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4"/>
  </p:notesMasterIdLst>
  <p:handoutMasterIdLst>
    <p:handoutMasterId r:id="rId25"/>
  </p:handoutMasterIdLst>
  <p:sldIdLst>
    <p:sldId id="749" r:id="rId5"/>
    <p:sldId id="538" r:id="rId6"/>
    <p:sldId id="747" r:id="rId7"/>
    <p:sldId id="758" r:id="rId8"/>
    <p:sldId id="750" r:id="rId9"/>
    <p:sldId id="281" r:id="rId10"/>
    <p:sldId id="282" r:id="rId11"/>
    <p:sldId id="283" r:id="rId12"/>
    <p:sldId id="284" r:id="rId13"/>
    <p:sldId id="285" r:id="rId14"/>
    <p:sldId id="752" r:id="rId15"/>
    <p:sldId id="753" r:id="rId16"/>
    <p:sldId id="754" r:id="rId17"/>
    <p:sldId id="755" r:id="rId18"/>
    <p:sldId id="756" r:id="rId19"/>
    <p:sldId id="757" r:id="rId20"/>
    <p:sldId id="286" r:id="rId21"/>
    <p:sldId id="288" r:id="rId22"/>
    <p:sldId id="26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215F"/>
    <a:srgbClr val="792C7F"/>
    <a:srgbClr val="7B2C81"/>
    <a:srgbClr val="EDE9F8"/>
    <a:srgbClr val="E4D1E9"/>
    <a:srgbClr val="EBE1EE"/>
    <a:srgbClr val="66256C"/>
    <a:srgbClr val="6A2670"/>
    <a:srgbClr val="762B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7E6083-C3F0-BD18-26F2-2A26992EC658}" v="4" dt="2026-02-06T20:56:25.7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98" autoAdjust="0"/>
  </p:normalViewPr>
  <p:slideViewPr>
    <p:cSldViewPr snapToGrid="0">
      <p:cViewPr varScale="1">
        <p:scale>
          <a:sx n="68" d="100"/>
          <a:sy n="68" d="100"/>
        </p:scale>
        <p:origin x="1162" y="58"/>
      </p:cViewPr>
      <p:guideLst>
        <p:guide pos="3840"/>
        <p:guide orient="horz"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ze, Jillian A." userId="S::jmonize@hrh.ca::045d0a6d-d2b8-476b-82ef-f3df87b66693" providerId="AD" clId="Web-{687E6083-C3F0-BD18-26F2-2A26992EC658}"/>
    <pc:docChg chg="addSld modSld">
      <pc:chgData name="Monize, Jillian A." userId="S::jmonize@hrh.ca::045d0a6d-d2b8-476b-82ef-f3df87b66693" providerId="AD" clId="Web-{687E6083-C3F0-BD18-26F2-2A26992EC658}" dt="2026-02-06T20:56:22.127" v="2" actId="20577"/>
      <pc:docMkLst>
        <pc:docMk/>
      </pc:docMkLst>
      <pc:sldChg chg="modSp new">
        <pc:chgData name="Monize, Jillian A." userId="S::jmonize@hrh.ca::045d0a6d-d2b8-476b-82ef-f3df87b66693" providerId="AD" clId="Web-{687E6083-C3F0-BD18-26F2-2A26992EC658}" dt="2026-02-06T20:56:22.127" v="2" actId="20577"/>
        <pc:sldMkLst>
          <pc:docMk/>
          <pc:sldMk cId="1651004288" sldId="758"/>
        </pc:sldMkLst>
        <pc:spChg chg="mod">
          <ac:chgData name="Monize, Jillian A." userId="S::jmonize@hrh.ca::045d0a6d-d2b8-476b-82ef-f3df87b66693" providerId="AD" clId="Web-{687E6083-C3F0-BD18-26F2-2A26992EC658}" dt="2026-02-06T20:56:22.127" v="2" actId="20577"/>
          <ac:spMkLst>
            <pc:docMk/>
            <pc:sldMk cId="1651004288" sldId="758"/>
            <ac:spMk id="2" creationId="{FDF28EEE-CBE2-DD46-0D1E-F009368A8738}"/>
          </ac:spMkLst>
        </pc:spChg>
      </pc:sldChg>
    </pc:docChg>
  </pc:docChgLst>
  <pc:docChgLst>
    <pc:chgData name="Monize, Jillian A." userId="045d0a6d-d2b8-476b-82ef-f3df87b66693" providerId="ADAL" clId="{0F47EDA1-64BA-4CCC-9564-9F3CEC186E94}"/>
    <pc:docChg chg="undo custSel addSld delSld modSld modMainMaster">
      <pc:chgData name="Monize, Jillian A." userId="045d0a6d-d2b8-476b-82ef-f3df87b66693" providerId="ADAL" clId="{0F47EDA1-64BA-4CCC-9564-9F3CEC186E94}" dt="2026-01-30T21:15:42.864" v="1883" actId="1076"/>
      <pc:docMkLst>
        <pc:docMk/>
      </pc:docMkLst>
      <pc:sldChg chg="addSp delSp modSp mod modNotesTx">
        <pc:chgData name="Monize, Jillian A." userId="045d0a6d-d2b8-476b-82ef-f3df87b66693" providerId="ADAL" clId="{0F47EDA1-64BA-4CCC-9564-9F3CEC186E94}" dt="2026-01-30T19:50:34.788" v="206" actId="20577"/>
        <pc:sldMkLst>
          <pc:docMk/>
          <pc:sldMk cId="0" sldId="281"/>
        </pc:sldMkLst>
        <pc:spChg chg="add mod">
          <ac:chgData name="Monize, Jillian A." userId="045d0a6d-d2b8-476b-82ef-f3df87b66693" providerId="ADAL" clId="{0F47EDA1-64BA-4CCC-9564-9F3CEC186E94}" dt="2026-01-30T19:42:13.406" v="121" actId="208"/>
          <ac:spMkLst>
            <pc:docMk/>
            <pc:sldMk cId="0" sldId="281"/>
            <ac:spMk id="3" creationId="{5CBB5C0D-4172-44CA-8CD1-9540724C06E8}"/>
          </ac:spMkLst>
        </pc:spChg>
        <pc:spChg chg="add mod">
          <ac:chgData name="Monize, Jillian A." userId="045d0a6d-d2b8-476b-82ef-f3df87b66693" providerId="ADAL" clId="{0F47EDA1-64BA-4CCC-9564-9F3CEC186E94}" dt="2026-01-30T19:41:14.399" v="112" actId="113"/>
          <ac:spMkLst>
            <pc:docMk/>
            <pc:sldMk cId="0" sldId="281"/>
            <ac:spMk id="19" creationId="{716F36F2-5F50-4D38-A5E5-5ED0EC762BFD}"/>
          </ac:spMkLst>
        </pc:spChg>
        <pc:spChg chg="add mod">
          <ac:chgData name="Monize, Jillian A." userId="045d0a6d-d2b8-476b-82ef-f3df87b66693" providerId="ADAL" clId="{0F47EDA1-64BA-4CCC-9564-9F3CEC186E94}" dt="2026-01-30T19:41:14.399" v="112" actId="113"/>
          <ac:spMkLst>
            <pc:docMk/>
            <pc:sldMk cId="0" sldId="281"/>
            <ac:spMk id="20" creationId="{FF1AFEBA-5EE9-491D-964C-9C75E060E33F}"/>
          </ac:spMkLst>
        </pc:spChg>
        <pc:spChg chg="add mod">
          <ac:chgData name="Monize, Jillian A." userId="045d0a6d-d2b8-476b-82ef-f3df87b66693" providerId="ADAL" clId="{0F47EDA1-64BA-4CCC-9564-9F3CEC186E94}" dt="2026-01-30T19:42:31.363" v="123" actId="1076"/>
          <ac:spMkLst>
            <pc:docMk/>
            <pc:sldMk cId="0" sldId="281"/>
            <ac:spMk id="22" creationId="{BCAA0F4A-75B3-4D8D-94FE-B29307E72D4F}"/>
          </ac:spMkLst>
        </pc:spChg>
        <pc:spChg chg="add mod">
          <ac:chgData name="Monize, Jillian A." userId="045d0a6d-d2b8-476b-82ef-f3df87b66693" providerId="ADAL" clId="{0F47EDA1-64BA-4CCC-9564-9F3CEC186E94}" dt="2026-01-30T19:44:03.151" v="132" actId="207"/>
          <ac:spMkLst>
            <pc:docMk/>
            <pc:sldMk cId="0" sldId="281"/>
            <ac:spMk id="23" creationId="{9AEFD4B6-4D24-4091-8066-FBBA18A0E502}"/>
          </ac:spMkLst>
        </pc:spChg>
        <pc:spChg chg="mod">
          <ac:chgData name="Monize, Jillian A." userId="045d0a6d-d2b8-476b-82ef-f3df87b66693" providerId="ADAL" clId="{0F47EDA1-64BA-4CCC-9564-9F3CEC186E94}" dt="2026-01-30T19:37:54.274" v="68" actId="207"/>
          <ac:spMkLst>
            <pc:docMk/>
            <pc:sldMk cId="0" sldId="281"/>
            <ac:spMk id="331" creationId="{00000000-0000-0000-0000-000000000000}"/>
          </ac:spMkLst>
        </pc:spChg>
        <pc:spChg chg="mod">
          <ac:chgData name="Monize, Jillian A." userId="045d0a6d-d2b8-476b-82ef-f3df87b66693" providerId="ADAL" clId="{0F47EDA1-64BA-4CCC-9564-9F3CEC186E94}" dt="2026-01-30T19:43:12.405" v="128" actId="113"/>
          <ac:spMkLst>
            <pc:docMk/>
            <pc:sldMk cId="0" sldId="281"/>
            <ac:spMk id="332" creationId="{00000000-0000-0000-0000-000000000000}"/>
          </ac:spMkLst>
        </pc:spChg>
        <pc:spChg chg="mod">
          <ac:chgData name="Monize, Jillian A." userId="045d0a6d-d2b8-476b-82ef-f3df87b66693" providerId="ADAL" clId="{0F47EDA1-64BA-4CCC-9564-9F3CEC186E94}" dt="2026-01-30T19:41:14.399" v="112" actId="113"/>
          <ac:spMkLst>
            <pc:docMk/>
            <pc:sldMk cId="0" sldId="281"/>
            <ac:spMk id="336" creationId="{00000000-0000-0000-0000-000000000000}"/>
          </ac:spMkLst>
        </pc:spChg>
        <pc:spChg chg="mod">
          <ac:chgData name="Monize, Jillian A." userId="045d0a6d-d2b8-476b-82ef-f3df87b66693" providerId="ADAL" clId="{0F47EDA1-64BA-4CCC-9564-9F3CEC186E94}" dt="2026-01-30T19:44:03.151" v="132" actId="207"/>
          <ac:spMkLst>
            <pc:docMk/>
            <pc:sldMk cId="0" sldId="281"/>
            <ac:spMk id="337" creationId="{00000000-0000-0000-0000-000000000000}"/>
          </ac:spMkLst>
        </pc:spChg>
        <pc:spChg chg="mod">
          <ac:chgData name="Monize, Jillian A." userId="045d0a6d-d2b8-476b-82ef-f3df87b66693" providerId="ADAL" clId="{0F47EDA1-64BA-4CCC-9564-9F3CEC186E94}" dt="2026-01-30T19:41:14.399" v="112" actId="113"/>
          <ac:spMkLst>
            <pc:docMk/>
            <pc:sldMk cId="0" sldId="281"/>
            <ac:spMk id="339" creationId="{00000000-0000-0000-0000-000000000000}"/>
          </ac:spMkLst>
        </pc:spChg>
        <pc:spChg chg="mod">
          <ac:chgData name="Monize, Jillian A." userId="045d0a6d-d2b8-476b-82ef-f3df87b66693" providerId="ADAL" clId="{0F47EDA1-64BA-4CCC-9564-9F3CEC186E94}" dt="2026-01-30T19:44:03.151" v="132" actId="207"/>
          <ac:spMkLst>
            <pc:docMk/>
            <pc:sldMk cId="0" sldId="281"/>
            <ac:spMk id="342" creationId="{00000000-0000-0000-0000-000000000000}"/>
          </ac:spMkLst>
        </pc:spChg>
        <pc:spChg chg="mod">
          <ac:chgData name="Monize, Jillian A." userId="045d0a6d-d2b8-476b-82ef-f3df87b66693" providerId="ADAL" clId="{0F47EDA1-64BA-4CCC-9564-9F3CEC186E94}" dt="2026-01-30T19:44:03.151" v="132" actId="207"/>
          <ac:spMkLst>
            <pc:docMk/>
            <pc:sldMk cId="0" sldId="281"/>
            <ac:spMk id="343" creationId="{00000000-0000-0000-0000-000000000000}"/>
          </ac:spMkLst>
        </pc:spChg>
        <pc:spChg chg="mod">
          <ac:chgData name="Monize, Jillian A." userId="045d0a6d-d2b8-476b-82ef-f3df87b66693" providerId="ADAL" clId="{0F47EDA1-64BA-4CCC-9564-9F3CEC186E94}" dt="2026-01-30T19:44:03.151" v="132" actId="207"/>
          <ac:spMkLst>
            <pc:docMk/>
            <pc:sldMk cId="0" sldId="281"/>
            <ac:spMk id="345" creationId="{00000000-0000-0000-0000-000000000000}"/>
          </ac:spMkLst>
        </pc:spChg>
        <pc:picChg chg="mod">
          <ac:chgData name="Monize, Jillian A." userId="045d0a6d-d2b8-476b-82ef-f3df87b66693" providerId="ADAL" clId="{0F47EDA1-64BA-4CCC-9564-9F3CEC186E94}" dt="2026-01-30T18:47:49.682" v="63" actId="1076"/>
          <ac:picMkLst>
            <pc:docMk/>
            <pc:sldMk cId="0" sldId="281"/>
            <ac:picMk id="346" creationId="{00000000-0000-0000-0000-000000000000}"/>
          </ac:picMkLst>
        </pc:picChg>
      </pc:sldChg>
      <pc:sldChg chg="addSp delSp modSp mod modNotesTx">
        <pc:chgData name="Monize, Jillian A." userId="045d0a6d-d2b8-476b-82ef-f3df87b66693" providerId="ADAL" clId="{0F47EDA1-64BA-4CCC-9564-9F3CEC186E94}" dt="2026-01-30T19:51:11.855" v="235" actId="20577"/>
        <pc:sldMkLst>
          <pc:docMk/>
          <pc:sldMk cId="0" sldId="282"/>
        </pc:sldMkLst>
        <pc:spChg chg="add mod">
          <ac:chgData name="Monize, Jillian A." userId="045d0a6d-d2b8-476b-82ef-f3df87b66693" providerId="ADAL" clId="{0F47EDA1-64BA-4CCC-9564-9F3CEC186E94}" dt="2026-01-30T19:46:24.332" v="155" actId="208"/>
          <ac:spMkLst>
            <pc:docMk/>
            <pc:sldMk cId="0" sldId="282"/>
            <ac:spMk id="2" creationId="{429B3261-F7B1-4C74-8C3D-AC94552FBA7C}"/>
          </ac:spMkLst>
        </pc:spChg>
        <pc:spChg chg="add mod">
          <ac:chgData name="Monize, Jillian A." userId="045d0a6d-d2b8-476b-82ef-f3df87b66693" providerId="ADAL" clId="{0F47EDA1-64BA-4CCC-9564-9F3CEC186E94}" dt="2026-01-30T19:45:21.956" v="142" actId="1076"/>
          <ac:spMkLst>
            <pc:docMk/>
            <pc:sldMk cId="0" sldId="282"/>
            <ac:spMk id="18" creationId="{2240626C-7565-482E-8179-47B8581581D4}"/>
          </ac:spMkLst>
        </pc:spChg>
        <pc:spChg chg="add mod">
          <ac:chgData name="Monize, Jillian A." userId="045d0a6d-d2b8-476b-82ef-f3df87b66693" providerId="ADAL" clId="{0F47EDA1-64BA-4CCC-9564-9F3CEC186E94}" dt="2026-01-30T19:45:21.956" v="142" actId="1076"/>
          <ac:spMkLst>
            <pc:docMk/>
            <pc:sldMk cId="0" sldId="282"/>
            <ac:spMk id="19" creationId="{E5E33D9A-0BD5-4CF0-801F-064028796D1F}"/>
          </ac:spMkLst>
        </pc:spChg>
        <pc:spChg chg="add mod">
          <ac:chgData name="Monize, Jillian A." userId="045d0a6d-d2b8-476b-82ef-f3df87b66693" providerId="ADAL" clId="{0F47EDA1-64BA-4CCC-9564-9F3CEC186E94}" dt="2026-01-30T19:46:37.529" v="157" actId="1076"/>
          <ac:spMkLst>
            <pc:docMk/>
            <pc:sldMk cId="0" sldId="282"/>
            <ac:spMk id="21" creationId="{91CDDCFB-5654-4672-ADDC-7C4E6EEA6D7D}"/>
          </ac:spMkLst>
        </pc:spChg>
        <pc:spChg chg="add mod">
          <ac:chgData name="Monize, Jillian A." userId="045d0a6d-d2b8-476b-82ef-f3df87b66693" providerId="ADAL" clId="{0F47EDA1-64BA-4CCC-9564-9F3CEC186E94}" dt="2026-01-30T19:47:22.681" v="164" actId="207"/>
          <ac:spMkLst>
            <pc:docMk/>
            <pc:sldMk cId="0" sldId="282"/>
            <ac:spMk id="22" creationId="{6B8DE976-10CE-481B-84F4-BF6C7D7DF7CA}"/>
          </ac:spMkLst>
        </pc:spChg>
        <pc:spChg chg="mod">
          <ac:chgData name="Monize, Jillian A." userId="045d0a6d-d2b8-476b-82ef-f3df87b66693" providerId="ADAL" clId="{0F47EDA1-64BA-4CCC-9564-9F3CEC186E94}" dt="2026-01-30T19:44:41.473" v="137" actId="207"/>
          <ac:spMkLst>
            <pc:docMk/>
            <pc:sldMk cId="0" sldId="282"/>
            <ac:spMk id="351" creationId="{00000000-0000-0000-0000-000000000000}"/>
          </ac:spMkLst>
        </pc:spChg>
        <pc:spChg chg="mod">
          <ac:chgData name="Monize, Jillian A." userId="045d0a6d-d2b8-476b-82ef-f3df87b66693" providerId="ADAL" clId="{0F47EDA1-64BA-4CCC-9564-9F3CEC186E94}" dt="2026-01-30T19:44:34.644" v="136" actId="113"/>
          <ac:spMkLst>
            <pc:docMk/>
            <pc:sldMk cId="0" sldId="282"/>
            <ac:spMk id="352" creationId="{00000000-0000-0000-0000-000000000000}"/>
          </ac:spMkLst>
        </pc:spChg>
        <pc:spChg chg="mod">
          <ac:chgData name="Monize, Jillian A." userId="045d0a6d-d2b8-476b-82ef-f3df87b66693" providerId="ADAL" clId="{0F47EDA1-64BA-4CCC-9564-9F3CEC186E94}" dt="2026-01-30T19:45:39.848" v="145" actId="207"/>
          <ac:spMkLst>
            <pc:docMk/>
            <pc:sldMk cId="0" sldId="282"/>
            <ac:spMk id="356" creationId="{00000000-0000-0000-0000-000000000000}"/>
          </ac:spMkLst>
        </pc:spChg>
        <pc:spChg chg="mod">
          <ac:chgData name="Monize, Jillian A." userId="045d0a6d-d2b8-476b-82ef-f3df87b66693" providerId="ADAL" clId="{0F47EDA1-64BA-4CCC-9564-9F3CEC186E94}" dt="2026-01-30T19:47:22.681" v="164" actId="207"/>
          <ac:spMkLst>
            <pc:docMk/>
            <pc:sldMk cId="0" sldId="282"/>
            <ac:spMk id="357" creationId="{00000000-0000-0000-0000-000000000000}"/>
          </ac:spMkLst>
        </pc:spChg>
        <pc:spChg chg="mod">
          <ac:chgData name="Monize, Jillian A." userId="045d0a6d-d2b8-476b-82ef-f3df87b66693" providerId="ADAL" clId="{0F47EDA1-64BA-4CCC-9564-9F3CEC186E94}" dt="2026-01-30T19:45:39.848" v="145" actId="207"/>
          <ac:spMkLst>
            <pc:docMk/>
            <pc:sldMk cId="0" sldId="282"/>
            <ac:spMk id="359" creationId="{00000000-0000-0000-0000-000000000000}"/>
          </ac:spMkLst>
        </pc:spChg>
        <pc:spChg chg="mod">
          <ac:chgData name="Monize, Jillian A." userId="045d0a6d-d2b8-476b-82ef-f3df87b66693" providerId="ADAL" clId="{0F47EDA1-64BA-4CCC-9564-9F3CEC186E94}" dt="2026-01-30T19:47:22.681" v="164" actId="207"/>
          <ac:spMkLst>
            <pc:docMk/>
            <pc:sldMk cId="0" sldId="282"/>
            <ac:spMk id="362" creationId="{00000000-0000-0000-0000-000000000000}"/>
          </ac:spMkLst>
        </pc:spChg>
        <pc:spChg chg="mod">
          <ac:chgData name="Monize, Jillian A." userId="045d0a6d-d2b8-476b-82ef-f3df87b66693" providerId="ADAL" clId="{0F47EDA1-64BA-4CCC-9564-9F3CEC186E94}" dt="2026-01-30T19:47:22.681" v="164" actId="207"/>
          <ac:spMkLst>
            <pc:docMk/>
            <pc:sldMk cId="0" sldId="282"/>
            <ac:spMk id="363" creationId="{00000000-0000-0000-0000-000000000000}"/>
          </ac:spMkLst>
        </pc:spChg>
        <pc:spChg chg="mod">
          <ac:chgData name="Monize, Jillian A." userId="045d0a6d-d2b8-476b-82ef-f3df87b66693" providerId="ADAL" clId="{0F47EDA1-64BA-4CCC-9564-9F3CEC186E94}" dt="2026-01-30T19:47:22.681" v="164" actId="207"/>
          <ac:spMkLst>
            <pc:docMk/>
            <pc:sldMk cId="0" sldId="282"/>
            <ac:spMk id="365" creationId="{00000000-0000-0000-0000-000000000000}"/>
          </ac:spMkLst>
        </pc:spChg>
        <pc:picChg chg="mod">
          <ac:chgData name="Monize, Jillian A." userId="045d0a6d-d2b8-476b-82ef-f3df87b66693" providerId="ADAL" clId="{0F47EDA1-64BA-4CCC-9564-9F3CEC186E94}" dt="2026-01-30T19:44:24.317" v="134" actId="1076"/>
          <ac:picMkLst>
            <pc:docMk/>
            <pc:sldMk cId="0" sldId="282"/>
            <ac:picMk id="366" creationId="{00000000-0000-0000-0000-000000000000}"/>
          </ac:picMkLst>
        </pc:picChg>
      </pc:sldChg>
      <pc:sldChg chg="delSp modSp mod">
        <pc:chgData name="Monize, Jillian A." userId="045d0a6d-d2b8-476b-82ef-f3df87b66693" providerId="ADAL" clId="{0F47EDA1-64BA-4CCC-9564-9F3CEC186E94}" dt="2026-01-30T19:57:25.133" v="294" actId="1076"/>
        <pc:sldMkLst>
          <pc:docMk/>
          <pc:sldMk cId="0" sldId="283"/>
        </pc:sldMkLst>
        <pc:spChg chg="mod">
          <ac:chgData name="Monize, Jillian A." userId="045d0a6d-d2b8-476b-82ef-f3df87b66693" providerId="ADAL" clId="{0F47EDA1-64BA-4CCC-9564-9F3CEC186E94}" dt="2026-01-30T19:53:48.718" v="244" actId="207"/>
          <ac:spMkLst>
            <pc:docMk/>
            <pc:sldMk cId="0" sldId="283"/>
            <ac:spMk id="371" creationId="{00000000-0000-0000-0000-000000000000}"/>
          </ac:spMkLst>
        </pc:spChg>
        <pc:spChg chg="mod">
          <ac:chgData name="Monize, Jillian A." userId="045d0a6d-d2b8-476b-82ef-f3df87b66693" providerId="ADAL" clId="{0F47EDA1-64BA-4CCC-9564-9F3CEC186E94}" dt="2026-01-30T19:54:04.168" v="245" actId="1076"/>
          <ac:spMkLst>
            <pc:docMk/>
            <pc:sldMk cId="0" sldId="283"/>
            <ac:spMk id="372" creationId="{00000000-0000-0000-0000-000000000000}"/>
          </ac:spMkLst>
        </pc:spChg>
        <pc:spChg chg="mod">
          <ac:chgData name="Monize, Jillian A." userId="045d0a6d-d2b8-476b-82ef-f3df87b66693" providerId="ADAL" clId="{0F47EDA1-64BA-4CCC-9564-9F3CEC186E94}" dt="2026-01-30T19:57:19.509" v="293" actId="1076"/>
          <ac:spMkLst>
            <pc:docMk/>
            <pc:sldMk cId="0" sldId="283"/>
            <ac:spMk id="377" creationId="{00000000-0000-0000-0000-000000000000}"/>
          </ac:spMkLst>
        </pc:spChg>
        <pc:spChg chg="mod">
          <ac:chgData name="Monize, Jillian A." userId="045d0a6d-d2b8-476b-82ef-f3df87b66693" providerId="ADAL" clId="{0F47EDA1-64BA-4CCC-9564-9F3CEC186E94}" dt="2026-01-30T19:57:25.133" v="294" actId="1076"/>
          <ac:spMkLst>
            <pc:docMk/>
            <pc:sldMk cId="0" sldId="283"/>
            <ac:spMk id="378" creationId="{00000000-0000-0000-0000-000000000000}"/>
          </ac:spMkLst>
        </pc:spChg>
        <pc:picChg chg="mod">
          <ac:chgData name="Monize, Jillian A." userId="045d0a6d-d2b8-476b-82ef-f3df87b66693" providerId="ADAL" clId="{0F47EDA1-64BA-4CCC-9564-9F3CEC186E94}" dt="2026-01-30T19:54:10.293" v="246" actId="1076"/>
          <ac:picMkLst>
            <pc:docMk/>
            <pc:sldMk cId="0" sldId="283"/>
            <ac:picMk id="379" creationId="{00000000-0000-0000-0000-000000000000}"/>
          </ac:picMkLst>
        </pc:picChg>
      </pc:sldChg>
      <pc:sldChg chg="addSp delSp modSp mod modNotesTx">
        <pc:chgData name="Monize, Jillian A." userId="045d0a6d-d2b8-476b-82ef-f3df87b66693" providerId="ADAL" clId="{0F47EDA1-64BA-4CCC-9564-9F3CEC186E94}" dt="2026-01-30T20:07:33.423" v="386" actId="14"/>
        <pc:sldMkLst>
          <pc:docMk/>
          <pc:sldMk cId="0" sldId="284"/>
        </pc:sldMkLst>
        <pc:spChg chg="add mod">
          <ac:chgData name="Monize, Jillian A." userId="045d0a6d-d2b8-476b-82ef-f3df87b66693" providerId="ADAL" clId="{0F47EDA1-64BA-4CCC-9564-9F3CEC186E94}" dt="2026-01-30T20:02:10.913" v="323" actId="208"/>
          <ac:spMkLst>
            <pc:docMk/>
            <pc:sldMk cId="0" sldId="284"/>
            <ac:spMk id="2" creationId="{6A2DA89B-4D0C-4674-86D0-86A6D0FDFB8B}"/>
          </ac:spMkLst>
        </pc:spChg>
        <pc:spChg chg="add mod">
          <ac:chgData name="Monize, Jillian A." userId="045d0a6d-d2b8-476b-82ef-f3df87b66693" providerId="ADAL" clId="{0F47EDA1-64BA-4CCC-9564-9F3CEC186E94}" dt="2026-01-30T20:04:04.207" v="336" actId="1076"/>
          <ac:spMkLst>
            <pc:docMk/>
            <pc:sldMk cId="0" sldId="284"/>
            <ac:spMk id="19" creationId="{41BF7B34-F687-4CF6-B8CF-AB92D4B9C4E3}"/>
          </ac:spMkLst>
        </pc:spChg>
        <pc:spChg chg="mod">
          <ac:chgData name="Monize, Jillian A." userId="045d0a6d-d2b8-476b-82ef-f3df87b66693" providerId="ADAL" clId="{0F47EDA1-64BA-4CCC-9564-9F3CEC186E94}" dt="2026-01-30T20:02:43.492" v="326"/>
          <ac:spMkLst>
            <pc:docMk/>
            <pc:sldMk cId="0" sldId="284"/>
            <ac:spMk id="21" creationId="{C10651E5-7985-4474-9A04-A7A11CA5F37F}"/>
          </ac:spMkLst>
        </pc:spChg>
        <pc:spChg chg="mod">
          <ac:chgData name="Monize, Jillian A." userId="045d0a6d-d2b8-476b-82ef-f3df87b66693" providerId="ADAL" clId="{0F47EDA1-64BA-4CCC-9564-9F3CEC186E94}" dt="2026-01-30T20:02:43.492" v="326"/>
          <ac:spMkLst>
            <pc:docMk/>
            <pc:sldMk cId="0" sldId="284"/>
            <ac:spMk id="22" creationId="{A328C3BE-DF32-45DD-9C64-BD91D134DF3A}"/>
          </ac:spMkLst>
        </pc:spChg>
        <pc:spChg chg="mod">
          <ac:chgData name="Monize, Jillian A." userId="045d0a6d-d2b8-476b-82ef-f3df87b66693" providerId="ADAL" clId="{0F47EDA1-64BA-4CCC-9564-9F3CEC186E94}" dt="2026-01-30T20:02:43.492" v="326"/>
          <ac:spMkLst>
            <pc:docMk/>
            <pc:sldMk cId="0" sldId="284"/>
            <ac:spMk id="23" creationId="{174BED7C-FCD2-4E66-8252-E984BEE7171D}"/>
          </ac:spMkLst>
        </pc:spChg>
        <pc:spChg chg="mod">
          <ac:chgData name="Monize, Jillian A." userId="045d0a6d-d2b8-476b-82ef-f3df87b66693" providerId="ADAL" clId="{0F47EDA1-64BA-4CCC-9564-9F3CEC186E94}" dt="2026-01-30T20:02:43.492" v="326"/>
          <ac:spMkLst>
            <pc:docMk/>
            <pc:sldMk cId="0" sldId="284"/>
            <ac:spMk id="24" creationId="{73B19713-CB2E-410E-806E-1FB67D5E9D99}"/>
          </ac:spMkLst>
        </pc:spChg>
        <pc:spChg chg="mod">
          <ac:chgData name="Monize, Jillian A." userId="045d0a6d-d2b8-476b-82ef-f3df87b66693" providerId="ADAL" clId="{0F47EDA1-64BA-4CCC-9564-9F3CEC186E94}" dt="2026-01-30T20:02:43.492" v="326"/>
          <ac:spMkLst>
            <pc:docMk/>
            <pc:sldMk cId="0" sldId="284"/>
            <ac:spMk id="25" creationId="{99DBD7DA-B92B-4398-B43E-9CC9F2712FEF}"/>
          </ac:spMkLst>
        </pc:spChg>
        <pc:spChg chg="mod">
          <ac:chgData name="Monize, Jillian A." userId="045d0a6d-d2b8-476b-82ef-f3df87b66693" providerId="ADAL" clId="{0F47EDA1-64BA-4CCC-9564-9F3CEC186E94}" dt="2026-01-30T20:02:43.492" v="326"/>
          <ac:spMkLst>
            <pc:docMk/>
            <pc:sldMk cId="0" sldId="284"/>
            <ac:spMk id="26" creationId="{80A69760-7880-430D-B1C0-82348CBB4877}"/>
          </ac:spMkLst>
        </pc:spChg>
        <pc:spChg chg="mod">
          <ac:chgData name="Monize, Jillian A." userId="045d0a6d-d2b8-476b-82ef-f3df87b66693" providerId="ADAL" clId="{0F47EDA1-64BA-4CCC-9564-9F3CEC186E94}" dt="2026-01-30T20:02:43.492" v="326"/>
          <ac:spMkLst>
            <pc:docMk/>
            <pc:sldMk cId="0" sldId="284"/>
            <ac:spMk id="27" creationId="{4E215135-02B1-42A2-BE06-EA3EBE3C1FB8}"/>
          </ac:spMkLst>
        </pc:spChg>
        <pc:spChg chg="add mod">
          <ac:chgData name="Monize, Jillian A." userId="045d0a6d-d2b8-476b-82ef-f3df87b66693" providerId="ADAL" clId="{0F47EDA1-64BA-4CCC-9564-9F3CEC186E94}" dt="2026-01-30T20:03:28.197" v="332" actId="1076"/>
          <ac:spMkLst>
            <pc:docMk/>
            <pc:sldMk cId="0" sldId="284"/>
            <ac:spMk id="28" creationId="{B4B8A0FD-2D9C-47CA-A47F-97A33BC762E3}"/>
          </ac:spMkLst>
        </pc:spChg>
        <pc:spChg chg="mod">
          <ac:chgData name="Monize, Jillian A." userId="045d0a6d-d2b8-476b-82ef-f3df87b66693" providerId="ADAL" clId="{0F47EDA1-64BA-4CCC-9564-9F3CEC186E94}" dt="2026-01-30T19:57:55.550" v="298" actId="207"/>
          <ac:spMkLst>
            <pc:docMk/>
            <pc:sldMk cId="0" sldId="284"/>
            <ac:spMk id="384" creationId="{00000000-0000-0000-0000-000000000000}"/>
          </ac:spMkLst>
        </pc:spChg>
        <pc:spChg chg="mod">
          <ac:chgData name="Monize, Jillian A." userId="045d0a6d-d2b8-476b-82ef-f3df87b66693" providerId="ADAL" clId="{0F47EDA1-64BA-4CCC-9564-9F3CEC186E94}" dt="2026-01-30T19:57:47.800" v="297" actId="2711"/>
          <ac:spMkLst>
            <pc:docMk/>
            <pc:sldMk cId="0" sldId="284"/>
            <ac:spMk id="385" creationId="{00000000-0000-0000-0000-000000000000}"/>
          </ac:spMkLst>
        </pc:spChg>
        <pc:spChg chg="mod">
          <ac:chgData name="Monize, Jillian A." userId="045d0a6d-d2b8-476b-82ef-f3df87b66693" providerId="ADAL" clId="{0F47EDA1-64BA-4CCC-9564-9F3CEC186E94}" dt="2026-01-30T20:04:04.207" v="336" actId="1076"/>
          <ac:spMkLst>
            <pc:docMk/>
            <pc:sldMk cId="0" sldId="284"/>
            <ac:spMk id="395" creationId="{00000000-0000-0000-0000-000000000000}"/>
          </ac:spMkLst>
        </pc:spChg>
        <pc:spChg chg="mod">
          <ac:chgData name="Monize, Jillian A." userId="045d0a6d-d2b8-476b-82ef-f3df87b66693" providerId="ADAL" clId="{0F47EDA1-64BA-4CCC-9564-9F3CEC186E94}" dt="2026-01-30T20:04:04.207" v="336" actId="1076"/>
          <ac:spMkLst>
            <pc:docMk/>
            <pc:sldMk cId="0" sldId="284"/>
            <ac:spMk id="396" creationId="{00000000-0000-0000-0000-000000000000}"/>
          </ac:spMkLst>
        </pc:spChg>
        <pc:grpChg chg="add mod">
          <ac:chgData name="Monize, Jillian A." userId="045d0a6d-d2b8-476b-82ef-f3df87b66693" providerId="ADAL" clId="{0F47EDA1-64BA-4CCC-9564-9F3CEC186E94}" dt="2026-01-30T20:03:47.687" v="335" actId="1076"/>
          <ac:grpSpMkLst>
            <pc:docMk/>
            <pc:sldMk cId="0" sldId="284"/>
            <ac:grpSpMk id="20" creationId="{C2526A13-829C-4D76-A013-68AA165315B2}"/>
          </ac:grpSpMkLst>
        </pc:grpChg>
        <pc:picChg chg="mod">
          <ac:chgData name="Monize, Jillian A." userId="045d0a6d-d2b8-476b-82ef-f3df87b66693" providerId="ADAL" clId="{0F47EDA1-64BA-4CCC-9564-9F3CEC186E94}" dt="2026-01-30T19:57:38.086" v="296" actId="1076"/>
          <ac:picMkLst>
            <pc:docMk/>
            <pc:sldMk cId="0" sldId="284"/>
            <ac:picMk id="399" creationId="{00000000-0000-0000-0000-000000000000}"/>
          </ac:picMkLst>
        </pc:picChg>
      </pc:sldChg>
      <pc:sldChg chg="delSp modSp mod modNotesTx">
        <pc:chgData name="Monize, Jillian A." userId="045d0a6d-d2b8-476b-82ef-f3df87b66693" providerId="ADAL" clId="{0F47EDA1-64BA-4CCC-9564-9F3CEC186E94}" dt="2026-01-30T20:28:10.013" v="958" actId="20577"/>
        <pc:sldMkLst>
          <pc:docMk/>
          <pc:sldMk cId="0" sldId="285"/>
        </pc:sldMkLst>
        <pc:spChg chg="mod">
          <ac:chgData name="Monize, Jillian A." userId="045d0a6d-d2b8-476b-82ef-f3df87b66693" providerId="ADAL" clId="{0F47EDA1-64BA-4CCC-9564-9F3CEC186E94}" dt="2026-01-30T20:09:19.761" v="399" actId="207"/>
          <ac:spMkLst>
            <pc:docMk/>
            <pc:sldMk cId="0" sldId="285"/>
            <ac:spMk id="404" creationId="{00000000-0000-0000-0000-000000000000}"/>
          </ac:spMkLst>
        </pc:spChg>
        <pc:spChg chg="mod">
          <ac:chgData name="Monize, Jillian A." userId="045d0a6d-d2b8-476b-82ef-f3df87b66693" providerId="ADAL" clId="{0F47EDA1-64BA-4CCC-9564-9F3CEC186E94}" dt="2026-01-30T20:09:14.545" v="398" actId="2711"/>
          <ac:spMkLst>
            <pc:docMk/>
            <pc:sldMk cId="0" sldId="285"/>
            <ac:spMk id="405" creationId="{00000000-0000-0000-0000-000000000000}"/>
          </ac:spMkLst>
        </pc:spChg>
        <pc:spChg chg="mod">
          <ac:chgData name="Monize, Jillian A." userId="045d0a6d-d2b8-476b-82ef-f3df87b66693" providerId="ADAL" clId="{0F47EDA1-64BA-4CCC-9564-9F3CEC186E94}" dt="2026-01-30T20:10:56.950" v="501" actId="14100"/>
          <ac:spMkLst>
            <pc:docMk/>
            <pc:sldMk cId="0" sldId="285"/>
            <ac:spMk id="410" creationId="{00000000-0000-0000-0000-000000000000}"/>
          </ac:spMkLst>
        </pc:spChg>
        <pc:picChg chg="mod">
          <ac:chgData name="Monize, Jillian A." userId="045d0a6d-d2b8-476b-82ef-f3df87b66693" providerId="ADAL" clId="{0F47EDA1-64BA-4CCC-9564-9F3CEC186E94}" dt="2026-01-30T20:08:29.100" v="393" actId="1076"/>
          <ac:picMkLst>
            <pc:docMk/>
            <pc:sldMk cId="0" sldId="285"/>
            <ac:picMk id="411" creationId="{00000000-0000-0000-0000-000000000000}"/>
          </ac:picMkLst>
        </pc:picChg>
      </pc:sldChg>
      <pc:sldChg chg="delSp modSp mod modNotesTx">
        <pc:chgData name="Monize, Jillian A." userId="045d0a6d-d2b8-476b-82ef-f3df87b66693" providerId="ADAL" clId="{0F47EDA1-64BA-4CCC-9564-9F3CEC186E94}" dt="2026-01-30T20:56:04.710" v="1743" actId="20577"/>
        <pc:sldMkLst>
          <pc:docMk/>
          <pc:sldMk cId="0" sldId="286"/>
        </pc:sldMkLst>
        <pc:spChg chg="mod">
          <ac:chgData name="Monize, Jillian A." userId="045d0a6d-d2b8-476b-82ef-f3df87b66693" providerId="ADAL" clId="{0F47EDA1-64BA-4CCC-9564-9F3CEC186E94}" dt="2026-01-30T20:51:09.234" v="1559" actId="207"/>
          <ac:spMkLst>
            <pc:docMk/>
            <pc:sldMk cId="0" sldId="286"/>
            <ac:spMk id="416" creationId="{00000000-0000-0000-0000-000000000000}"/>
          </ac:spMkLst>
        </pc:spChg>
        <pc:spChg chg="mod">
          <ac:chgData name="Monize, Jillian A." userId="045d0a6d-d2b8-476b-82ef-f3df87b66693" providerId="ADAL" clId="{0F47EDA1-64BA-4CCC-9564-9F3CEC186E94}" dt="2026-01-30T20:52:01.328" v="1565" actId="1076"/>
          <ac:spMkLst>
            <pc:docMk/>
            <pc:sldMk cId="0" sldId="286"/>
            <ac:spMk id="417" creationId="{00000000-0000-0000-0000-000000000000}"/>
          </ac:spMkLst>
        </pc:spChg>
        <pc:spChg chg="mod">
          <ac:chgData name="Monize, Jillian A." userId="045d0a6d-d2b8-476b-82ef-f3df87b66693" providerId="ADAL" clId="{0F47EDA1-64BA-4CCC-9564-9F3CEC186E94}" dt="2026-01-30T20:51:50.429" v="1564" actId="1076"/>
          <ac:spMkLst>
            <pc:docMk/>
            <pc:sldMk cId="0" sldId="286"/>
            <ac:spMk id="422" creationId="{00000000-0000-0000-0000-000000000000}"/>
          </ac:spMkLst>
        </pc:spChg>
        <pc:picChg chg="mod">
          <ac:chgData name="Monize, Jillian A." userId="045d0a6d-d2b8-476b-82ef-f3df87b66693" providerId="ADAL" clId="{0F47EDA1-64BA-4CCC-9564-9F3CEC186E94}" dt="2026-01-30T20:50:50.452" v="1557" actId="1076"/>
          <ac:picMkLst>
            <pc:docMk/>
            <pc:sldMk cId="0" sldId="286"/>
            <ac:picMk id="423" creationId="{00000000-0000-0000-0000-000000000000}"/>
          </ac:picMkLst>
        </pc:picChg>
      </pc:sldChg>
      <pc:sldChg chg="delSp modSp mod modNotesTx">
        <pc:chgData name="Monize, Jillian A." userId="045d0a6d-d2b8-476b-82ef-f3df87b66693" providerId="ADAL" clId="{0F47EDA1-64BA-4CCC-9564-9F3CEC186E94}" dt="2026-01-30T20:57:18.097" v="1774" actId="20577"/>
        <pc:sldMkLst>
          <pc:docMk/>
          <pc:sldMk cId="0" sldId="288"/>
        </pc:sldMkLst>
        <pc:spChg chg="mod">
          <ac:chgData name="Monize, Jillian A." userId="045d0a6d-d2b8-476b-82ef-f3df87b66693" providerId="ADAL" clId="{0F47EDA1-64BA-4CCC-9564-9F3CEC186E94}" dt="2026-01-30T20:52:44.326" v="1570" actId="207"/>
          <ac:spMkLst>
            <pc:docMk/>
            <pc:sldMk cId="0" sldId="288"/>
            <ac:spMk id="439" creationId="{00000000-0000-0000-0000-000000000000}"/>
          </ac:spMkLst>
        </pc:spChg>
        <pc:spChg chg="mod">
          <ac:chgData name="Monize, Jillian A." userId="045d0a6d-d2b8-476b-82ef-f3df87b66693" providerId="ADAL" clId="{0F47EDA1-64BA-4CCC-9564-9F3CEC186E94}" dt="2026-01-30T20:52:37.996" v="1569" actId="2711"/>
          <ac:spMkLst>
            <pc:docMk/>
            <pc:sldMk cId="0" sldId="288"/>
            <ac:spMk id="440" creationId="{00000000-0000-0000-0000-000000000000}"/>
          </ac:spMkLst>
        </pc:spChg>
        <pc:spChg chg="mod">
          <ac:chgData name="Monize, Jillian A." userId="045d0a6d-d2b8-476b-82ef-f3df87b66693" providerId="ADAL" clId="{0F47EDA1-64BA-4CCC-9564-9F3CEC186E94}" dt="2026-01-30T20:53:27.477" v="1579" actId="1076"/>
          <ac:spMkLst>
            <pc:docMk/>
            <pc:sldMk cId="0" sldId="288"/>
            <ac:spMk id="445" creationId="{00000000-0000-0000-0000-000000000000}"/>
          </ac:spMkLst>
        </pc:spChg>
        <pc:picChg chg="mod">
          <ac:chgData name="Monize, Jillian A." userId="045d0a6d-d2b8-476b-82ef-f3df87b66693" providerId="ADAL" clId="{0F47EDA1-64BA-4CCC-9564-9F3CEC186E94}" dt="2026-01-30T20:52:29.879" v="1568" actId="1076"/>
          <ac:picMkLst>
            <pc:docMk/>
            <pc:sldMk cId="0" sldId="288"/>
            <ac:picMk id="446" creationId="{00000000-0000-0000-0000-000000000000}"/>
          </ac:picMkLst>
        </pc:picChg>
      </pc:sldChg>
      <pc:sldChg chg="modSp mod">
        <pc:chgData name="Monize, Jillian A." userId="045d0a6d-d2b8-476b-82ef-f3df87b66693" providerId="ADAL" clId="{0F47EDA1-64BA-4CCC-9564-9F3CEC186E94}" dt="2026-01-30T18:47:07.461" v="56" actId="1076"/>
        <pc:sldMkLst>
          <pc:docMk/>
          <pc:sldMk cId="4163098801" sldId="750"/>
        </pc:sldMkLst>
        <pc:spChg chg="mod">
          <ac:chgData name="Monize, Jillian A." userId="045d0a6d-d2b8-476b-82ef-f3df87b66693" providerId="ADAL" clId="{0F47EDA1-64BA-4CCC-9564-9F3CEC186E94}" dt="2026-01-30T18:47:07.461" v="56" actId="1076"/>
          <ac:spMkLst>
            <pc:docMk/>
            <pc:sldMk cId="4163098801" sldId="750"/>
            <ac:spMk id="2" creationId="{CB3FE7E2-A5EC-47AD-9C34-334AD1E0FB5B}"/>
          </ac:spMkLst>
        </pc:spChg>
      </pc:sldChg>
      <pc:sldChg chg="addSp delSp modSp new mod">
        <pc:chgData name="Monize, Jillian A." userId="045d0a6d-d2b8-476b-82ef-f3df87b66693" providerId="ADAL" clId="{0F47EDA1-64BA-4CCC-9564-9F3CEC186E94}" dt="2026-01-30T20:39:52.844" v="1451" actId="2710"/>
        <pc:sldMkLst>
          <pc:docMk/>
          <pc:sldMk cId="3607252687" sldId="752"/>
        </pc:sldMkLst>
        <pc:spChg chg="mod">
          <ac:chgData name="Monize, Jillian A." userId="045d0a6d-d2b8-476b-82ef-f3df87b66693" providerId="ADAL" clId="{0F47EDA1-64BA-4CCC-9564-9F3CEC186E94}" dt="2026-01-30T20:38:15.759" v="1431" actId="255"/>
          <ac:spMkLst>
            <pc:docMk/>
            <pc:sldMk cId="3607252687" sldId="752"/>
            <ac:spMk id="4" creationId="{0F1CC914-D22D-4D10-8DEC-956E3A2A826A}"/>
          </ac:spMkLst>
        </pc:spChg>
        <pc:spChg chg="add mod">
          <ac:chgData name="Monize, Jillian A." userId="045d0a6d-d2b8-476b-82ef-f3df87b66693" providerId="ADAL" clId="{0F47EDA1-64BA-4CCC-9564-9F3CEC186E94}" dt="2026-01-30T20:30:34.442" v="1036" actId="120"/>
          <ac:spMkLst>
            <pc:docMk/>
            <pc:sldMk cId="3607252687" sldId="752"/>
            <ac:spMk id="6" creationId="{8004B443-FB84-465A-B87E-B06A55E186DB}"/>
          </ac:spMkLst>
        </pc:spChg>
        <pc:spChg chg="add mod">
          <ac:chgData name="Monize, Jillian A." userId="045d0a6d-d2b8-476b-82ef-f3df87b66693" providerId="ADAL" clId="{0F47EDA1-64BA-4CCC-9564-9F3CEC186E94}" dt="2026-01-30T20:39:52.844" v="1451" actId="2710"/>
          <ac:spMkLst>
            <pc:docMk/>
            <pc:sldMk cId="3607252687" sldId="752"/>
            <ac:spMk id="7" creationId="{5295D3AA-4C26-482E-A45C-6AC470E17E13}"/>
          </ac:spMkLst>
        </pc:spChg>
      </pc:sldChg>
      <pc:sldChg chg="addSp delSp modSp new mod">
        <pc:chgData name="Monize, Jillian A." userId="045d0a6d-d2b8-476b-82ef-f3df87b66693" providerId="ADAL" clId="{0F47EDA1-64BA-4CCC-9564-9F3CEC186E94}" dt="2026-01-30T20:47:30.694" v="1531" actId="207"/>
        <pc:sldMkLst>
          <pc:docMk/>
          <pc:sldMk cId="4149091586" sldId="753"/>
        </pc:sldMkLst>
        <pc:spChg chg="mod">
          <ac:chgData name="Monize, Jillian A." userId="045d0a6d-d2b8-476b-82ef-f3df87b66693" providerId="ADAL" clId="{0F47EDA1-64BA-4CCC-9564-9F3CEC186E94}" dt="2026-01-30T20:41:26.890" v="1475" actId="1076"/>
          <ac:spMkLst>
            <pc:docMk/>
            <pc:sldMk cId="4149091586" sldId="753"/>
            <ac:spMk id="2" creationId="{69ADFEB6-ED7B-463E-9435-3FC6A2CA5F49}"/>
          </ac:spMkLst>
        </pc:spChg>
        <pc:spChg chg="add mod">
          <ac:chgData name="Monize, Jillian A." userId="045d0a6d-d2b8-476b-82ef-f3df87b66693" providerId="ADAL" clId="{0F47EDA1-64BA-4CCC-9564-9F3CEC186E94}" dt="2026-01-30T20:47:30.694" v="1531" actId="207"/>
          <ac:spMkLst>
            <pc:docMk/>
            <pc:sldMk cId="4149091586" sldId="753"/>
            <ac:spMk id="11" creationId="{E7191253-9485-4128-A90E-BC9EAA04B426}"/>
          </ac:spMkLst>
        </pc:spChg>
      </pc:sldChg>
      <pc:sldChg chg="addSp delSp modSp add mod">
        <pc:chgData name="Monize, Jillian A." userId="045d0a6d-d2b8-476b-82ef-f3df87b66693" providerId="ADAL" clId="{0F47EDA1-64BA-4CCC-9564-9F3CEC186E94}" dt="2026-01-30T20:47:41.753" v="1533" actId="207"/>
        <pc:sldMkLst>
          <pc:docMk/>
          <pc:sldMk cId="2273068442" sldId="754"/>
        </pc:sldMkLst>
        <pc:spChg chg="mod">
          <ac:chgData name="Monize, Jillian A." userId="045d0a6d-d2b8-476b-82ef-f3df87b66693" providerId="ADAL" clId="{0F47EDA1-64BA-4CCC-9564-9F3CEC186E94}" dt="2026-01-30T20:42:45.552" v="1492" actId="20577"/>
          <ac:spMkLst>
            <pc:docMk/>
            <pc:sldMk cId="2273068442" sldId="754"/>
            <ac:spMk id="2" creationId="{69ADFEB6-ED7B-463E-9435-3FC6A2CA5F49}"/>
          </ac:spMkLst>
        </pc:spChg>
        <pc:spChg chg="add mod">
          <ac:chgData name="Monize, Jillian A." userId="045d0a6d-d2b8-476b-82ef-f3df87b66693" providerId="ADAL" clId="{0F47EDA1-64BA-4CCC-9564-9F3CEC186E94}" dt="2026-01-30T20:47:41.753" v="1533" actId="207"/>
          <ac:spMkLst>
            <pc:docMk/>
            <pc:sldMk cId="2273068442" sldId="754"/>
            <ac:spMk id="6" creationId="{0DE851D8-383E-4419-8727-4682937DF008}"/>
          </ac:spMkLst>
        </pc:spChg>
      </pc:sldChg>
      <pc:sldChg chg="addSp delSp modSp add mod">
        <pc:chgData name="Monize, Jillian A." userId="045d0a6d-d2b8-476b-82ef-f3df87b66693" providerId="ADAL" clId="{0F47EDA1-64BA-4CCC-9564-9F3CEC186E94}" dt="2026-01-30T20:47:50.356" v="1534" actId="207"/>
        <pc:sldMkLst>
          <pc:docMk/>
          <pc:sldMk cId="2259213768" sldId="755"/>
        </pc:sldMkLst>
        <pc:spChg chg="mod">
          <ac:chgData name="Monize, Jillian A." userId="045d0a6d-d2b8-476b-82ef-f3df87b66693" providerId="ADAL" clId="{0F47EDA1-64BA-4CCC-9564-9F3CEC186E94}" dt="2026-01-30T20:43:49.268" v="1502" actId="20577"/>
          <ac:spMkLst>
            <pc:docMk/>
            <pc:sldMk cId="2259213768" sldId="755"/>
            <ac:spMk id="2" creationId="{69ADFEB6-ED7B-463E-9435-3FC6A2CA5F49}"/>
          </ac:spMkLst>
        </pc:spChg>
        <pc:spChg chg="add mod">
          <ac:chgData name="Monize, Jillian A." userId="045d0a6d-d2b8-476b-82ef-f3df87b66693" providerId="ADAL" clId="{0F47EDA1-64BA-4CCC-9564-9F3CEC186E94}" dt="2026-01-30T20:47:50.356" v="1534" actId="207"/>
          <ac:spMkLst>
            <pc:docMk/>
            <pc:sldMk cId="2259213768" sldId="755"/>
            <ac:spMk id="7" creationId="{AB4F11FA-E342-4297-ADBB-E3D0FACFCE5D}"/>
          </ac:spMkLst>
        </pc:spChg>
      </pc:sldChg>
      <pc:sldChg chg="addSp delSp modSp add mod">
        <pc:chgData name="Monize, Jillian A." userId="045d0a6d-d2b8-476b-82ef-f3df87b66693" providerId="ADAL" clId="{0F47EDA1-64BA-4CCC-9564-9F3CEC186E94}" dt="2026-01-30T20:47:03.623" v="1529" actId="1076"/>
        <pc:sldMkLst>
          <pc:docMk/>
          <pc:sldMk cId="1588245999" sldId="756"/>
        </pc:sldMkLst>
        <pc:spChg chg="mod">
          <ac:chgData name="Monize, Jillian A." userId="045d0a6d-d2b8-476b-82ef-f3df87b66693" providerId="ADAL" clId="{0F47EDA1-64BA-4CCC-9564-9F3CEC186E94}" dt="2026-01-30T20:46:46.188" v="1527" actId="1076"/>
          <ac:spMkLst>
            <pc:docMk/>
            <pc:sldMk cId="1588245999" sldId="756"/>
            <ac:spMk id="2" creationId="{69ADFEB6-ED7B-463E-9435-3FC6A2CA5F49}"/>
          </ac:spMkLst>
        </pc:spChg>
        <pc:spChg chg="add mod">
          <ac:chgData name="Monize, Jillian A." userId="045d0a6d-d2b8-476b-82ef-f3df87b66693" providerId="ADAL" clId="{0F47EDA1-64BA-4CCC-9564-9F3CEC186E94}" dt="2026-01-30T20:47:03.623" v="1529" actId="1076"/>
          <ac:spMkLst>
            <pc:docMk/>
            <pc:sldMk cId="1588245999" sldId="756"/>
            <ac:spMk id="6" creationId="{78135DC8-C6E1-4EDD-BB2F-034F468DF2EB}"/>
          </ac:spMkLst>
        </pc:spChg>
      </pc:sldChg>
      <pc:sldChg chg="addSp delSp modSp add mod">
        <pc:chgData name="Monize, Jillian A." userId="045d0a6d-d2b8-476b-82ef-f3df87b66693" providerId="ADAL" clId="{0F47EDA1-64BA-4CCC-9564-9F3CEC186E94}" dt="2026-01-30T20:50:14.858" v="1555" actId="1076"/>
        <pc:sldMkLst>
          <pc:docMk/>
          <pc:sldMk cId="3124416593" sldId="757"/>
        </pc:sldMkLst>
        <pc:spChg chg="mod">
          <ac:chgData name="Monize, Jillian A." userId="045d0a6d-d2b8-476b-82ef-f3df87b66693" providerId="ADAL" clId="{0F47EDA1-64BA-4CCC-9564-9F3CEC186E94}" dt="2026-01-30T20:48:02.876" v="1536" actId="20577"/>
          <ac:spMkLst>
            <pc:docMk/>
            <pc:sldMk cId="3124416593" sldId="757"/>
            <ac:spMk id="2" creationId="{69ADFEB6-ED7B-463E-9435-3FC6A2CA5F49}"/>
          </ac:spMkLst>
        </pc:spChg>
        <pc:spChg chg="add mod">
          <ac:chgData name="Monize, Jillian A." userId="045d0a6d-d2b8-476b-82ef-f3df87b66693" providerId="ADAL" clId="{0F47EDA1-64BA-4CCC-9564-9F3CEC186E94}" dt="2026-01-30T20:50:14.858" v="1555" actId="1076"/>
          <ac:spMkLst>
            <pc:docMk/>
            <pc:sldMk cId="3124416593" sldId="757"/>
            <ac:spMk id="7" creationId="{D18A977A-BA02-4F4B-A688-08379278E996}"/>
          </ac:spMkLst>
        </pc:spChg>
      </pc:sldChg>
      <pc:sldMasterChg chg="modSp mod">
        <pc:chgData name="Monize, Jillian A." userId="045d0a6d-d2b8-476b-82ef-f3df87b66693" providerId="ADAL" clId="{0F47EDA1-64BA-4CCC-9564-9F3CEC186E94}" dt="2026-01-30T21:15:42.864" v="1883" actId="1076"/>
        <pc:sldMasterMkLst>
          <pc:docMk/>
          <pc:sldMasterMk cId="53632124" sldId="2147483648"/>
        </pc:sldMasterMkLst>
        <pc:spChg chg="mod">
          <ac:chgData name="Monize, Jillian A." userId="045d0a6d-d2b8-476b-82ef-f3df87b66693" providerId="ADAL" clId="{0F47EDA1-64BA-4CCC-9564-9F3CEC186E94}" dt="2026-01-30T21:15:42.864" v="1883" actId="1076"/>
          <ac:spMkLst>
            <pc:docMk/>
            <pc:sldMasterMk cId="53632124" sldId="2147483648"/>
            <ac:spMk id="7" creationId="{A1471020-3262-8C76-7F3A-419B1E11F36B}"/>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91EF53-D885-581F-8D4A-8B2638F9BD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FD833B6-3311-D582-3FA5-FAA07AF82D8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259053-157D-5440-B4FF-5E2D387DDFFE}" type="datetimeFigureOut">
              <a:rPr lang="en-US" smtClean="0"/>
              <a:t>2/6/2026</a:t>
            </a:fld>
            <a:endParaRPr lang="en-US"/>
          </a:p>
        </p:txBody>
      </p:sp>
      <p:sp>
        <p:nvSpPr>
          <p:cNvPr id="4" name="Footer Placeholder 3">
            <a:extLst>
              <a:ext uri="{FF2B5EF4-FFF2-40B4-BE49-F238E27FC236}">
                <a16:creationId xmlns:a16="http://schemas.microsoft.com/office/drawing/2014/main" id="{34D8E595-E34B-F9A8-08C0-0C607F6E710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3744B63-2D7F-1099-34F4-67947C3783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20685E-D00C-E540-886F-48806D0C4E21}" type="slidenum">
              <a:rPr lang="en-US" smtClean="0"/>
              <a:t>‹#›</a:t>
            </a:fld>
            <a:endParaRPr lang="en-US"/>
          </a:p>
        </p:txBody>
      </p:sp>
    </p:spTree>
    <p:extLst>
      <p:ext uri="{BB962C8B-B14F-4D97-AF65-F5344CB8AC3E}">
        <p14:creationId xmlns:p14="http://schemas.microsoft.com/office/powerpoint/2010/main" val="4229890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9FB1B-D160-0C45-88A1-B724FAA0B84C}" type="datetimeFigureOut">
              <a:rPr lang="en-US" smtClean="0"/>
              <a:t>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6E3AFF-C9A9-8847-84A1-5F078E16BFAA}" type="slidenum">
              <a:rPr lang="en-US" smtClean="0"/>
              <a:t>‹#›</a:t>
            </a:fld>
            <a:endParaRPr lang="en-US"/>
          </a:p>
        </p:txBody>
      </p:sp>
    </p:spTree>
    <p:extLst>
      <p:ext uri="{BB962C8B-B14F-4D97-AF65-F5344CB8AC3E}">
        <p14:creationId xmlns:p14="http://schemas.microsoft.com/office/powerpoint/2010/main" val="3468055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g37597be3ea8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9" name="Google Shape;329;g37597be3ea8_0_1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1200"/>
              </a:spcAft>
              <a:buNone/>
            </a:pPr>
            <a:r>
              <a:rPr lang="en-CA" sz="1200" dirty="0">
                <a:latin typeface="Barlow"/>
                <a:ea typeface="Barlow"/>
                <a:cs typeface="Barlow"/>
                <a:sym typeface="Barlow"/>
              </a:rPr>
              <a:t>Connect to the three components of Cultural Humility: </a:t>
            </a:r>
          </a:p>
          <a:p>
            <a:pPr marL="0" lvl="0" indent="0" algn="l" rtl="0">
              <a:lnSpc>
                <a:spcPct val="115000"/>
              </a:lnSpc>
              <a:spcBef>
                <a:spcPts val="1200"/>
              </a:spcBef>
              <a:spcAft>
                <a:spcPts val="1200"/>
              </a:spcAft>
              <a:buNone/>
            </a:pPr>
            <a:endParaRPr lang="en-CA" sz="1200" dirty="0">
              <a:latin typeface="Barlow"/>
              <a:ea typeface="Barlow"/>
              <a:cs typeface="Barlow"/>
              <a:sym typeface="Barlow"/>
            </a:endParaRPr>
          </a:p>
          <a:p>
            <a:pPr marL="171450" lvl="0" indent="-171450" algn="l" rtl="0">
              <a:lnSpc>
                <a:spcPct val="115000"/>
              </a:lnSpc>
              <a:spcBef>
                <a:spcPts val="1200"/>
              </a:spcBef>
              <a:spcAft>
                <a:spcPts val="1200"/>
              </a:spcAft>
              <a:buFont typeface="Arial" panose="020B0604020202020204" pitchFamily="34" charset="0"/>
              <a:buChar char="•"/>
            </a:pPr>
            <a:r>
              <a:rPr lang="en-CA" b="1" dirty="0">
                <a:solidFill>
                  <a:schemeClr val="dk1"/>
                </a:solidFill>
                <a:latin typeface="Barlow"/>
                <a:ea typeface="Barlow"/>
                <a:cs typeface="Barlow"/>
                <a:sym typeface="Barlow"/>
              </a:rPr>
              <a:t>self-awareness and critical self-reflection</a:t>
            </a:r>
            <a:r>
              <a:rPr lang="en-CA" dirty="0">
                <a:solidFill>
                  <a:schemeClr val="dk1"/>
                </a:solidFill>
                <a:latin typeface="Barlow"/>
                <a:ea typeface="Barlow"/>
                <a:cs typeface="Barlow"/>
                <a:sym typeface="Barlow"/>
              </a:rPr>
              <a:t> </a:t>
            </a:r>
            <a:endParaRPr lang="en-CA" sz="1200" dirty="0">
              <a:solidFill>
                <a:schemeClr val="dk1"/>
              </a:solidFill>
              <a:latin typeface="Barlow"/>
              <a:ea typeface="Barlow"/>
              <a:cs typeface="Barlow"/>
              <a:sym typeface="Barlow"/>
            </a:endParaRPr>
          </a:p>
          <a:p>
            <a:pPr marL="171450" marR="381000" lvl="0" indent="-171450" algn="l" rtl="0">
              <a:lnSpc>
                <a:spcPct val="115000"/>
              </a:lnSpc>
              <a:spcBef>
                <a:spcPts val="1500"/>
              </a:spcBef>
              <a:spcAft>
                <a:spcPts val="0"/>
              </a:spcAft>
              <a:buClr>
                <a:schemeClr val="dk1"/>
              </a:buClr>
              <a:buSzPts val="1100"/>
              <a:buFont typeface="Arial" panose="020B0604020202020204" pitchFamily="34" charset="0"/>
              <a:buChar char="•"/>
            </a:pPr>
            <a:r>
              <a:rPr lang="en-US" b="1" dirty="0">
                <a:solidFill>
                  <a:schemeClr val="dk1"/>
                </a:solidFill>
                <a:latin typeface="Barlow"/>
                <a:ea typeface="Barlow"/>
                <a:cs typeface="Barlow"/>
                <a:sym typeface="Barlow"/>
              </a:rPr>
              <a:t>recognize and actively mitigate power imbalances</a:t>
            </a:r>
          </a:p>
          <a:p>
            <a:pPr marL="171450" marR="381000" lvl="0" indent="-171450" algn="l" rtl="0">
              <a:lnSpc>
                <a:spcPct val="115000"/>
              </a:lnSpc>
              <a:spcBef>
                <a:spcPts val="1500"/>
              </a:spcBef>
              <a:spcAft>
                <a:spcPts val="0"/>
              </a:spcAft>
              <a:buClr>
                <a:schemeClr val="dk1"/>
              </a:buClr>
              <a:buSzPts val="1100"/>
              <a:buFont typeface="Arial" panose="020B0604020202020204" pitchFamily="34" charset="0"/>
              <a:buChar char="•"/>
            </a:pPr>
            <a:r>
              <a:rPr lang="en-US" b="1" dirty="0">
                <a:solidFill>
                  <a:schemeClr val="dk1"/>
                </a:solidFill>
                <a:latin typeface="Barlow"/>
                <a:ea typeface="Barlow"/>
                <a:cs typeface="Barlow"/>
                <a:sym typeface="Barlow"/>
              </a:rPr>
              <a:t>build institutional accountability</a:t>
            </a:r>
            <a:endParaRPr sz="1200" dirty="0">
              <a:latin typeface="Barlow"/>
              <a:ea typeface="Barlow"/>
              <a:cs typeface="Barlow"/>
              <a:sym typeface="Barlow"/>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g37597be3ea8_0_1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9" name="Google Shape;349;g37597be3ea8_0_15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None/>
            </a:pPr>
            <a:r>
              <a:rPr lang="en-CA" sz="1200" dirty="0">
                <a:latin typeface="Barlow"/>
                <a:ea typeface="Barlow"/>
                <a:cs typeface="Barlow"/>
                <a:sym typeface="Barlow"/>
              </a:rPr>
              <a:t>Connect to three components of Cultural Humility: </a:t>
            </a:r>
          </a:p>
          <a:p>
            <a:pPr marL="0" lvl="0" indent="0" algn="l" rtl="0">
              <a:lnSpc>
                <a:spcPct val="115000"/>
              </a:lnSpc>
              <a:spcBef>
                <a:spcPts val="1200"/>
              </a:spcBef>
              <a:spcAft>
                <a:spcPts val="1200"/>
              </a:spcAft>
              <a:buNone/>
            </a:pPr>
            <a:endParaRPr lang="en-US" sz="1200" dirty="0">
              <a:latin typeface="Barlow"/>
              <a:ea typeface="Barlow"/>
              <a:cs typeface="Barlow"/>
              <a:sym typeface="Barlow"/>
            </a:endParaRPr>
          </a:p>
          <a:p>
            <a:pPr marL="171450" lvl="0" indent="-171450" algn="l" rtl="0">
              <a:lnSpc>
                <a:spcPct val="115000"/>
              </a:lnSpc>
              <a:spcBef>
                <a:spcPts val="1200"/>
              </a:spcBef>
              <a:spcAft>
                <a:spcPts val="1200"/>
              </a:spcAft>
              <a:buFont typeface="Arial" panose="020B0604020202020204" pitchFamily="34" charset="0"/>
              <a:buChar char="•"/>
            </a:pPr>
            <a:r>
              <a:rPr lang="en-US" b="1" dirty="0">
                <a:solidFill>
                  <a:schemeClr val="dk1"/>
                </a:solidFill>
                <a:latin typeface="Barlow"/>
                <a:ea typeface="Barlow"/>
                <a:cs typeface="Barlow"/>
                <a:sym typeface="Barlow"/>
              </a:rPr>
              <a:t>self-awareness and critical self-reflection</a:t>
            </a:r>
            <a:r>
              <a:rPr lang="en-US" dirty="0">
                <a:solidFill>
                  <a:schemeClr val="dk1"/>
                </a:solidFill>
                <a:latin typeface="Barlow"/>
                <a:ea typeface="Barlow"/>
                <a:cs typeface="Barlow"/>
                <a:sym typeface="Barlow"/>
              </a:rPr>
              <a:t> </a:t>
            </a:r>
            <a:endParaRPr lang="en-US" sz="1200" dirty="0">
              <a:solidFill>
                <a:schemeClr val="dk1"/>
              </a:solidFill>
              <a:latin typeface="Barlow"/>
              <a:ea typeface="Barlow"/>
              <a:cs typeface="Barlow"/>
              <a:sym typeface="Barlow"/>
            </a:endParaRPr>
          </a:p>
          <a:p>
            <a:pPr marL="171450" marR="381000" lvl="0" indent="-171450" algn="l" rtl="0">
              <a:lnSpc>
                <a:spcPct val="115000"/>
              </a:lnSpc>
              <a:spcBef>
                <a:spcPts val="1500"/>
              </a:spcBef>
              <a:spcAft>
                <a:spcPts val="0"/>
              </a:spcAft>
              <a:buClr>
                <a:schemeClr val="dk1"/>
              </a:buClr>
              <a:buSzPts val="1100"/>
              <a:buFont typeface="Arial" panose="020B0604020202020204" pitchFamily="34" charset="0"/>
              <a:buChar char="•"/>
            </a:pPr>
            <a:r>
              <a:rPr lang="en-US" b="1" dirty="0">
                <a:solidFill>
                  <a:schemeClr val="dk1"/>
                </a:solidFill>
                <a:latin typeface="Barlow"/>
                <a:ea typeface="Barlow"/>
                <a:cs typeface="Barlow"/>
                <a:sym typeface="Barlow"/>
              </a:rPr>
              <a:t>recognize and actively mitigate power imbalances</a:t>
            </a:r>
          </a:p>
          <a:p>
            <a:pPr marL="171450" marR="381000" lvl="0" indent="-171450" algn="l" rtl="0">
              <a:lnSpc>
                <a:spcPct val="115000"/>
              </a:lnSpc>
              <a:spcBef>
                <a:spcPts val="1500"/>
              </a:spcBef>
              <a:spcAft>
                <a:spcPts val="0"/>
              </a:spcAft>
              <a:buClr>
                <a:schemeClr val="dk1"/>
              </a:buClr>
              <a:buSzPts val="1100"/>
              <a:buFont typeface="Arial" panose="020B0604020202020204" pitchFamily="34" charset="0"/>
              <a:buChar char="•"/>
            </a:pPr>
            <a:r>
              <a:rPr lang="en-US" b="1" dirty="0">
                <a:solidFill>
                  <a:schemeClr val="dk1"/>
                </a:solidFill>
                <a:latin typeface="Barlow"/>
                <a:ea typeface="Barlow"/>
                <a:cs typeface="Barlow"/>
                <a:sym typeface="Barlow"/>
              </a:rPr>
              <a:t>build institutional accountability</a:t>
            </a:r>
            <a:endParaRPr lang="en-US" sz="1200" dirty="0">
              <a:latin typeface="Barlow"/>
              <a:ea typeface="Barlow"/>
              <a:cs typeface="Barlow"/>
              <a:sym typeface="Barlow"/>
            </a:endParaRPr>
          </a:p>
          <a:p>
            <a:pPr marL="0" lvl="0" indent="0" algn="l" rtl="0">
              <a:lnSpc>
                <a:spcPct val="115000"/>
              </a:lnSpc>
              <a:spcBef>
                <a:spcPts val="1200"/>
              </a:spcBef>
              <a:spcAft>
                <a:spcPts val="0"/>
              </a:spcAft>
              <a:buNone/>
            </a:pPr>
            <a:endParaRPr sz="1200" dirty="0">
              <a:latin typeface="Barlow"/>
              <a:ea typeface="Barlow"/>
              <a:cs typeface="Barlow"/>
              <a:sym typeface="Barlow"/>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g389d71e05bc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9" name="Google Shape;369;g389d71e05bc_1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CA">
                <a:latin typeface="Barlow"/>
                <a:ea typeface="Barlow"/>
                <a:cs typeface="Barlow"/>
                <a:sym typeface="Barlow"/>
              </a:rPr>
              <a:t>Scenario source: https://ggalanti.org/case-studies-field-reports/</a:t>
            </a:r>
            <a:endParaRPr>
              <a:latin typeface="Barlow"/>
              <a:ea typeface="Barlow"/>
              <a:cs typeface="Barlow"/>
              <a:sym typeface="Barlow"/>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33e67526876_0_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2" name="Google Shape;382;g33e67526876_0_7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CA" sz="1200" dirty="0">
                <a:solidFill>
                  <a:schemeClr val="dk1"/>
                </a:solidFill>
                <a:latin typeface="Barlow"/>
                <a:ea typeface="Barlow"/>
                <a:cs typeface="Barlow"/>
                <a:sym typeface="Barlow"/>
              </a:rPr>
              <a:t>This model helps to  visualize how the 5 Rs align with the three core components of cultural humility.</a:t>
            </a: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r>
              <a:rPr lang="en-CA" sz="1200" b="1" dirty="0">
                <a:solidFill>
                  <a:schemeClr val="dk1"/>
                </a:solidFill>
                <a:latin typeface="Barlow"/>
                <a:ea typeface="Barlow"/>
                <a:cs typeface="Barlow"/>
                <a:sym typeface="Barlow"/>
              </a:rPr>
              <a:t>Fostering self-awareness and critical self-reflection</a:t>
            </a:r>
            <a:r>
              <a:rPr lang="en-CA" sz="1200" dirty="0">
                <a:solidFill>
                  <a:schemeClr val="dk1"/>
                </a:solidFill>
                <a:latin typeface="Barlow"/>
                <a:ea typeface="Barlow"/>
                <a:cs typeface="Barlow"/>
                <a:sym typeface="Barlow"/>
              </a:rPr>
              <a:t> happens at both the thinking and feeling levels. This is where we examine our behaviours, values, and assumptions — asking ourselves: </a:t>
            </a:r>
          </a:p>
          <a:p>
            <a:pPr marL="628650" lvl="1" indent="-171450" algn="l" rtl="0">
              <a:lnSpc>
                <a:spcPct val="115000"/>
              </a:lnSpc>
              <a:spcBef>
                <a:spcPts val="0"/>
              </a:spcBef>
              <a:spcAft>
                <a:spcPts val="0"/>
              </a:spcAft>
              <a:buClr>
                <a:schemeClr val="dk1"/>
              </a:buClr>
              <a:buSzPts val="1100"/>
              <a:buFont typeface="Arial" panose="020B0604020202020204" pitchFamily="34" charset="0"/>
              <a:buChar char="•"/>
            </a:pPr>
            <a:r>
              <a:rPr lang="en-CA" sz="1200" dirty="0">
                <a:solidFill>
                  <a:schemeClr val="dk1"/>
                </a:solidFill>
                <a:latin typeface="Barlow"/>
                <a:ea typeface="Barlow"/>
                <a:cs typeface="Barlow"/>
                <a:sym typeface="Barlow"/>
              </a:rPr>
              <a:t>Are there other ways to approach this care interaction? </a:t>
            </a:r>
          </a:p>
          <a:p>
            <a:pPr marL="628650" lvl="1" indent="-171450" algn="l" rtl="0">
              <a:lnSpc>
                <a:spcPct val="115000"/>
              </a:lnSpc>
              <a:spcBef>
                <a:spcPts val="0"/>
              </a:spcBef>
              <a:spcAft>
                <a:spcPts val="0"/>
              </a:spcAft>
              <a:buClr>
                <a:schemeClr val="dk1"/>
              </a:buClr>
              <a:buSzPts val="1100"/>
              <a:buFont typeface="Arial" panose="020B0604020202020204" pitchFamily="34" charset="0"/>
              <a:buChar char="•"/>
            </a:pPr>
            <a:r>
              <a:rPr lang="en-CA" sz="1200" dirty="0">
                <a:solidFill>
                  <a:schemeClr val="dk1"/>
                </a:solidFill>
                <a:latin typeface="Barlow"/>
                <a:ea typeface="Barlow"/>
                <a:cs typeface="Barlow"/>
                <a:sym typeface="Barlow"/>
              </a:rPr>
              <a:t>Whose perspectives might I be missing? </a:t>
            </a:r>
          </a:p>
          <a:p>
            <a:pPr marL="628650" lvl="1" indent="-171450" algn="l" rtl="0">
              <a:lnSpc>
                <a:spcPct val="115000"/>
              </a:lnSpc>
              <a:spcBef>
                <a:spcPts val="0"/>
              </a:spcBef>
              <a:spcAft>
                <a:spcPts val="0"/>
              </a:spcAft>
              <a:buClr>
                <a:schemeClr val="dk1"/>
              </a:buClr>
              <a:buSzPts val="1100"/>
              <a:buFont typeface="Arial" panose="020B0604020202020204" pitchFamily="34" charset="0"/>
              <a:buChar char="•"/>
            </a:pPr>
            <a:r>
              <a:rPr lang="en-CA" sz="1200" dirty="0">
                <a:solidFill>
                  <a:schemeClr val="dk1"/>
                </a:solidFill>
                <a:latin typeface="Barlow"/>
                <a:ea typeface="Barlow"/>
                <a:cs typeface="Barlow"/>
                <a:sym typeface="Barlow"/>
              </a:rPr>
              <a:t>Why do I lean toward certain practices or responses?</a:t>
            </a: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r>
              <a:rPr lang="en-CA" sz="1200" b="1" dirty="0">
                <a:solidFill>
                  <a:schemeClr val="dk1"/>
                </a:solidFill>
                <a:latin typeface="Barlow"/>
                <a:ea typeface="Barlow"/>
                <a:cs typeface="Barlow"/>
                <a:sym typeface="Barlow"/>
              </a:rPr>
              <a:t>Recognizing and mitigating power imbalances</a:t>
            </a:r>
            <a:r>
              <a:rPr lang="en-CA" sz="1200" dirty="0">
                <a:solidFill>
                  <a:schemeClr val="dk1"/>
                </a:solidFill>
                <a:latin typeface="Barlow"/>
                <a:ea typeface="Barlow"/>
                <a:cs typeface="Barlow"/>
                <a:sym typeface="Barlow"/>
              </a:rPr>
              <a:t> calls on us to think and do. It means staying aware of both our formal and informal access to power — and using it intentionally. That might look like ceding the floor to someone with less voice in a meeting, naming and crediting contributions from colleagues, or empowering patients to ask questions and make informed decisions about their care.</a:t>
            </a: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r>
              <a:rPr lang="en-CA" sz="1200" b="1" dirty="0">
                <a:solidFill>
                  <a:schemeClr val="dk1"/>
                </a:solidFill>
                <a:latin typeface="Barlow"/>
                <a:ea typeface="Barlow"/>
                <a:cs typeface="Barlow"/>
                <a:sym typeface="Barlow"/>
              </a:rPr>
              <a:t>Building institutional accountability</a:t>
            </a:r>
            <a:r>
              <a:rPr lang="en-CA" sz="1200" dirty="0">
                <a:solidFill>
                  <a:schemeClr val="dk1"/>
                </a:solidFill>
                <a:latin typeface="Barlow"/>
                <a:ea typeface="Barlow"/>
                <a:cs typeface="Barlow"/>
                <a:sym typeface="Barlow"/>
              </a:rPr>
              <a:t> also happens at both the thinking and doing levels. It involves looking at our policies and norms and asking: </a:t>
            </a:r>
          </a:p>
          <a:p>
            <a:pPr marL="628650" lvl="1" indent="-171450" algn="l" rtl="0">
              <a:lnSpc>
                <a:spcPct val="115000"/>
              </a:lnSpc>
              <a:spcBef>
                <a:spcPts val="0"/>
              </a:spcBef>
              <a:spcAft>
                <a:spcPts val="0"/>
              </a:spcAft>
              <a:buClr>
                <a:schemeClr val="dk1"/>
              </a:buClr>
              <a:buSzPts val="1100"/>
              <a:buFont typeface="Arial" panose="020B0604020202020204" pitchFamily="34" charset="0"/>
              <a:buChar char="•"/>
            </a:pPr>
            <a:r>
              <a:rPr lang="en-CA" sz="1200" dirty="0">
                <a:solidFill>
                  <a:schemeClr val="dk1"/>
                </a:solidFill>
                <a:latin typeface="Barlow"/>
                <a:ea typeface="Barlow"/>
                <a:cs typeface="Barlow"/>
                <a:sym typeface="Barlow"/>
              </a:rPr>
              <a:t>Who do these serve? </a:t>
            </a:r>
          </a:p>
          <a:p>
            <a:pPr marL="628650" lvl="1" indent="-171450" algn="l" rtl="0">
              <a:lnSpc>
                <a:spcPct val="115000"/>
              </a:lnSpc>
              <a:spcBef>
                <a:spcPts val="0"/>
              </a:spcBef>
              <a:spcAft>
                <a:spcPts val="0"/>
              </a:spcAft>
              <a:buClr>
                <a:schemeClr val="dk1"/>
              </a:buClr>
              <a:buSzPts val="1100"/>
              <a:buFont typeface="Arial" panose="020B0604020202020204" pitchFamily="34" charset="0"/>
              <a:buChar char="•"/>
            </a:pPr>
            <a:r>
              <a:rPr lang="en-CA" sz="1200" dirty="0">
                <a:solidFill>
                  <a:schemeClr val="dk1"/>
                </a:solidFill>
                <a:latin typeface="Barlow"/>
                <a:ea typeface="Barlow"/>
                <a:cs typeface="Barlow"/>
                <a:sym typeface="Barlow"/>
              </a:rPr>
              <a:t>Who do they exclude? </a:t>
            </a:r>
          </a:p>
          <a:p>
            <a:pPr marL="0" lvl="0" indent="0" algn="l" rtl="0">
              <a:lnSpc>
                <a:spcPct val="115000"/>
              </a:lnSpc>
              <a:spcBef>
                <a:spcPts val="0"/>
              </a:spcBef>
              <a:spcAft>
                <a:spcPts val="0"/>
              </a:spcAft>
              <a:buClr>
                <a:schemeClr val="dk1"/>
              </a:buClr>
              <a:buSzPts val="1100"/>
              <a:buFont typeface="Arial" panose="020B0604020202020204" pitchFamily="34" charset="0"/>
              <a:buNone/>
            </a:pPr>
            <a:r>
              <a:rPr lang="en-CA" sz="1200" dirty="0">
                <a:solidFill>
                  <a:schemeClr val="dk1"/>
                </a:solidFill>
                <a:latin typeface="Barlow"/>
                <a:ea typeface="Barlow"/>
                <a:cs typeface="Barlow"/>
                <a:sym typeface="Barlow"/>
              </a:rPr>
              <a:t>And then resourcing more inclusive, reimagined ways of operating.</a:t>
            </a: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Clr>
                <a:schemeClr val="dk1"/>
              </a:buClr>
              <a:buSzPts val="1100"/>
              <a:buFont typeface="Arial"/>
              <a:buNone/>
            </a:pPr>
            <a:r>
              <a:rPr lang="en-CA" sz="1200" dirty="0">
                <a:solidFill>
                  <a:schemeClr val="dk1"/>
                </a:solidFill>
                <a:latin typeface="Barlow"/>
                <a:ea typeface="Barlow"/>
                <a:cs typeface="Barlow"/>
                <a:sym typeface="Barlow"/>
              </a:rPr>
              <a:t>The 5 Rs help us live out these components. They make the abstract tangible and offer a guide for relational and systems-level practice.</a:t>
            </a:r>
            <a:endParaRPr sz="1200" dirty="0">
              <a:solidFill>
                <a:schemeClr val="dk1"/>
              </a:solidFill>
              <a:latin typeface="Barlow"/>
              <a:ea typeface="Barlow"/>
              <a:cs typeface="Barlow"/>
              <a:sym typeface="Barlow"/>
            </a:endParaRPr>
          </a:p>
          <a:p>
            <a:pPr marL="0" lvl="0" indent="0" algn="l" rtl="0">
              <a:lnSpc>
                <a:spcPct val="115000"/>
              </a:lnSpc>
              <a:spcBef>
                <a:spcPts val="0"/>
              </a:spcBef>
              <a:spcAft>
                <a:spcPts val="0"/>
              </a:spcAft>
              <a:buNone/>
            </a:pPr>
            <a:endParaRPr sz="1200" dirty="0">
              <a:solidFill>
                <a:schemeClr val="dk1"/>
              </a:solidFill>
              <a:latin typeface="Barlow"/>
              <a:ea typeface="Barlow"/>
              <a:cs typeface="Barlow"/>
              <a:sym typeface="Barlow"/>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g33e67526876_0_3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2" name="Google Shape;402;g33e67526876_0_3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CA" dirty="0">
                <a:latin typeface="Barlow"/>
                <a:ea typeface="Barlow"/>
                <a:cs typeface="Barlow"/>
                <a:sym typeface="Barlow"/>
              </a:rPr>
              <a:t>In breakout rooms or in self-reflection, take 15-20 minutes to complete this activity. If completing in a group, assign a brief scenario describing a real-world healthcare interaction.</a:t>
            </a:r>
            <a:endParaRPr dirty="0">
              <a:latin typeface="Barlow"/>
              <a:ea typeface="Barlow"/>
              <a:cs typeface="Barlow"/>
              <a:sym typeface="Barlow"/>
            </a:endParaRPr>
          </a:p>
          <a:p>
            <a:pPr marL="0" lvl="0" indent="0" algn="l" rtl="0">
              <a:spcBef>
                <a:spcPts val="0"/>
              </a:spcBef>
              <a:spcAft>
                <a:spcPts val="0"/>
              </a:spcAft>
              <a:buClr>
                <a:schemeClr val="dk1"/>
              </a:buClr>
              <a:buSzPts val="1100"/>
              <a:buFont typeface="Arial"/>
              <a:buNone/>
            </a:pPr>
            <a:endParaRPr dirty="0">
              <a:latin typeface="Barlow"/>
              <a:ea typeface="Barlow"/>
              <a:cs typeface="Barlow"/>
              <a:sym typeface="Barlow"/>
            </a:endParaRPr>
          </a:p>
          <a:p>
            <a:pPr marL="0" lvl="0" indent="0" algn="l" rtl="0">
              <a:spcBef>
                <a:spcPts val="0"/>
              </a:spcBef>
              <a:spcAft>
                <a:spcPts val="0"/>
              </a:spcAft>
              <a:buClr>
                <a:schemeClr val="dk1"/>
              </a:buClr>
              <a:buSzPts val="1100"/>
              <a:buFont typeface="Arial"/>
              <a:buNone/>
            </a:pPr>
            <a:r>
              <a:rPr lang="en-CA" dirty="0">
                <a:latin typeface="Barlow"/>
                <a:ea typeface="Barlow"/>
                <a:cs typeface="Barlow"/>
                <a:sym typeface="Barlow"/>
              </a:rPr>
              <a:t>Read through the scenario, identify the key issues — especially those related to equity, power dynamics, or bias — and discuss how you would respond from a cultural humility perspective.</a:t>
            </a:r>
            <a:endParaRPr dirty="0">
              <a:latin typeface="Barlow"/>
              <a:ea typeface="Barlow"/>
              <a:cs typeface="Barlow"/>
              <a:sym typeface="Barlow"/>
            </a:endParaRPr>
          </a:p>
          <a:p>
            <a:pPr marL="0" lvl="0" indent="0" algn="l" rtl="0">
              <a:spcBef>
                <a:spcPts val="0"/>
              </a:spcBef>
              <a:spcAft>
                <a:spcPts val="0"/>
              </a:spcAft>
              <a:buClr>
                <a:schemeClr val="dk1"/>
              </a:buClr>
              <a:buSzPts val="1100"/>
              <a:buFont typeface="Arial"/>
              <a:buNone/>
            </a:pPr>
            <a:endParaRPr dirty="0">
              <a:latin typeface="Barlow"/>
              <a:ea typeface="Barlow"/>
              <a:cs typeface="Barlow"/>
              <a:sym typeface="Barlow"/>
            </a:endParaRPr>
          </a:p>
          <a:p>
            <a:pPr marL="0" lvl="0" indent="0" algn="l" rtl="0">
              <a:spcBef>
                <a:spcPts val="0"/>
              </a:spcBef>
              <a:spcAft>
                <a:spcPts val="0"/>
              </a:spcAft>
              <a:buNone/>
            </a:pPr>
            <a:r>
              <a:rPr lang="en-CA" dirty="0">
                <a:latin typeface="Barlow"/>
                <a:ea typeface="Barlow"/>
                <a:cs typeface="Barlow"/>
                <a:sym typeface="Barlow"/>
              </a:rPr>
              <a:t>To help structure your discussion, use the 5 Rs reviewed in the previous slides: Reflection, Respect, Regard, Relevance, and Resiliency.</a:t>
            </a:r>
            <a:endParaRPr dirty="0">
              <a:latin typeface="Barlow"/>
              <a:ea typeface="Barlow"/>
              <a:cs typeface="Barlow"/>
              <a:sym typeface="Barlow"/>
            </a:endParaRPr>
          </a:p>
          <a:p>
            <a:pPr marL="0" lvl="0" indent="0" algn="l" rtl="0">
              <a:spcBef>
                <a:spcPts val="0"/>
              </a:spcBef>
              <a:spcAft>
                <a:spcPts val="0"/>
              </a:spcAft>
              <a:buClr>
                <a:schemeClr val="dk1"/>
              </a:buClr>
              <a:buSzPts val="1100"/>
              <a:buFont typeface="Arial"/>
              <a:buNone/>
            </a:pPr>
            <a:endParaRPr dirty="0">
              <a:latin typeface="Barlow"/>
              <a:ea typeface="Barlow"/>
              <a:cs typeface="Barlow"/>
              <a:sym typeface="Barlow"/>
            </a:endParaRPr>
          </a:p>
          <a:p>
            <a:pPr marL="0" lvl="0" indent="0" algn="l" rtl="0">
              <a:spcBef>
                <a:spcPts val="0"/>
              </a:spcBef>
              <a:spcAft>
                <a:spcPts val="0"/>
              </a:spcAft>
              <a:buClr>
                <a:schemeClr val="dk1"/>
              </a:buClr>
              <a:buSzPts val="1100"/>
              <a:buFont typeface="Arial"/>
              <a:buNone/>
            </a:pPr>
            <a:r>
              <a:rPr lang="en-CA" dirty="0">
                <a:latin typeface="Barlow"/>
                <a:ea typeface="Barlow"/>
                <a:cs typeface="Barlow"/>
                <a:sym typeface="Barlow"/>
              </a:rPr>
              <a:t>Individually or as a group share highlights from your reflections. </a:t>
            </a:r>
          </a:p>
          <a:p>
            <a:pPr marL="0" lvl="0" indent="0" algn="l" rtl="0">
              <a:spcBef>
                <a:spcPts val="0"/>
              </a:spcBef>
              <a:spcAft>
                <a:spcPts val="0"/>
              </a:spcAft>
              <a:buClr>
                <a:schemeClr val="dk1"/>
              </a:buClr>
              <a:buSzPts val="1100"/>
              <a:buFont typeface="Arial"/>
              <a:buNone/>
            </a:pPr>
            <a:endParaRPr lang="en-CA" dirty="0">
              <a:latin typeface="Barlow"/>
              <a:ea typeface="Barlow"/>
              <a:cs typeface="Barlow"/>
              <a:sym typeface="Barlow"/>
            </a:endParaRPr>
          </a:p>
          <a:p>
            <a:pPr marL="0" lvl="0" indent="0" algn="l" rtl="0">
              <a:spcBef>
                <a:spcPts val="0"/>
              </a:spcBef>
              <a:spcAft>
                <a:spcPts val="0"/>
              </a:spcAft>
              <a:buClr>
                <a:schemeClr val="dk1"/>
              </a:buClr>
              <a:buSzPts val="1100"/>
              <a:buFont typeface="Arial"/>
              <a:buNone/>
            </a:pPr>
            <a:r>
              <a:rPr lang="en-CA" dirty="0">
                <a:latin typeface="Barlow"/>
                <a:ea typeface="Barlow"/>
                <a:cs typeface="Barlow"/>
                <a:sym typeface="Barlow"/>
              </a:rPr>
              <a:t>Reflection Questions and case scenarios, are provided on the following slides 10 – 15.</a:t>
            </a:r>
            <a:endParaRPr dirty="0">
              <a:latin typeface="Barlow"/>
              <a:ea typeface="Barlow"/>
              <a:cs typeface="Barlow"/>
              <a:sym typeface="Barlow"/>
            </a:endParaRPr>
          </a:p>
          <a:p>
            <a:pPr marL="0" lvl="0" indent="0" algn="l" rtl="0">
              <a:spcBef>
                <a:spcPts val="0"/>
              </a:spcBef>
              <a:spcAft>
                <a:spcPts val="0"/>
              </a:spcAft>
              <a:buNone/>
            </a:pPr>
            <a:endParaRPr dirty="0">
              <a:latin typeface="Barlow"/>
              <a:ea typeface="Barlow"/>
              <a:cs typeface="Barlow"/>
              <a:sym typeface="Barlow"/>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g33e67526876_0_3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14" name="Google Shape;414;g33e67526876_0_3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500"/>
              </a:spcBef>
              <a:spcAft>
                <a:spcPts val="0"/>
              </a:spcAft>
              <a:buClr>
                <a:schemeClr val="dk1"/>
              </a:buClr>
              <a:buSzPts val="1100"/>
              <a:buFont typeface="Arial"/>
              <a:buNone/>
            </a:pPr>
            <a:r>
              <a:rPr lang="en-CA" dirty="0">
                <a:latin typeface="Barlow"/>
                <a:ea typeface="Barlow"/>
                <a:cs typeface="Barlow"/>
                <a:sym typeface="Barlow"/>
              </a:rPr>
              <a:t>Without any pressure, open the floor to invite contributions/response to any of these questions.</a:t>
            </a:r>
            <a:endParaRPr dirty="0">
              <a:latin typeface="Barlow"/>
              <a:ea typeface="Barlow"/>
              <a:cs typeface="Barlow"/>
              <a:sym typeface="Barlow"/>
            </a:endParaRPr>
          </a:p>
          <a:p>
            <a:pPr marL="0" lvl="0" indent="0" algn="l" rtl="0">
              <a:lnSpc>
                <a:spcPct val="115000"/>
              </a:lnSpc>
              <a:spcBef>
                <a:spcPts val="1500"/>
              </a:spcBef>
              <a:spcAft>
                <a:spcPts val="0"/>
              </a:spcAft>
              <a:buClr>
                <a:schemeClr val="dk1"/>
              </a:buClr>
              <a:buSzPts val="1100"/>
              <a:buFont typeface="Arial"/>
              <a:buNone/>
            </a:pPr>
            <a:r>
              <a:rPr lang="en-CA" dirty="0">
                <a:latin typeface="Barlow"/>
                <a:ea typeface="Barlow"/>
                <a:cs typeface="Barlow"/>
                <a:sym typeface="Barlow"/>
              </a:rPr>
              <a:t>Encourage discussion around what resonated from the reflections, anything that felt challenging, or any takeaways. This is the space for dialogue and learning from one another, not perfection.</a:t>
            </a:r>
            <a:endParaRPr dirty="0">
              <a:latin typeface="Barlow"/>
              <a:ea typeface="Barlow"/>
              <a:cs typeface="Barlow"/>
              <a:sym typeface="Barlow"/>
            </a:endParaRPr>
          </a:p>
          <a:p>
            <a:pPr marL="0" lvl="0" indent="0" algn="l" rtl="0">
              <a:spcBef>
                <a:spcPts val="1500"/>
              </a:spcBef>
              <a:spcAft>
                <a:spcPts val="0"/>
              </a:spcAft>
              <a:buNone/>
            </a:pPr>
            <a:endParaRPr dirty="0">
              <a:latin typeface="Barlow"/>
              <a:ea typeface="Barlow"/>
              <a:cs typeface="Barlow"/>
              <a:sym typeface="Barlow"/>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6" name="Google Shape;436;g33e67526876_0_3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37" name="Google Shape;437;g33e67526876_0_3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500"/>
              </a:spcBef>
              <a:spcAft>
                <a:spcPts val="0"/>
              </a:spcAft>
              <a:buNone/>
            </a:pPr>
            <a:r>
              <a:rPr lang="en-CA" dirty="0">
                <a:latin typeface="Barlow"/>
                <a:ea typeface="Barlow"/>
                <a:cs typeface="Barlow"/>
                <a:sym typeface="Barlow"/>
              </a:rPr>
              <a:t>Here are a few key takeaways to ground next steps:</a:t>
            </a:r>
          </a:p>
          <a:p>
            <a:pPr marL="0" lvl="0" indent="0" algn="l" rtl="0">
              <a:lnSpc>
                <a:spcPct val="115000"/>
              </a:lnSpc>
              <a:spcBef>
                <a:spcPts val="1500"/>
              </a:spcBef>
              <a:spcAft>
                <a:spcPts val="0"/>
              </a:spcAft>
              <a:buNone/>
            </a:pPr>
            <a:endParaRPr dirty="0">
              <a:latin typeface="Barlow"/>
              <a:ea typeface="Barlow"/>
              <a:cs typeface="Barlow"/>
              <a:sym typeface="Barlow"/>
            </a:endParaRPr>
          </a:p>
          <a:p>
            <a:pPr marL="171450" lvl="0" indent="-171450" algn="l" rtl="0">
              <a:lnSpc>
                <a:spcPct val="115000"/>
              </a:lnSpc>
              <a:spcBef>
                <a:spcPts val="1500"/>
              </a:spcBef>
              <a:spcAft>
                <a:spcPts val="0"/>
              </a:spcAft>
              <a:buClr>
                <a:schemeClr val="dk1"/>
              </a:buClr>
              <a:buSzPts val="1100"/>
              <a:buFont typeface="Arial" panose="020B0604020202020204" pitchFamily="34" charset="0"/>
              <a:buChar char="•"/>
            </a:pPr>
            <a:r>
              <a:rPr lang="en-CA" dirty="0">
                <a:latin typeface="Barlow"/>
                <a:ea typeface="Barlow"/>
                <a:cs typeface="Barlow"/>
                <a:sym typeface="Barlow"/>
              </a:rPr>
              <a:t>Cultural humility isn’t about “getting it right” — it’s about staying in practice. That means committing to reflection, adjusting course, and staying accountable to those most impacted.</a:t>
            </a:r>
            <a:endParaRPr dirty="0">
              <a:latin typeface="Barlow"/>
              <a:ea typeface="Barlow"/>
              <a:cs typeface="Barlow"/>
              <a:sym typeface="Barlow"/>
            </a:endParaRPr>
          </a:p>
          <a:p>
            <a:pPr marL="171450" lvl="0" indent="-171450" algn="l" rtl="0">
              <a:lnSpc>
                <a:spcPct val="115000"/>
              </a:lnSpc>
              <a:spcBef>
                <a:spcPts val="1500"/>
              </a:spcBef>
              <a:spcAft>
                <a:spcPts val="0"/>
              </a:spcAft>
              <a:buClr>
                <a:schemeClr val="dk1"/>
              </a:buClr>
              <a:buSzPts val="1100"/>
              <a:buFont typeface="Arial" panose="020B0604020202020204" pitchFamily="34" charset="0"/>
              <a:buChar char="•"/>
            </a:pPr>
            <a:r>
              <a:rPr lang="en-CA" dirty="0">
                <a:latin typeface="Barlow"/>
                <a:ea typeface="Barlow"/>
                <a:cs typeface="Barlow"/>
                <a:sym typeface="Barlow"/>
              </a:rPr>
              <a:t>Healthcare doesn’t happen in a vacuum — our roles, decisions, and institutions all exist within systems that shape outcomes. When we bring relational intention and structural awareness into our daily work, we can begin to shift those outcomes.</a:t>
            </a:r>
            <a:endParaRPr dirty="0">
              <a:latin typeface="Barlow"/>
              <a:ea typeface="Barlow"/>
              <a:cs typeface="Barlow"/>
              <a:sym typeface="Barlow"/>
            </a:endParaRPr>
          </a:p>
          <a:p>
            <a:pPr marL="171450" lvl="0" indent="-171450" algn="l" rtl="0">
              <a:lnSpc>
                <a:spcPct val="115000"/>
              </a:lnSpc>
              <a:spcBef>
                <a:spcPts val="1500"/>
              </a:spcBef>
              <a:spcAft>
                <a:spcPts val="0"/>
              </a:spcAft>
              <a:buClr>
                <a:schemeClr val="dk1"/>
              </a:buClr>
              <a:buSzPts val="1100"/>
              <a:buFont typeface="Arial" panose="020B0604020202020204" pitchFamily="34" charset="0"/>
              <a:buChar char="•"/>
            </a:pPr>
            <a:r>
              <a:rPr lang="en-CA" dirty="0">
                <a:latin typeface="Barlow"/>
                <a:ea typeface="Barlow"/>
                <a:cs typeface="Barlow"/>
                <a:sym typeface="Barlow"/>
              </a:rPr>
              <a:t>Centering lived experience, sharing power, and applying what we’ve learned consistently — these are the real drivers for meaningful change.</a:t>
            </a:r>
            <a:endParaRPr dirty="0">
              <a:latin typeface="Barlow"/>
              <a:ea typeface="Barlow"/>
              <a:cs typeface="Barlow"/>
              <a:sym typeface="Barlow"/>
            </a:endParaRPr>
          </a:p>
          <a:p>
            <a:pPr marL="0" lvl="0" indent="0" algn="l" rtl="0">
              <a:lnSpc>
                <a:spcPct val="115000"/>
              </a:lnSpc>
              <a:spcBef>
                <a:spcPts val="1500"/>
              </a:spcBef>
              <a:spcAft>
                <a:spcPts val="0"/>
              </a:spcAft>
              <a:buClr>
                <a:schemeClr val="dk1"/>
              </a:buClr>
              <a:buSzPts val="1100"/>
              <a:buFont typeface="Arial"/>
              <a:buNone/>
            </a:pPr>
            <a:endParaRPr dirty="0">
              <a:latin typeface="Barlow"/>
              <a:ea typeface="Barlow"/>
              <a:cs typeface="Barlow"/>
              <a:sym typeface="Barlow"/>
            </a:endParaRPr>
          </a:p>
          <a:p>
            <a:pPr marL="0" lvl="0" indent="0" algn="l" rtl="0">
              <a:spcBef>
                <a:spcPts val="1500"/>
              </a:spcBef>
              <a:spcAft>
                <a:spcPts val="0"/>
              </a:spcAft>
              <a:buNone/>
            </a:pPr>
            <a:endParaRPr dirty="0">
              <a:latin typeface="Barlow"/>
              <a:ea typeface="Barlow"/>
              <a:cs typeface="Barlow"/>
              <a:sym typeface="Barlow"/>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svg"/><Relationship Id="rId5" Type="http://schemas.openxmlformats.org/officeDocument/2006/relationships/image" Target="../media/image2.png"/><Relationship Id="rId10" Type="http://schemas.openxmlformats.org/officeDocument/2006/relationships/image" Target="../media/image11.png"/><Relationship Id="rId4" Type="http://schemas.openxmlformats.org/officeDocument/2006/relationships/image" Target="../media/image6.svg"/><Relationship Id="rId9" Type="http://schemas.openxmlformats.org/officeDocument/2006/relationships/image" Target="../media/image10.sv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D1030BC-BCCC-A0EC-FC5F-B86E89766C61}"/>
              </a:ext>
            </a:extLst>
          </p:cNvPr>
          <p:cNvSpPr/>
          <p:nvPr userDrawn="1"/>
        </p:nvSpPr>
        <p:spPr>
          <a:xfrm>
            <a:off x="512368" y="5887616"/>
            <a:ext cx="9499379" cy="401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Chart, pie chart&#10;&#10;Description automatically generated">
            <a:extLst>
              <a:ext uri="{FF2B5EF4-FFF2-40B4-BE49-F238E27FC236}">
                <a16:creationId xmlns:a16="http://schemas.microsoft.com/office/drawing/2014/main" id="{6ED4C102-95D5-81ED-E14A-95EA47A7ECE8}"/>
              </a:ext>
            </a:extLst>
          </p:cNvPr>
          <p:cNvPicPr>
            <a:picLocks noChangeAspect="1"/>
          </p:cNvPicPr>
          <p:nvPr userDrawn="1"/>
        </p:nvPicPr>
        <p:blipFill>
          <a:blip r:embed="rId2"/>
          <a:stretch>
            <a:fillRect/>
          </a:stretch>
        </p:blipFill>
        <p:spPr>
          <a:xfrm>
            <a:off x="5632844" y="0"/>
            <a:ext cx="6580422" cy="6634716"/>
          </a:xfrm>
          <a:prstGeom prst="rect">
            <a:avLst/>
          </a:prstGeom>
        </p:spPr>
      </p:pic>
      <p:sp>
        <p:nvSpPr>
          <p:cNvPr id="2" name="Title 1">
            <a:extLst>
              <a:ext uri="{FF2B5EF4-FFF2-40B4-BE49-F238E27FC236}">
                <a16:creationId xmlns:a16="http://schemas.microsoft.com/office/drawing/2014/main" id="{B34F97F1-5085-0249-CFAC-88BA2E056E9B}"/>
              </a:ext>
            </a:extLst>
          </p:cNvPr>
          <p:cNvSpPr>
            <a:spLocks noGrp="1"/>
          </p:cNvSpPr>
          <p:nvPr>
            <p:ph type="ctrTitle"/>
          </p:nvPr>
        </p:nvSpPr>
        <p:spPr>
          <a:xfrm>
            <a:off x="512368" y="3801665"/>
            <a:ext cx="7239000" cy="744730"/>
          </a:xfrm>
        </p:spPr>
        <p:txBody>
          <a:bodyPr anchor="b">
            <a:normAutofit/>
          </a:bodyPr>
          <a:lstStyle>
            <a:lvl1pPr algn="l">
              <a:defRPr sz="4000">
                <a:solidFill>
                  <a:schemeClr val="tx1"/>
                </a:solidFill>
                <a:latin typeface="Century Gothic" panose="020B0502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18875404-0CAC-09AA-17A7-DAA0EE8DE2D7}"/>
              </a:ext>
            </a:extLst>
          </p:cNvPr>
          <p:cNvSpPr>
            <a:spLocks noGrp="1"/>
          </p:cNvSpPr>
          <p:nvPr>
            <p:ph type="subTitle" idx="1"/>
          </p:nvPr>
        </p:nvSpPr>
        <p:spPr>
          <a:xfrm>
            <a:off x="512368" y="4786936"/>
            <a:ext cx="7239000" cy="603732"/>
          </a:xfrm>
        </p:spPr>
        <p:txBody>
          <a:bodyPr/>
          <a:lstStyle>
            <a:lvl1pPr marL="0" indent="0" algn="l">
              <a:buNone/>
              <a:defRPr sz="2400">
                <a:solidFill>
                  <a:schemeClr val="tx1"/>
                </a:solidFill>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Text&#10;&#10;Description automatically generated">
            <a:extLst>
              <a:ext uri="{FF2B5EF4-FFF2-40B4-BE49-F238E27FC236}">
                <a16:creationId xmlns:a16="http://schemas.microsoft.com/office/drawing/2014/main" id="{99A602AF-E484-AB6A-C7DF-E468D1755C18}"/>
              </a:ext>
            </a:extLst>
          </p:cNvPr>
          <p:cNvPicPr>
            <a:picLocks noChangeAspect="1"/>
          </p:cNvPicPr>
          <p:nvPr userDrawn="1"/>
        </p:nvPicPr>
        <p:blipFill>
          <a:blip r:embed="rId3"/>
          <a:stretch>
            <a:fillRect/>
          </a:stretch>
        </p:blipFill>
        <p:spPr>
          <a:xfrm>
            <a:off x="609600" y="685800"/>
            <a:ext cx="3564392" cy="1273629"/>
          </a:xfrm>
          <a:prstGeom prst="rect">
            <a:avLst/>
          </a:prstGeom>
        </p:spPr>
      </p:pic>
    </p:spTree>
    <p:extLst>
      <p:ext uri="{BB962C8B-B14F-4D97-AF65-F5344CB8AC3E}">
        <p14:creationId xmlns:p14="http://schemas.microsoft.com/office/powerpoint/2010/main" val="394319024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0DB2F51-98C4-D3D7-53FB-4892C2AC2407}"/>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id="{731FE999-0110-44EE-F066-D496570475AB}"/>
              </a:ext>
            </a:extLst>
          </p:cNvPr>
          <p:cNvSpPr>
            <a:spLocks noGrp="1"/>
          </p:cNvSpPr>
          <p:nvPr>
            <p:ph type="title" hasCustomPrompt="1"/>
          </p:nvPr>
        </p:nvSpPr>
        <p:spPr>
          <a:xfrm>
            <a:off x="609600" y="685800"/>
            <a:ext cx="10972800" cy="671945"/>
          </a:xfrm>
        </p:spPr>
        <p:txBody>
          <a:bodyPr/>
          <a:lstStyle>
            <a:lvl1pPr>
              <a:defRPr>
                <a:solidFill>
                  <a:schemeClr val="bg1"/>
                </a:solidFill>
              </a:defRPr>
            </a:lvl1pPr>
          </a:lstStyle>
          <a:p>
            <a:r>
              <a:rPr lang="en-US"/>
              <a:t>Dividing Title Slide</a:t>
            </a:r>
          </a:p>
        </p:txBody>
      </p:sp>
    </p:spTree>
    <p:extLst>
      <p:ext uri="{BB962C8B-B14F-4D97-AF65-F5344CB8AC3E}">
        <p14:creationId xmlns:p14="http://schemas.microsoft.com/office/powerpoint/2010/main" val="342516745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716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Subtitl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5E7C556-3329-C3F4-1AED-68E995CCFBA7}"/>
              </a:ext>
            </a:extLst>
          </p:cNvPr>
          <p:cNvSpPr>
            <a:spLocks noGrp="1"/>
          </p:cNvSpPr>
          <p:nvPr>
            <p:ph type="title" hasCustomPrompt="1"/>
          </p:nvPr>
        </p:nvSpPr>
        <p:spPr>
          <a:xfrm>
            <a:off x="609600" y="685800"/>
            <a:ext cx="10972800" cy="671945"/>
          </a:xfrm>
        </p:spPr>
        <p:txBody>
          <a:bodyPr/>
          <a:lstStyle>
            <a:lvl1pPr>
              <a:defRPr/>
            </a:lvl1pPr>
          </a:lstStyle>
          <a:p>
            <a:r>
              <a:rPr lang="en-US"/>
              <a:t>Slide with Subtitle</a:t>
            </a:r>
          </a:p>
        </p:txBody>
      </p:sp>
      <p:pic>
        <p:nvPicPr>
          <p:cNvPr id="4" name="Picture 3" descr="Logo&#10;&#10;Description automatically generated">
            <a:extLst>
              <a:ext uri="{FF2B5EF4-FFF2-40B4-BE49-F238E27FC236}">
                <a16:creationId xmlns:a16="http://schemas.microsoft.com/office/drawing/2014/main" id="{DE286052-88E6-2F22-5A4A-C74551D6A9D9}"/>
              </a:ext>
            </a:extLst>
          </p:cNvPr>
          <p:cNvPicPr>
            <a:picLocks noChangeAspect="1"/>
          </p:cNvPicPr>
          <p:nvPr userDrawn="1"/>
        </p:nvPicPr>
        <p:blipFill>
          <a:blip r:embed="rId2"/>
          <a:stretch>
            <a:fillRect/>
          </a:stretch>
        </p:blipFill>
        <p:spPr>
          <a:xfrm>
            <a:off x="0" y="-5340"/>
            <a:ext cx="1189247" cy="1189247"/>
          </a:xfrm>
          <a:prstGeom prst="rect">
            <a:avLst/>
          </a:prstGeom>
        </p:spPr>
      </p:pic>
      <p:sp>
        <p:nvSpPr>
          <p:cNvPr id="9" name="Slide Number Placeholder 6">
            <a:extLst>
              <a:ext uri="{FF2B5EF4-FFF2-40B4-BE49-F238E27FC236}">
                <a16:creationId xmlns:a16="http://schemas.microsoft.com/office/drawing/2014/main" id="{CE955B2F-0DE4-B189-579A-DA6875189C80}"/>
              </a:ext>
            </a:extLst>
          </p:cNvPr>
          <p:cNvSpPr>
            <a:spLocks noGrp="1"/>
          </p:cNvSpPr>
          <p:nvPr>
            <p:ph type="sldNum" sz="quarter" idx="14"/>
          </p:nvPr>
        </p:nvSpPr>
        <p:spPr>
          <a:xfrm>
            <a:off x="11222229" y="5986887"/>
            <a:ext cx="415926" cy="329133"/>
          </a:xfrm>
          <a:prstGeom prst="rect">
            <a:avLst/>
          </a:prstGeom>
        </p:spPr>
        <p:txBody>
          <a:bodyPr/>
          <a:lstStyle>
            <a:lvl1pPr algn="r">
              <a:defRPr sz="1200" b="1" i="0">
                <a:solidFill>
                  <a:schemeClr val="tx2"/>
                </a:solidFill>
                <a:latin typeface="Century Gothic" panose="020B0502020202020204" pitchFamily="34" charset="0"/>
              </a:defRPr>
            </a:lvl1pPr>
          </a:lstStyle>
          <a:p>
            <a:fld id="{1782C561-A41C-D443-B264-42DD39AE3245}" type="slidenum">
              <a:rPr lang="en-US" smtClean="0"/>
              <a:pPr/>
              <a:t>‹#›</a:t>
            </a:fld>
            <a:endParaRPr lang="en-US"/>
          </a:p>
        </p:txBody>
      </p:sp>
      <p:sp>
        <p:nvSpPr>
          <p:cNvPr id="3" name="Text Placeholder 2">
            <a:extLst>
              <a:ext uri="{FF2B5EF4-FFF2-40B4-BE49-F238E27FC236}">
                <a16:creationId xmlns:a16="http://schemas.microsoft.com/office/drawing/2014/main" id="{9AB64E76-2CDD-42FD-8E7D-9B34C3CF6AD0}"/>
              </a:ext>
            </a:extLst>
          </p:cNvPr>
          <p:cNvSpPr>
            <a:spLocks noGrp="1"/>
          </p:cNvSpPr>
          <p:nvPr>
            <p:ph type="body" sz="quarter" idx="15"/>
          </p:nvPr>
        </p:nvSpPr>
        <p:spPr>
          <a:xfrm>
            <a:off x="796925" y="1493838"/>
            <a:ext cx="10841230" cy="381209"/>
          </a:xfrm>
        </p:spPr>
        <p:txBody>
          <a:bodyPr/>
          <a:lstStyle>
            <a:lvl1pPr marL="0" indent="0">
              <a:buNone/>
              <a:defRPr cap="all" baseline="0">
                <a:solidFill>
                  <a:schemeClr val="tx2"/>
                </a:solidFill>
              </a:defRPr>
            </a:lvl1pPr>
          </a:lstStyle>
          <a:p>
            <a:pPr lvl="0"/>
            <a:r>
              <a:rPr lang="en-US"/>
              <a:t>Click to edit Master text styles</a:t>
            </a:r>
          </a:p>
        </p:txBody>
      </p:sp>
      <p:sp>
        <p:nvSpPr>
          <p:cNvPr id="8" name="Text Placeholder 7">
            <a:extLst>
              <a:ext uri="{FF2B5EF4-FFF2-40B4-BE49-F238E27FC236}">
                <a16:creationId xmlns:a16="http://schemas.microsoft.com/office/drawing/2014/main" id="{248F8AE8-FB09-4E6D-BD49-F61813D2C39F}"/>
              </a:ext>
            </a:extLst>
          </p:cNvPr>
          <p:cNvSpPr>
            <a:spLocks noGrp="1"/>
          </p:cNvSpPr>
          <p:nvPr>
            <p:ph type="body" sz="quarter" idx="16"/>
          </p:nvPr>
        </p:nvSpPr>
        <p:spPr>
          <a:xfrm>
            <a:off x="1189038" y="2155825"/>
            <a:ext cx="9683750" cy="3632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58436670"/>
      </p:ext>
    </p:extLst>
  </p:cSld>
  <p:clrMapOvr>
    <a:masterClrMapping/>
  </p:clrMapOvr>
  <p:extLst>
    <p:ext uri="{DCECCB84-F9BA-43D5-87BE-67443E8EF086}">
      <p15:sldGuideLst xmlns:p15="http://schemas.microsoft.com/office/powerpoint/2012/main">
        <p15:guide id="1" orient="horz" pos="1008" userDrawn="1">
          <p15:clr>
            <a:srgbClr val="FBAE40"/>
          </p15:clr>
        </p15:guide>
        <p15:guide id="2" orient="horz" pos="360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with Subtitle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4A282DA-CE39-B909-C6A3-CF6DDDE96558}"/>
              </a:ext>
            </a:extLst>
          </p:cNvPr>
          <p:cNvSpPr>
            <a:spLocks noGrp="1"/>
          </p:cNvSpPr>
          <p:nvPr>
            <p:ph type="body" idx="1"/>
          </p:nvPr>
        </p:nvSpPr>
        <p:spPr>
          <a:xfrm>
            <a:off x="609601" y="1600201"/>
            <a:ext cx="5029200" cy="295976"/>
          </a:xfrm>
        </p:spPr>
        <p:txBody>
          <a:bodyPr anchor="b">
            <a:normAutofit/>
          </a:bodyPr>
          <a:lstStyle>
            <a:lvl1pPr marL="0" indent="0">
              <a:buNone/>
              <a:defRPr sz="16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18CF70-0291-7C4D-3162-CF5E559F8749}"/>
              </a:ext>
            </a:extLst>
          </p:cNvPr>
          <p:cNvSpPr>
            <a:spLocks noGrp="1"/>
          </p:cNvSpPr>
          <p:nvPr>
            <p:ph sz="half" idx="2"/>
          </p:nvPr>
        </p:nvSpPr>
        <p:spPr>
          <a:xfrm>
            <a:off x="609601" y="2059807"/>
            <a:ext cx="5029200" cy="3655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22D287-AB0A-A163-7024-BE8FDC032B53}"/>
              </a:ext>
            </a:extLst>
          </p:cNvPr>
          <p:cNvSpPr>
            <a:spLocks noGrp="1"/>
          </p:cNvSpPr>
          <p:nvPr>
            <p:ph type="body" sz="quarter" idx="3"/>
          </p:nvPr>
        </p:nvSpPr>
        <p:spPr>
          <a:xfrm>
            <a:off x="6553200" y="1600201"/>
            <a:ext cx="5029200" cy="295976"/>
          </a:xfrm>
        </p:spPr>
        <p:txBody>
          <a:bodyPr anchor="b">
            <a:normAutofit/>
          </a:bodyPr>
          <a:lstStyle>
            <a:lvl1pPr marL="0" indent="0">
              <a:buNone/>
              <a:defRPr sz="16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5176D5-406A-0589-E287-0DEFD05178B4}"/>
              </a:ext>
            </a:extLst>
          </p:cNvPr>
          <p:cNvSpPr>
            <a:spLocks noGrp="1"/>
          </p:cNvSpPr>
          <p:nvPr>
            <p:ph sz="quarter" idx="4"/>
          </p:nvPr>
        </p:nvSpPr>
        <p:spPr>
          <a:xfrm>
            <a:off x="6553200" y="2059807"/>
            <a:ext cx="5029200" cy="3655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a:extLst>
              <a:ext uri="{FF2B5EF4-FFF2-40B4-BE49-F238E27FC236}">
                <a16:creationId xmlns:a16="http://schemas.microsoft.com/office/drawing/2014/main" id="{48225B3B-02CA-0F1D-882B-11223C63B137}"/>
              </a:ext>
            </a:extLst>
          </p:cNvPr>
          <p:cNvSpPr>
            <a:spLocks noGrp="1"/>
          </p:cNvSpPr>
          <p:nvPr>
            <p:ph type="title" hasCustomPrompt="1"/>
          </p:nvPr>
        </p:nvSpPr>
        <p:spPr>
          <a:xfrm>
            <a:off x="609600" y="685800"/>
            <a:ext cx="10972800" cy="671945"/>
          </a:xfrm>
        </p:spPr>
        <p:txBody>
          <a:bodyPr/>
          <a:lstStyle>
            <a:lvl1pPr>
              <a:defRPr/>
            </a:lvl1pPr>
          </a:lstStyle>
          <a:p>
            <a:r>
              <a:rPr lang="en-US"/>
              <a:t>Two Column Text with Subtitle</a:t>
            </a:r>
          </a:p>
        </p:txBody>
      </p:sp>
      <p:pic>
        <p:nvPicPr>
          <p:cNvPr id="8" name="Picture 7" descr="Logo&#10;&#10;Description automatically generated">
            <a:extLst>
              <a:ext uri="{FF2B5EF4-FFF2-40B4-BE49-F238E27FC236}">
                <a16:creationId xmlns:a16="http://schemas.microsoft.com/office/drawing/2014/main" id="{B29FD919-F4B5-A3C1-19A3-6C6E32C3AEC8}"/>
              </a:ext>
            </a:extLst>
          </p:cNvPr>
          <p:cNvPicPr>
            <a:picLocks noChangeAspect="1"/>
          </p:cNvPicPr>
          <p:nvPr userDrawn="1"/>
        </p:nvPicPr>
        <p:blipFill>
          <a:blip r:embed="rId2"/>
          <a:stretch>
            <a:fillRect/>
          </a:stretch>
        </p:blipFill>
        <p:spPr>
          <a:xfrm>
            <a:off x="0" y="-5340"/>
            <a:ext cx="1189247" cy="1189247"/>
          </a:xfrm>
          <a:prstGeom prst="rect">
            <a:avLst/>
          </a:prstGeom>
        </p:spPr>
      </p:pic>
      <p:sp>
        <p:nvSpPr>
          <p:cNvPr id="14" name="Slide Number Placeholder 6">
            <a:extLst>
              <a:ext uri="{FF2B5EF4-FFF2-40B4-BE49-F238E27FC236}">
                <a16:creationId xmlns:a16="http://schemas.microsoft.com/office/drawing/2014/main" id="{56BE94F8-913A-92EE-32A0-5595ECD703B0}"/>
              </a:ext>
            </a:extLst>
          </p:cNvPr>
          <p:cNvSpPr>
            <a:spLocks noGrp="1"/>
          </p:cNvSpPr>
          <p:nvPr>
            <p:ph type="sldNum" sz="quarter" idx="14"/>
          </p:nvPr>
        </p:nvSpPr>
        <p:spPr>
          <a:xfrm>
            <a:off x="11222229" y="5986887"/>
            <a:ext cx="415926" cy="329133"/>
          </a:xfrm>
          <a:prstGeom prst="rect">
            <a:avLst/>
          </a:prstGeom>
        </p:spPr>
        <p:txBody>
          <a:bodyPr/>
          <a:lstStyle>
            <a:lvl1pPr algn="r">
              <a:defRPr sz="1200" b="1" i="0">
                <a:solidFill>
                  <a:schemeClr val="tx2"/>
                </a:solidFill>
                <a:latin typeface="Century Gothic" panose="020B0502020202020204" pitchFamily="34" charset="0"/>
              </a:defRPr>
            </a:lvl1pPr>
          </a:lstStyle>
          <a:p>
            <a:fld id="{1782C561-A41C-D443-B264-42DD39AE3245}" type="slidenum">
              <a:rPr lang="en-US" smtClean="0"/>
              <a:pPr/>
              <a:t>‹#›</a:t>
            </a:fld>
            <a:endParaRPr lang="en-US"/>
          </a:p>
        </p:txBody>
      </p:sp>
    </p:spTree>
    <p:extLst>
      <p:ext uri="{BB962C8B-B14F-4D97-AF65-F5344CB8AC3E}">
        <p14:creationId xmlns:p14="http://schemas.microsoft.com/office/powerpoint/2010/main" val="2537040906"/>
      </p:ext>
    </p:extLst>
  </p:cSld>
  <p:clrMapOvr>
    <a:masterClrMapping/>
  </p:clrMapOvr>
  <p:extLst>
    <p:ext uri="{DCECCB84-F9BA-43D5-87BE-67443E8EF086}">
      <p15:sldGuideLst xmlns:p15="http://schemas.microsoft.com/office/powerpoint/2012/main">
        <p15:guide id="1" pos="3840" userDrawn="1">
          <p15:clr>
            <a:srgbClr val="FBAE40"/>
          </p15:clr>
        </p15:guide>
        <p15:guide id="2" pos="4128" userDrawn="1">
          <p15:clr>
            <a:srgbClr val="FBAE40"/>
          </p15:clr>
        </p15:guide>
        <p15:guide id="3" pos="3552" userDrawn="1">
          <p15:clr>
            <a:srgbClr val="FBAE40"/>
          </p15:clr>
        </p15:guide>
        <p15:guide id="4" orient="horz" pos="1008" userDrawn="1">
          <p15:clr>
            <a:srgbClr val="FBAE40"/>
          </p15:clr>
        </p15:guide>
        <p15:guide id="5" orient="horz" pos="360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Full-Width Text with Bulleted Lis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5C28C9C-D062-727A-E261-D8249BA97647}"/>
              </a:ext>
            </a:extLst>
          </p:cNvPr>
          <p:cNvSpPr>
            <a:spLocks noGrp="1"/>
          </p:cNvSpPr>
          <p:nvPr>
            <p:ph type="title" hasCustomPrompt="1"/>
          </p:nvPr>
        </p:nvSpPr>
        <p:spPr>
          <a:xfrm>
            <a:off x="609600" y="685800"/>
            <a:ext cx="10972800" cy="671945"/>
          </a:xfrm>
        </p:spPr>
        <p:txBody>
          <a:bodyPr/>
          <a:lstStyle/>
          <a:p>
            <a:r>
              <a:rPr lang="en-US"/>
              <a:t>Full-Width Text with Bulleted List</a:t>
            </a:r>
          </a:p>
        </p:txBody>
      </p:sp>
      <p:sp>
        <p:nvSpPr>
          <p:cNvPr id="12" name="Text Placeholder 11">
            <a:extLst>
              <a:ext uri="{FF2B5EF4-FFF2-40B4-BE49-F238E27FC236}">
                <a16:creationId xmlns:a16="http://schemas.microsoft.com/office/drawing/2014/main" id="{67ADC0C8-5C10-3D39-AC64-DF042878BA77}"/>
              </a:ext>
            </a:extLst>
          </p:cNvPr>
          <p:cNvSpPr>
            <a:spLocks noGrp="1"/>
          </p:cNvSpPr>
          <p:nvPr>
            <p:ph type="body" sz="quarter" idx="11"/>
          </p:nvPr>
        </p:nvSpPr>
        <p:spPr>
          <a:xfrm>
            <a:off x="609600" y="3957205"/>
            <a:ext cx="5029200" cy="1757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3">
            <a:extLst>
              <a:ext uri="{FF2B5EF4-FFF2-40B4-BE49-F238E27FC236}">
                <a16:creationId xmlns:a16="http://schemas.microsoft.com/office/drawing/2014/main" id="{57A3CA29-267D-2AA8-F48C-C3BBA2CCA57C}"/>
              </a:ext>
            </a:extLst>
          </p:cNvPr>
          <p:cNvSpPr>
            <a:spLocks noGrp="1"/>
          </p:cNvSpPr>
          <p:nvPr>
            <p:ph type="body" sz="quarter" idx="12"/>
          </p:nvPr>
        </p:nvSpPr>
        <p:spPr>
          <a:xfrm>
            <a:off x="609600" y="1600200"/>
            <a:ext cx="10972800" cy="21145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11">
            <a:extLst>
              <a:ext uri="{FF2B5EF4-FFF2-40B4-BE49-F238E27FC236}">
                <a16:creationId xmlns:a16="http://schemas.microsoft.com/office/drawing/2014/main" id="{D6BE0FAF-D161-67AB-2921-2D2865D38F4B}"/>
              </a:ext>
            </a:extLst>
          </p:cNvPr>
          <p:cNvSpPr>
            <a:spLocks noGrp="1"/>
          </p:cNvSpPr>
          <p:nvPr>
            <p:ph type="body" sz="quarter" idx="13"/>
          </p:nvPr>
        </p:nvSpPr>
        <p:spPr>
          <a:xfrm>
            <a:off x="6553200" y="3957205"/>
            <a:ext cx="5029200" cy="1757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descr="Logo&#10;&#10;Description automatically generated">
            <a:extLst>
              <a:ext uri="{FF2B5EF4-FFF2-40B4-BE49-F238E27FC236}">
                <a16:creationId xmlns:a16="http://schemas.microsoft.com/office/drawing/2014/main" id="{E14D0446-7C8D-761A-B711-3514DD590488}"/>
              </a:ext>
            </a:extLst>
          </p:cNvPr>
          <p:cNvPicPr>
            <a:picLocks noChangeAspect="1"/>
          </p:cNvPicPr>
          <p:nvPr userDrawn="1"/>
        </p:nvPicPr>
        <p:blipFill>
          <a:blip r:embed="rId2"/>
          <a:stretch>
            <a:fillRect/>
          </a:stretch>
        </p:blipFill>
        <p:spPr>
          <a:xfrm>
            <a:off x="0" y="-5340"/>
            <a:ext cx="1189247" cy="1189247"/>
          </a:xfrm>
          <a:prstGeom prst="rect">
            <a:avLst/>
          </a:prstGeom>
        </p:spPr>
      </p:pic>
      <p:sp>
        <p:nvSpPr>
          <p:cNvPr id="5" name="Slide Number Placeholder 6">
            <a:extLst>
              <a:ext uri="{FF2B5EF4-FFF2-40B4-BE49-F238E27FC236}">
                <a16:creationId xmlns:a16="http://schemas.microsoft.com/office/drawing/2014/main" id="{EEA0F149-778D-1CFA-6742-669BA8388EB3}"/>
              </a:ext>
            </a:extLst>
          </p:cNvPr>
          <p:cNvSpPr>
            <a:spLocks noGrp="1"/>
          </p:cNvSpPr>
          <p:nvPr>
            <p:ph type="sldNum" sz="quarter" idx="14"/>
          </p:nvPr>
        </p:nvSpPr>
        <p:spPr>
          <a:xfrm>
            <a:off x="11222229" y="5986887"/>
            <a:ext cx="415926" cy="329133"/>
          </a:xfrm>
          <a:prstGeom prst="rect">
            <a:avLst/>
          </a:prstGeom>
        </p:spPr>
        <p:txBody>
          <a:bodyPr/>
          <a:lstStyle>
            <a:lvl1pPr algn="r">
              <a:defRPr sz="1200" b="1" i="0">
                <a:solidFill>
                  <a:schemeClr val="tx2"/>
                </a:solidFill>
                <a:latin typeface="Century Gothic" panose="020B0502020202020204" pitchFamily="34" charset="0"/>
              </a:defRPr>
            </a:lvl1pPr>
          </a:lstStyle>
          <a:p>
            <a:fld id="{1782C561-A41C-D443-B264-42DD39AE3245}" type="slidenum">
              <a:rPr lang="en-US" smtClean="0"/>
              <a:pPr/>
              <a:t>‹#›</a:t>
            </a:fld>
            <a:endParaRPr lang="en-US"/>
          </a:p>
        </p:txBody>
      </p:sp>
    </p:spTree>
    <p:extLst>
      <p:ext uri="{BB962C8B-B14F-4D97-AF65-F5344CB8AC3E}">
        <p14:creationId xmlns:p14="http://schemas.microsoft.com/office/powerpoint/2010/main" val="3691199266"/>
      </p:ext>
    </p:extLst>
  </p:cSld>
  <p:clrMapOvr>
    <a:masterClrMapping/>
  </p:clrMapOvr>
  <p:extLst>
    <p:ext uri="{DCECCB84-F9BA-43D5-87BE-67443E8EF086}">
      <p15:sldGuideLst xmlns:p15="http://schemas.microsoft.com/office/powerpoint/2012/main">
        <p15:guide id="1" orient="horz" pos="1008">
          <p15:clr>
            <a:srgbClr val="FBAE40"/>
          </p15:clr>
        </p15:guide>
        <p15:guide id="2" pos="3840">
          <p15:clr>
            <a:srgbClr val="FBAE40"/>
          </p15:clr>
        </p15:guide>
        <p15:guide id="3" pos="4128">
          <p15:clr>
            <a:srgbClr val="FBAE40"/>
          </p15:clr>
        </p15:guide>
        <p15:guide id="4" pos="3552">
          <p15:clr>
            <a:srgbClr val="FBAE40"/>
          </p15:clr>
        </p15:guide>
        <p15:guide id="5" orient="horz" pos="360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C101A-63BF-46C7-9318-48DD690DCC81}"/>
              </a:ext>
            </a:extLst>
          </p:cNvPr>
          <p:cNvSpPr>
            <a:spLocks noGrp="1"/>
          </p:cNvSpPr>
          <p:nvPr>
            <p:ph type="title" hasCustomPrompt="1"/>
          </p:nvPr>
        </p:nvSpPr>
        <p:spPr/>
        <p:txBody>
          <a:bodyPr/>
          <a:lstStyle>
            <a:lvl1pPr>
              <a:defRPr/>
            </a:lvl1pPr>
          </a:lstStyle>
          <a:p>
            <a:r>
              <a:rPr lang="en-US"/>
              <a:t>Agenda</a:t>
            </a:r>
          </a:p>
        </p:txBody>
      </p:sp>
      <p:sp>
        <p:nvSpPr>
          <p:cNvPr id="4" name="Table Placeholder 3">
            <a:extLst>
              <a:ext uri="{FF2B5EF4-FFF2-40B4-BE49-F238E27FC236}">
                <a16:creationId xmlns:a16="http://schemas.microsoft.com/office/drawing/2014/main" id="{FA5D8D2D-2760-47CC-9505-AA3864BC09F5}"/>
              </a:ext>
            </a:extLst>
          </p:cNvPr>
          <p:cNvSpPr>
            <a:spLocks noGrp="1"/>
          </p:cNvSpPr>
          <p:nvPr>
            <p:ph type="tbl" sz="quarter" idx="10"/>
          </p:nvPr>
        </p:nvSpPr>
        <p:spPr>
          <a:xfrm>
            <a:off x="881063" y="1752600"/>
            <a:ext cx="10410825" cy="3935413"/>
          </a:xfrm>
        </p:spPr>
        <p:txBody>
          <a:bodyPr/>
          <a:lstStyle/>
          <a:p>
            <a:r>
              <a:rPr lang="en-US"/>
              <a:t>Click icon to add table</a:t>
            </a:r>
          </a:p>
        </p:txBody>
      </p:sp>
    </p:spTree>
    <p:extLst>
      <p:ext uri="{BB962C8B-B14F-4D97-AF65-F5344CB8AC3E}">
        <p14:creationId xmlns:p14="http://schemas.microsoft.com/office/powerpoint/2010/main" val="519965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ank You Slide">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70E4EAA0-074A-7706-944F-EBA9223FD6F3}"/>
              </a:ext>
            </a:extLst>
          </p:cNvPr>
          <p:cNvSpPr txBox="1"/>
          <p:nvPr userDrawn="1"/>
        </p:nvSpPr>
        <p:spPr>
          <a:xfrm>
            <a:off x="923098" y="4826709"/>
            <a:ext cx="3666931" cy="338554"/>
          </a:xfrm>
          <a:prstGeom prst="rect">
            <a:avLst/>
          </a:prstGeom>
          <a:noFill/>
        </p:spPr>
        <p:txBody>
          <a:bodyPr wrap="square" rtlCol="0">
            <a:spAutoFit/>
          </a:bodyPr>
          <a:lstStyle/>
          <a:p>
            <a:r>
              <a:rPr lang="en-US" sz="1600" b="1" i="0">
                <a:latin typeface="Century Gothic" panose="020B0502020202020204" pitchFamily="34" charset="0"/>
              </a:rPr>
              <a:t>nwtoht.ca</a:t>
            </a:r>
          </a:p>
        </p:txBody>
      </p:sp>
      <p:sp>
        <p:nvSpPr>
          <p:cNvPr id="2" name="Rectangle 1">
            <a:extLst>
              <a:ext uri="{FF2B5EF4-FFF2-40B4-BE49-F238E27FC236}">
                <a16:creationId xmlns:a16="http://schemas.microsoft.com/office/drawing/2014/main" id="{6ADC3628-B4B1-8622-D5DE-94C0AD7D395A}"/>
              </a:ext>
            </a:extLst>
          </p:cNvPr>
          <p:cNvSpPr/>
          <p:nvPr userDrawn="1"/>
        </p:nvSpPr>
        <p:spPr>
          <a:xfrm>
            <a:off x="512368" y="5887616"/>
            <a:ext cx="9499379" cy="401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hart, pie chart&#10;&#10;Description automatically generated">
            <a:extLst>
              <a:ext uri="{FF2B5EF4-FFF2-40B4-BE49-F238E27FC236}">
                <a16:creationId xmlns:a16="http://schemas.microsoft.com/office/drawing/2014/main" id="{9E441CA0-471B-614C-C0E9-13D2A1C2F6F9}"/>
              </a:ext>
            </a:extLst>
          </p:cNvPr>
          <p:cNvPicPr>
            <a:picLocks noChangeAspect="1"/>
          </p:cNvPicPr>
          <p:nvPr userDrawn="1"/>
        </p:nvPicPr>
        <p:blipFill>
          <a:blip r:embed="rId2"/>
          <a:stretch>
            <a:fillRect/>
          </a:stretch>
        </p:blipFill>
        <p:spPr>
          <a:xfrm>
            <a:off x="5632844" y="0"/>
            <a:ext cx="6580422" cy="6634716"/>
          </a:xfrm>
          <a:prstGeom prst="rect">
            <a:avLst/>
          </a:prstGeom>
        </p:spPr>
      </p:pic>
      <p:sp>
        <p:nvSpPr>
          <p:cNvPr id="6" name="Title 1">
            <a:extLst>
              <a:ext uri="{FF2B5EF4-FFF2-40B4-BE49-F238E27FC236}">
                <a16:creationId xmlns:a16="http://schemas.microsoft.com/office/drawing/2014/main" id="{5A33479B-DB90-E88B-10C4-09ACEF3DA296}"/>
              </a:ext>
            </a:extLst>
          </p:cNvPr>
          <p:cNvSpPr>
            <a:spLocks noGrp="1"/>
          </p:cNvSpPr>
          <p:nvPr>
            <p:ph type="ctrTitle"/>
          </p:nvPr>
        </p:nvSpPr>
        <p:spPr>
          <a:xfrm>
            <a:off x="498410" y="3801665"/>
            <a:ext cx="7239000" cy="744730"/>
          </a:xfrm>
        </p:spPr>
        <p:txBody>
          <a:bodyPr anchor="b">
            <a:normAutofit/>
          </a:bodyPr>
          <a:lstStyle>
            <a:lvl1pPr algn="l">
              <a:defRPr sz="4000">
                <a:solidFill>
                  <a:schemeClr val="tx1"/>
                </a:solidFill>
                <a:latin typeface="Century Gothic" panose="020B0502020202020204" pitchFamily="34" charset="0"/>
              </a:defRPr>
            </a:lvl1pPr>
          </a:lstStyle>
          <a:p>
            <a:r>
              <a:rPr lang="en-US"/>
              <a:t>Click to edit Master title style</a:t>
            </a:r>
          </a:p>
        </p:txBody>
      </p:sp>
      <p:sp>
        <p:nvSpPr>
          <p:cNvPr id="12" name="Freeform 5">
            <a:extLst>
              <a:ext uri="{FF2B5EF4-FFF2-40B4-BE49-F238E27FC236}">
                <a16:creationId xmlns:a16="http://schemas.microsoft.com/office/drawing/2014/main" id="{47EE6E73-28C4-4A6E-9E29-BFEBA8143E63}"/>
              </a:ext>
            </a:extLst>
          </p:cNvPr>
          <p:cNvSpPr>
            <a:spLocks noChangeAspect="1"/>
          </p:cNvSpPr>
          <p:nvPr userDrawn="1"/>
        </p:nvSpPr>
        <p:spPr>
          <a:xfrm>
            <a:off x="3639021" y="4854016"/>
            <a:ext cx="276045" cy="274320"/>
          </a:xfrm>
          <a:custGeom>
            <a:avLst/>
            <a:gdLst/>
            <a:ahLst/>
            <a:cxnLst/>
            <a:rect l="l" t="t" r="r" b="b"/>
            <a:pathLst>
              <a:path w="800544" h="795541">
                <a:moveTo>
                  <a:pt x="0" y="0"/>
                </a:moveTo>
                <a:lnTo>
                  <a:pt x="800544" y="0"/>
                </a:lnTo>
                <a:lnTo>
                  <a:pt x="800544" y="795540"/>
                </a:lnTo>
                <a:lnTo>
                  <a:pt x="0" y="79554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1" name="TextBox 10">
            <a:extLst>
              <a:ext uri="{FF2B5EF4-FFF2-40B4-BE49-F238E27FC236}">
                <a16:creationId xmlns:a16="http://schemas.microsoft.com/office/drawing/2014/main" id="{5884246A-AD38-2767-69D6-8DAA0D4D5033}"/>
              </a:ext>
            </a:extLst>
          </p:cNvPr>
          <p:cNvSpPr txBox="1"/>
          <p:nvPr userDrawn="1"/>
        </p:nvSpPr>
        <p:spPr>
          <a:xfrm>
            <a:off x="3973268" y="4827888"/>
            <a:ext cx="3666931" cy="338554"/>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a:latin typeface="Century Gothic" panose="020B0502020202020204" pitchFamily="34" charset="0"/>
              </a:rPr>
              <a:t>@NWTorontoOHT</a:t>
            </a:r>
          </a:p>
        </p:txBody>
      </p:sp>
      <p:pic>
        <p:nvPicPr>
          <p:cNvPr id="4" name="Picture 3" descr="Text&#10;&#10;Description automatically generated">
            <a:extLst>
              <a:ext uri="{FF2B5EF4-FFF2-40B4-BE49-F238E27FC236}">
                <a16:creationId xmlns:a16="http://schemas.microsoft.com/office/drawing/2014/main" id="{AC953CE9-B208-7250-4B47-2EF95C852869}"/>
              </a:ext>
            </a:extLst>
          </p:cNvPr>
          <p:cNvPicPr>
            <a:picLocks noChangeAspect="1"/>
          </p:cNvPicPr>
          <p:nvPr userDrawn="1"/>
        </p:nvPicPr>
        <p:blipFill>
          <a:blip r:embed="rId5"/>
          <a:stretch>
            <a:fillRect/>
          </a:stretch>
        </p:blipFill>
        <p:spPr>
          <a:xfrm>
            <a:off x="609600" y="685800"/>
            <a:ext cx="3564392" cy="1273629"/>
          </a:xfrm>
          <a:prstGeom prst="rect">
            <a:avLst/>
          </a:prstGeom>
        </p:spPr>
      </p:pic>
      <p:sp>
        <p:nvSpPr>
          <p:cNvPr id="13" name="Freeform 6">
            <a:extLst>
              <a:ext uri="{FF2B5EF4-FFF2-40B4-BE49-F238E27FC236}">
                <a16:creationId xmlns:a16="http://schemas.microsoft.com/office/drawing/2014/main" id="{8C3A3CB0-EFDA-4638-8A28-ECF5131E479B}"/>
              </a:ext>
            </a:extLst>
          </p:cNvPr>
          <p:cNvSpPr>
            <a:spLocks noChangeAspect="1"/>
          </p:cNvSpPr>
          <p:nvPr userDrawn="1"/>
        </p:nvSpPr>
        <p:spPr>
          <a:xfrm>
            <a:off x="3639021" y="5493926"/>
            <a:ext cx="274320" cy="274320"/>
          </a:xfrm>
          <a:custGeom>
            <a:avLst/>
            <a:gdLst/>
            <a:ahLst/>
            <a:cxnLst/>
            <a:rect l="l" t="t" r="r" b="b"/>
            <a:pathLst>
              <a:path w="795541" h="795541">
                <a:moveTo>
                  <a:pt x="0" y="0"/>
                </a:moveTo>
                <a:lnTo>
                  <a:pt x="795541" y="0"/>
                </a:lnTo>
                <a:lnTo>
                  <a:pt x="795541" y="795540"/>
                </a:lnTo>
                <a:lnTo>
                  <a:pt x="0" y="79554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14" name="Freeform 7">
            <a:extLst>
              <a:ext uri="{FF2B5EF4-FFF2-40B4-BE49-F238E27FC236}">
                <a16:creationId xmlns:a16="http://schemas.microsoft.com/office/drawing/2014/main" id="{E7EFB9DC-5CA5-49AC-B43D-7C5806A4A3E2}"/>
              </a:ext>
            </a:extLst>
          </p:cNvPr>
          <p:cNvSpPr>
            <a:spLocks noChangeAspect="1"/>
          </p:cNvSpPr>
          <p:nvPr userDrawn="1"/>
        </p:nvSpPr>
        <p:spPr>
          <a:xfrm>
            <a:off x="628673" y="5493926"/>
            <a:ext cx="274320" cy="274320"/>
          </a:xfrm>
          <a:custGeom>
            <a:avLst/>
            <a:gdLst/>
            <a:ahLst/>
            <a:cxnLst/>
            <a:rect l="l" t="t" r="r" b="b"/>
            <a:pathLst>
              <a:path w="795541" h="795541">
                <a:moveTo>
                  <a:pt x="0" y="0"/>
                </a:moveTo>
                <a:lnTo>
                  <a:pt x="795541" y="0"/>
                </a:lnTo>
                <a:lnTo>
                  <a:pt x="795541" y="795540"/>
                </a:lnTo>
                <a:lnTo>
                  <a:pt x="0" y="795540"/>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15" name="Freeform 8">
            <a:extLst>
              <a:ext uri="{FF2B5EF4-FFF2-40B4-BE49-F238E27FC236}">
                <a16:creationId xmlns:a16="http://schemas.microsoft.com/office/drawing/2014/main" id="{CA615AE7-226E-4E21-851E-F37D909F9F7B}"/>
              </a:ext>
            </a:extLst>
          </p:cNvPr>
          <p:cNvSpPr>
            <a:spLocks noChangeAspect="1"/>
          </p:cNvSpPr>
          <p:nvPr userDrawn="1"/>
        </p:nvSpPr>
        <p:spPr>
          <a:xfrm>
            <a:off x="625874" y="4854016"/>
            <a:ext cx="279918" cy="274320"/>
          </a:xfrm>
          <a:custGeom>
            <a:avLst/>
            <a:gdLst/>
            <a:ahLst/>
            <a:cxnLst/>
            <a:rect l="l" t="t" r="r" b="b"/>
            <a:pathLst>
              <a:path w="846146" h="829223">
                <a:moveTo>
                  <a:pt x="0" y="0"/>
                </a:moveTo>
                <a:lnTo>
                  <a:pt x="846146" y="0"/>
                </a:lnTo>
                <a:lnTo>
                  <a:pt x="846146" y="829223"/>
                </a:lnTo>
                <a:lnTo>
                  <a:pt x="0" y="829223"/>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16" name="TextBox 15">
            <a:extLst>
              <a:ext uri="{FF2B5EF4-FFF2-40B4-BE49-F238E27FC236}">
                <a16:creationId xmlns:a16="http://schemas.microsoft.com/office/drawing/2014/main" id="{E7B89A67-7683-4DF4-8298-662631D02CF2}"/>
              </a:ext>
            </a:extLst>
          </p:cNvPr>
          <p:cNvSpPr txBox="1"/>
          <p:nvPr userDrawn="1"/>
        </p:nvSpPr>
        <p:spPr>
          <a:xfrm>
            <a:off x="923098" y="5338699"/>
            <a:ext cx="2833561" cy="584775"/>
          </a:xfrm>
          <a:prstGeom prst="rect">
            <a:avLst/>
          </a:prstGeom>
          <a:noFill/>
        </p:spPr>
        <p:txBody>
          <a:bodyPr wrap="square" rtlCol="0">
            <a:spAutoFit/>
          </a:bodyPr>
          <a:lstStyle/>
          <a:p>
            <a:r>
              <a:rPr lang="en-US" sz="1600" b="1" i="0">
                <a:latin typeface="Century Gothic" panose="020B0502020202020204" pitchFamily="34" charset="0"/>
              </a:rPr>
              <a:t>@North Western Toronto Ontario Health Team</a:t>
            </a:r>
          </a:p>
        </p:txBody>
      </p:sp>
      <p:sp>
        <p:nvSpPr>
          <p:cNvPr id="17" name="TextBox 16">
            <a:extLst>
              <a:ext uri="{FF2B5EF4-FFF2-40B4-BE49-F238E27FC236}">
                <a16:creationId xmlns:a16="http://schemas.microsoft.com/office/drawing/2014/main" id="{664430D2-FEC9-4ED4-A97B-9838B912EE42}"/>
              </a:ext>
            </a:extLst>
          </p:cNvPr>
          <p:cNvSpPr txBox="1"/>
          <p:nvPr userDrawn="1"/>
        </p:nvSpPr>
        <p:spPr>
          <a:xfrm>
            <a:off x="3973268" y="5461809"/>
            <a:ext cx="3666931" cy="338554"/>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i="0">
                <a:latin typeface="Century Gothic" panose="020B0502020202020204" pitchFamily="34" charset="0"/>
              </a:rPr>
              <a:t>@nwtoht</a:t>
            </a:r>
          </a:p>
        </p:txBody>
      </p:sp>
    </p:spTree>
    <p:extLst>
      <p:ext uri="{BB962C8B-B14F-4D97-AF65-F5344CB8AC3E}">
        <p14:creationId xmlns:p14="http://schemas.microsoft.com/office/powerpoint/2010/main" val="1999026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0"/>
              </a:spcBef>
              <a:spcAft>
                <a:spcPts val="0"/>
              </a:spcAft>
              <a:buSzPts val="1400"/>
              <a:buChar char="○"/>
              <a:defRPr/>
            </a:lvl2pPr>
            <a:lvl3pPr marL="1828754" lvl="2" indent="-423323" algn="l">
              <a:lnSpc>
                <a:spcPct val="115000"/>
              </a:lnSpc>
              <a:spcBef>
                <a:spcPts val="0"/>
              </a:spcBef>
              <a:spcAft>
                <a:spcPts val="0"/>
              </a:spcAft>
              <a:buSzPts val="1400"/>
              <a:buChar char="■"/>
              <a:defRPr/>
            </a:lvl3pPr>
            <a:lvl4pPr marL="2438339" lvl="3" indent="-423323" algn="l">
              <a:lnSpc>
                <a:spcPct val="115000"/>
              </a:lnSpc>
              <a:spcBef>
                <a:spcPts val="0"/>
              </a:spcBef>
              <a:spcAft>
                <a:spcPts val="0"/>
              </a:spcAft>
              <a:buSzPts val="1400"/>
              <a:buChar char="●"/>
              <a:defRPr/>
            </a:lvl4pPr>
            <a:lvl5pPr marL="3047924" lvl="4" indent="-423323" algn="l">
              <a:lnSpc>
                <a:spcPct val="115000"/>
              </a:lnSpc>
              <a:spcBef>
                <a:spcPts val="0"/>
              </a:spcBef>
              <a:spcAft>
                <a:spcPts val="0"/>
              </a:spcAft>
              <a:buSzPts val="1400"/>
              <a:buChar char="○"/>
              <a:defRPr/>
            </a:lvl5pPr>
            <a:lvl6pPr marL="3657509" lvl="5" indent="-423323" algn="l">
              <a:lnSpc>
                <a:spcPct val="115000"/>
              </a:lnSpc>
              <a:spcBef>
                <a:spcPts val="0"/>
              </a:spcBef>
              <a:spcAft>
                <a:spcPts val="0"/>
              </a:spcAft>
              <a:buSzPts val="1400"/>
              <a:buChar char="■"/>
              <a:defRPr/>
            </a:lvl6pPr>
            <a:lvl7pPr marL="4267093" lvl="6" indent="-423323" algn="l">
              <a:lnSpc>
                <a:spcPct val="115000"/>
              </a:lnSpc>
              <a:spcBef>
                <a:spcPts val="0"/>
              </a:spcBef>
              <a:spcAft>
                <a:spcPts val="0"/>
              </a:spcAft>
              <a:buSzPts val="1400"/>
              <a:buChar char="●"/>
              <a:defRPr/>
            </a:lvl7pPr>
            <a:lvl8pPr marL="4876678" lvl="7" indent="-423323" algn="l">
              <a:lnSpc>
                <a:spcPct val="115000"/>
              </a:lnSpc>
              <a:spcBef>
                <a:spcPts val="0"/>
              </a:spcBef>
              <a:spcAft>
                <a:spcPts val="0"/>
              </a:spcAft>
              <a:buSzPts val="1400"/>
              <a:buChar char="○"/>
              <a:defRPr/>
            </a:lvl8pPr>
            <a:lvl9pPr marL="5486263" lvl="8" indent="-423323" algn="l">
              <a:lnSpc>
                <a:spcPct val="115000"/>
              </a:lnSpc>
              <a:spcBef>
                <a:spcPts val="0"/>
              </a:spcBef>
              <a:spcAft>
                <a:spcPts val="0"/>
              </a:spcAft>
              <a:buSzPts val="1400"/>
              <a:buChar char="■"/>
              <a:defRPr/>
            </a:lvl9pPr>
          </a:lstStyle>
          <a:p>
            <a:endParaRPr/>
          </a:p>
        </p:txBody>
      </p:sp>
      <p:sp>
        <p:nvSpPr>
          <p:cNvPr id="16" name="Google Shape;16;p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CA" smtClean="0"/>
              <a:pPr/>
              <a:t>‹#›</a:t>
            </a:fld>
            <a:endParaRPr lang="en-CA"/>
          </a:p>
        </p:txBody>
      </p:sp>
    </p:spTree>
    <p:extLst>
      <p:ext uri="{BB962C8B-B14F-4D97-AF65-F5344CB8AC3E}">
        <p14:creationId xmlns:p14="http://schemas.microsoft.com/office/powerpoint/2010/main" val="4141759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366C38-3FCE-C4BD-A135-44F93529FE0C}"/>
              </a:ext>
            </a:extLst>
          </p:cNvPr>
          <p:cNvSpPr>
            <a:spLocks noGrp="1"/>
          </p:cNvSpPr>
          <p:nvPr>
            <p:ph type="title"/>
          </p:nvPr>
        </p:nvSpPr>
        <p:spPr>
          <a:xfrm>
            <a:off x="609600" y="685800"/>
            <a:ext cx="10972800" cy="55245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FDBC9574-EC6C-C1C7-AA9E-E7A3833D534C}"/>
              </a:ext>
            </a:extLst>
          </p:cNvPr>
          <p:cNvSpPr>
            <a:spLocks noGrp="1"/>
          </p:cNvSpPr>
          <p:nvPr>
            <p:ph type="body" idx="1"/>
          </p:nvPr>
        </p:nvSpPr>
        <p:spPr>
          <a:xfrm>
            <a:off x="609600" y="1562100"/>
            <a:ext cx="10972800" cy="46148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6" name="Straight Connector 5">
            <a:extLst>
              <a:ext uri="{FF2B5EF4-FFF2-40B4-BE49-F238E27FC236}">
                <a16:creationId xmlns:a16="http://schemas.microsoft.com/office/drawing/2014/main" id="{88BA1EB6-8C96-EDDE-ED9A-2738ECE7E854}"/>
              </a:ext>
            </a:extLst>
          </p:cNvPr>
          <p:cNvCxnSpPr>
            <a:cxnSpLocks/>
          </p:cNvCxnSpPr>
          <p:nvPr userDrawn="1"/>
        </p:nvCxnSpPr>
        <p:spPr>
          <a:xfrm flipH="1">
            <a:off x="609600" y="6138747"/>
            <a:ext cx="10463561" cy="0"/>
          </a:xfrm>
          <a:prstGeom prst="line">
            <a:avLst/>
          </a:prstGeom>
          <a:ln w="9525">
            <a:solidFill>
              <a:schemeClr val="tx2"/>
            </a:solidFill>
          </a:ln>
        </p:spPr>
        <p:style>
          <a:lnRef idx="1">
            <a:schemeClr val="accent1"/>
          </a:lnRef>
          <a:fillRef idx="0">
            <a:schemeClr val="accent1"/>
          </a:fillRef>
          <a:effectRef idx="0">
            <a:schemeClr val="accent1"/>
          </a:effectRef>
          <a:fontRef idx="minor">
            <a:schemeClr val="tx1"/>
          </a:fontRef>
        </p:style>
      </p:cxnSp>
      <p:sp>
        <p:nvSpPr>
          <p:cNvPr id="7" name="Slide Number Placeholder 5">
            <a:extLst>
              <a:ext uri="{FF2B5EF4-FFF2-40B4-BE49-F238E27FC236}">
                <a16:creationId xmlns:a16="http://schemas.microsoft.com/office/drawing/2014/main" id="{A1471020-3262-8C76-7F3A-419B1E11F36B}"/>
              </a:ext>
            </a:extLst>
          </p:cNvPr>
          <p:cNvSpPr txBox="1">
            <a:spLocks/>
          </p:cNvSpPr>
          <p:nvPr userDrawn="1"/>
        </p:nvSpPr>
        <p:spPr>
          <a:xfrm>
            <a:off x="7204144" y="5950895"/>
            <a:ext cx="4226048" cy="365125"/>
          </a:xfrm>
          <a:prstGeom prst="rect">
            <a:avLst/>
          </a:prstGeom>
          <a:solidFill>
            <a:schemeClr val="bg2"/>
          </a:solidFill>
          <a:ln>
            <a:noFill/>
          </a:ln>
        </p:spPr>
        <p:txBody>
          <a:bodyPr vert="horz" lIns="91440" tIns="45720" rIns="91440" bIns="45720" rtlCol="0" anchor="ctr"/>
          <a:lstStyle>
            <a:defPPr>
              <a:defRPr lang="en-US"/>
            </a:defPPr>
            <a:lvl1pPr marL="0" algn="r" defTabSz="914400" rtl="0" eaLnBrk="1" latinLnBrk="0" hangingPunct="1">
              <a:defRPr sz="1000" b="1" i="0" kern="1200">
                <a:solidFill>
                  <a:srgbClr val="231F20"/>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0" i="0" dirty="0">
                <a:solidFill>
                  <a:schemeClr val="tx1"/>
                </a:solidFill>
                <a:latin typeface="Century Gothic" panose="020B0502020202020204" pitchFamily="34" charset="0"/>
              </a:rPr>
              <a:t>NWT OHT Cultural Humility Training, </a:t>
            </a:r>
          </a:p>
          <a:p>
            <a:r>
              <a:rPr lang="en-US" sz="1100" b="0" i="0" dirty="0">
                <a:solidFill>
                  <a:schemeClr val="tx1"/>
                </a:solidFill>
                <a:latin typeface="Century Gothic" panose="020B0502020202020204" pitchFamily="34" charset="0"/>
              </a:rPr>
              <a:t>Module 3: Embedding Cultural Humility in Care and Systems</a:t>
            </a:r>
          </a:p>
        </p:txBody>
      </p:sp>
      <p:sp>
        <p:nvSpPr>
          <p:cNvPr id="4" name="Slide Number Placeholder 5">
            <a:extLst>
              <a:ext uri="{FF2B5EF4-FFF2-40B4-BE49-F238E27FC236}">
                <a16:creationId xmlns:a16="http://schemas.microsoft.com/office/drawing/2014/main" id="{3B860143-77DD-0F9E-B8EE-929A7D9D27D7}"/>
              </a:ext>
            </a:extLst>
          </p:cNvPr>
          <p:cNvSpPr>
            <a:spLocks noGrp="1"/>
          </p:cNvSpPr>
          <p:nvPr>
            <p:ph type="sldNum" sz="quarter" idx="4"/>
          </p:nvPr>
        </p:nvSpPr>
        <p:spPr>
          <a:xfrm>
            <a:off x="11222229" y="5986887"/>
            <a:ext cx="415926" cy="329133"/>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782C561-A41C-D443-B264-42DD39AE3245}" type="slidenum">
              <a:rPr kumimoji="0" lang="en-US" sz="1200" b="1" i="0" u="none" strike="noStrike" kern="1200" cap="none" spc="0" normalizeH="0" baseline="0" noProof="0" smtClean="0">
                <a:ln>
                  <a:noFill/>
                </a:ln>
                <a:solidFill>
                  <a:srgbClr val="792C80"/>
                </a:solidFill>
                <a:effectLst/>
                <a:uLnTx/>
                <a:uFillTx/>
                <a:latin typeface="Century Gothic" panose="020B0502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792C80"/>
              </a:solidFill>
              <a:effectLst/>
              <a:uLnTx/>
              <a:uFillTx/>
              <a:latin typeface="Century Gothic" panose="020B0502020202020204" pitchFamily="34" charset="0"/>
              <a:ea typeface="+mn-ea"/>
              <a:cs typeface="+mn-cs"/>
            </a:endParaRPr>
          </a:p>
        </p:txBody>
      </p:sp>
    </p:spTree>
    <p:extLst>
      <p:ext uri="{BB962C8B-B14F-4D97-AF65-F5344CB8AC3E}">
        <p14:creationId xmlns:p14="http://schemas.microsoft.com/office/powerpoint/2010/main" val="5363212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3" r:id="rId3"/>
    <p:sldLayoutId id="2147483655" r:id="rId4"/>
    <p:sldLayoutId id="2147483653" r:id="rId5"/>
    <p:sldLayoutId id="2147483675" r:id="rId6"/>
    <p:sldLayoutId id="2147483662" r:id="rId7"/>
    <p:sldLayoutId id="2147483659" r:id="rId8"/>
    <p:sldLayoutId id="2147483676" r:id="rId9"/>
  </p:sldLayoutIdLst>
  <p:hf hdr="0" dt="0"/>
  <p:txStyles>
    <p:titleStyle>
      <a:lvl1pPr algn="l" defTabSz="914400" rtl="0" eaLnBrk="1" latinLnBrk="0" hangingPunct="1">
        <a:lnSpc>
          <a:spcPts val="4000"/>
        </a:lnSpc>
        <a:spcBef>
          <a:spcPct val="0"/>
        </a:spcBef>
        <a:buNone/>
        <a:defRPr sz="3200" b="1" i="0" kern="1200">
          <a:solidFill>
            <a:schemeClr val="tx1"/>
          </a:solidFill>
          <a:latin typeface="Century Gothic" panose="020B0502020202020204" pitchFamily="34" charset="0"/>
          <a:ea typeface="+mj-ea"/>
          <a:cs typeface="+mj-cs"/>
        </a:defRPr>
      </a:lvl1pPr>
    </p:titleStyle>
    <p:bodyStyle>
      <a:lvl1pPr marL="228600" indent="-228600" algn="l" defTabSz="914400" rtl="0" eaLnBrk="1" latinLnBrk="0" hangingPunct="1">
        <a:lnSpc>
          <a:spcPts val="2200"/>
        </a:lnSpc>
        <a:spcBef>
          <a:spcPts val="0"/>
        </a:spcBef>
        <a:spcAft>
          <a:spcPts val="1500"/>
        </a:spcAft>
        <a:buFont typeface="Arial" panose="020B0604020202020204" pitchFamily="34" charset="0"/>
        <a:buChar char="•"/>
        <a:defRPr sz="1600" b="1" i="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ts val="2200"/>
        </a:lnSpc>
        <a:spcBef>
          <a:spcPts val="0"/>
        </a:spcBef>
        <a:spcAft>
          <a:spcPts val="1500"/>
        </a:spcAft>
        <a:buFont typeface="Arial" panose="020B0604020202020204" pitchFamily="34" charset="0"/>
        <a:buChar char="•"/>
        <a:defRPr sz="1600" b="0" i="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ts val="2000"/>
        </a:lnSpc>
        <a:spcBef>
          <a:spcPts val="0"/>
        </a:spcBef>
        <a:spcAft>
          <a:spcPts val="1000"/>
        </a:spcAft>
        <a:buFont typeface="Arial" panose="020B0604020202020204" pitchFamily="34" charset="0"/>
        <a:buChar char="•"/>
        <a:defRPr sz="1400" b="0" i="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ts val="1800"/>
        </a:lnSpc>
        <a:spcBef>
          <a:spcPts val="0"/>
        </a:spcBef>
        <a:spcAft>
          <a:spcPts val="1000"/>
        </a:spcAft>
        <a:buFont typeface="Arial" panose="020B0604020202020204" pitchFamily="34" charset="0"/>
        <a:buChar char="•"/>
        <a:defRPr sz="1100" b="0" i="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ts val="1800"/>
        </a:lnSpc>
        <a:spcBef>
          <a:spcPts val="0"/>
        </a:spcBef>
        <a:spcAft>
          <a:spcPts val="500"/>
        </a:spcAft>
        <a:buFont typeface="Arial" panose="020B0604020202020204" pitchFamily="34" charset="0"/>
        <a:buChar char="•"/>
        <a:defRPr sz="1100" b="0" i="0" kern="1200">
          <a:solidFill>
            <a:schemeClr val="tx1"/>
          </a:solidFill>
          <a:latin typeface="Century Gothic" panose="020B0502020202020204" pitchFamily="34"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F26B43"/>
          </p15:clr>
        </p15:guide>
        <p15:guide id="2" pos="7296" userDrawn="1">
          <p15:clr>
            <a:srgbClr val="F26B43"/>
          </p15:clr>
        </p15:guide>
        <p15:guide id="3" orient="horz" pos="432" userDrawn="1">
          <p15:clr>
            <a:srgbClr val="F26B43"/>
          </p15:clr>
        </p15:guide>
        <p15:guide id="4" orient="horz" pos="388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2.gov.bc.ca/assets/gov/british-columbians-our-governments/indigenous-people/aboriginal-peoples-documents/calls_to_action_english2.pdf" TargetMode="External"/><Relationship Id="rId2" Type="http://schemas.openxmlformats.org/officeDocument/2006/relationships/hyperlink" Target="https://www.toronto.ca/wp-content/uploads/2019/06/90c6-2019-Land-Acknowledgment-Guidance.pdf" TargetMode="External"/><Relationship Id="rId1" Type="http://schemas.openxmlformats.org/officeDocument/2006/relationships/slideLayout" Target="../slideLayouts/slideLayout6.xml"/><Relationship Id="rId5" Type="http://schemas.openxmlformats.org/officeDocument/2006/relationships/hyperlink" Target="https://www.amnesty.ca/blog/activism-skills-land-and-territory-acknowledgement/#:~:text=%20Process%20for%20land%20acknowledgements%20%201%20Name,in%20order%20if%20that%20helps%20the...%20More%20" TargetMode="External"/><Relationship Id="rId4" Type="http://schemas.openxmlformats.org/officeDocument/2006/relationships/hyperlink" Target="https://nandogikendan.com/dish-with-one-spo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42124B-0A8F-2E8B-35EE-144FBD67CB19}"/>
              </a:ext>
            </a:extLst>
          </p:cNvPr>
          <p:cNvSpPr>
            <a:spLocks noGrp="1"/>
          </p:cNvSpPr>
          <p:nvPr>
            <p:ph type="ctrTitle"/>
          </p:nvPr>
        </p:nvSpPr>
        <p:spPr>
          <a:xfrm>
            <a:off x="725019" y="4121433"/>
            <a:ext cx="9088833" cy="1101436"/>
          </a:xfrm>
        </p:spPr>
        <p:txBody>
          <a:bodyPr>
            <a:noAutofit/>
          </a:bodyPr>
          <a:lstStyle/>
          <a:p>
            <a:pPr>
              <a:lnSpc>
                <a:spcPct val="100000"/>
              </a:lnSpc>
            </a:pPr>
            <a:r>
              <a:rPr lang="en-US" dirty="0"/>
              <a:t>Cultural Humility Training </a:t>
            </a:r>
            <a:br>
              <a:rPr lang="en-US" dirty="0"/>
            </a:br>
            <a:r>
              <a:rPr lang="en-US" dirty="0"/>
              <a:t>Module 3: Embedding Cultural Humility in Care and Systems </a:t>
            </a:r>
          </a:p>
        </p:txBody>
      </p:sp>
      <p:sp>
        <p:nvSpPr>
          <p:cNvPr id="5" name="Subtitle 4">
            <a:extLst>
              <a:ext uri="{FF2B5EF4-FFF2-40B4-BE49-F238E27FC236}">
                <a16:creationId xmlns:a16="http://schemas.microsoft.com/office/drawing/2014/main" id="{61EBAE50-A8E1-FC25-B878-FC65C93BA337}"/>
              </a:ext>
            </a:extLst>
          </p:cNvPr>
          <p:cNvSpPr>
            <a:spLocks noGrp="1"/>
          </p:cNvSpPr>
          <p:nvPr>
            <p:ph type="subTitle" idx="1"/>
          </p:nvPr>
        </p:nvSpPr>
        <p:spPr>
          <a:xfrm>
            <a:off x="831344" y="5361092"/>
            <a:ext cx="7239000" cy="603732"/>
          </a:xfrm>
        </p:spPr>
        <p:txBody>
          <a:bodyPr/>
          <a:lstStyle/>
          <a:p>
            <a:r>
              <a:rPr lang="en-US" dirty="0">
                <a:solidFill>
                  <a:schemeClr val="accent4"/>
                </a:solidFill>
              </a:rPr>
              <a:t>January 2026</a:t>
            </a:r>
          </a:p>
        </p:txBody>
      </p:sp>
    </p:spTree>
    <p:extLst>
      <p:ext uri="{BB962C8B-B14F-4D97-AF65-F5344CB8AC3E}">
        <p14:creationId xmlns:p14="http://schemas.microsoft.com/office/powerpoint/2010/main" val="682229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sp>
        <p:nvSpPr>
          <p:cNvPr id="404" name="Google Shape;404;p42"/>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405" name="Google Shape;405;p42"/>
          <p:cNvSpPr txBox="1"/>
          <p:nvPr/>
        </p:nvSpPr>
        <p:spPr>
          <a:xfrm>
            <a:off x="2327415" y="188500"/>
            <a:ext cx="8992626" cy="789600"/>
          </a:xfrm>
          <a:prstGeom prst="rect">
            <a:avLst/>
          </a:prstGeom>
          <a:noFill/>
          <a:ln>
            <a:noFill/>
          </a:ln>
        </p:spPr>
        <p:txBody>
          <a:bodyPr spcFirstLastPara="1" wrap="square" lIns="121900" tIns="121900" rIns="121900" bIns="121900" anchor="t" anchorCtr="0">
            <a:noAutofit/>
          </a:bodyPr>
          <a:lstStyle/>
          <a:p>
            <a:pPr>
              <a:buClr>
                <a:srgbClr val="000000"/>
              </a:buClr>
              <a:buSzPts val="2500"/>
            </a:pPr>
            <a:r>
              <a:rPr lang="en-CA" sz="2667" b="1" dirty="0">
                <a:solidFill>
                  <a:schemeClr val="lt1"/>
                </a:solidFill>
                <a:latin typeface="Century Gothic" panose="020B0502020202020204" pitchFamily="34" charset="0"/>
                <a:ea typeface="Barlow"/>
                <a:cs typeface="Barlow"/>
                <a:sym typeface="Barlow"/>
              </a:rPr>
              <a:t>Applying Cultural Humility Using the 5 Rs Framework</a:t>
            </a:r>
            <a:endParaRPr sz="2667" b="1" dirty="0">
              <a:solidFill>
                <a:schemeClr val="lt1"/>
              </a:solidFill>
              <a:latin typeface="Century Gothic" panose="020B0502020202020204" pitchFamily="34" charset="0"/>
              <a:ea typeface="Barlow"/>
              <a:cs typeface="Barlow"/>
              <a:sym typeface="Barlow"/>
            </a:endParaRPr>
          </a:p>
        </p:txBody>
      </p:sp>
      <p:sp>
        <p:nvSpPr>
          <p:cNvPr id="407" name="Google Shape;407;p42"/>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08" name="Google Shape;408;p42"/>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09" name="Google Shape;409;p42"/>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10" name="Google Shape;410;p42"/>
          <p:cNvSpPr txBox="1"/>
          <p:nvPr/>
        </p:nvSpPr>
        <p:spPr>
          <a:xfrm>
            <a:off x="391800" y="1258400"/>
            <a:ext cx="11408400" cy="4737286"/>
          </a:xfrm>
          <a:prstGeom prst="rect">
            <a:avLst/>
          </a:prstGeom>
          <a:noFill/>
          <a:ln>
            <a:noFill/>
          </a:ln>
        </p:spPr>
        <p:txBody>
          <a:bodyPr spcFirstLastPara="1" wrap="square" lIns="121900" tIns="121900" rIns="121900" bIns="121900" anchor="t" anchorCtr="0">
            <a:noAutofit/>
          </a:bodyPr>
          <a:lstStyle/>
          <a:p>
            <a:pPr marL="609585" indent="-491054">
              <a:lnSpc>
                <a:spcPct val="115000"/>
              </a:lnSpc>
              <a:buSzPts val="2200"/>
              <a:buFont typeface="Barlow"/>
              <a:buChar char="●"/>
            </a:pPr>
            <a:r>
              <a:rPr lang="en-CA" sz="2400" dirty="0">
                <a:solidFill>
                  <a:srgbClr val="002060"/>
                </a:solidFill>
                <a:latin typeface="Century Gothic" panose="020B0502020202020204" pitchFamily="34" charset="0"/>
                <a:ea typeface="Barlow"/>
                <a:cs typeface="Barlow"/>
                <a:sym typeface="Barlow"/>
              </a:rPr>
              <a:t>In groups, you’ll be assigned a short scenario describing an interaction within the healthcare system.</a:t>
            </a:r>
            <a:endParaRPr sz="2400" dirty="0">
              <a:solidFill>
                <a:srgbClr val="002060"/>
              </a:solidFill>
              <a:latin typeface="Century Gothic" panose="020B0502020202020204" pitchFamily="34" charset="0"/>
              <a:ea typeface="Barlow"/>
              <a:cs typeface="Barlow"/>
              <a:sym typeface="Barlow"/>
            </a:endParaRPr>
          </a:p>
          <a:p>
            <a:pPr marL="609585" indent="-491054">
              <a:lnSpc>
                <a:spcPct val="115000"/>
              </a:lnSpc>
              <a:spcBef>
                <a:spcPts val="1333"/>
              </a:spcBef>
              <a:buSzPts val="2200"/>
              <a:buFont typeface="Barlow"/>
              <a:buChar char="●"/>
            </a:pPr>
            <a:r>
              <a:rPr lang="en-CA" sz="2400" dirty="0">
                <a:solidFill>
                  <a:srgbClr val="002060"/>
                </a:solidFill>
                <a:latin typeface="Century Gothic" panose="020B0502020202020204" pitchFamily="34" charset="0"/>
                <a:ea typeface="Barlow"/>
                <a:cs typeface="Barlow"/>
                <a:sym typeface="Barlow"/>
              </a:rPr>
              <a:t>Together, read through the scenario and identify the key issues — particularly related to equity, power, and relational dynamics.</a:t>
            </a:r>
            <a:endParaRPr sz="2400" dirty="0">
              <a:solidFill>
                <a:srgbClr val="002060"/>
              </a:solidFill>
              <a:latin typeface="Century Gothic" panose="020B0502020202020204" pitchFamily="34" charset="0"/>
              <a:ea typeface="Barlow"/>
              <a:cs typeface="Barlow"/>
              <a:sym typeface="Barlow"/>
            </a:endParaRPr>
          </a:p>
          <a:p>
            <a:pPr marL="609585" indent="-491054">
              <a:lnSpc>
                <a:spcPct val="115000"/>
              </a:lnSpc>
              <a:spcBef>
                <a:spcPts val="1333"/>
              </a:spcBef>
              <a:buSzPts val="2200"/>
              <a:buFont typeface="Barlow"/>
              <a:buChar char="●"/>
            </a:pPr>
            <a:r>
              <a:rPr lang="en-CA" sz="2400" dirty="0">
                <a:solidFill>
                  <a:srgbClr val="002060"/>
                </a:solidFill>
                <a:latin typeface="Century Gothic" panose="020B0502020202020204" pitchFamily="34" charset="0"/>
                <a:ea typeface="Barlow"/>
                <a:cs typeface="Barlow"/>
                <a:sym typeface="Barlow"/>
              </a:rPr>
              <a:t>Discuss how your group would approach the situation using the lens of Cultural Humility, guided by the 5 Rs: Reflection, Respect, Regard, Relevance, and Resiliency</a:t>
            </a:r>
            <a:endParaRPr sz="2400" dirty="0">
              <a:solidFill>
                <a:srgbClr val="002060"/>
              </a:solidFill>
              <a:latin typeface="Century Gothic" panose="020B0502020202020204" pitchFamily="34" charset="0"/>
              <a:ea typeface="Barlow"/>
              <a:cs typeface="Barlow"/>
              <a:sym typeface="Barlow"/>
            </a:endParaRPr>
          </a:p>
          <a:p>
            <a:pPr marL="609585" indent="-491054">
              <a:lnSpc>
                <a:spcPct val="115000"/>
              </a:lnSpc>
              <a:spcBef>
                <a:spcPts val="1333"/>
              </a:spcBef>
              <a:buSzPts val="2200"/>
              <a:buFont typeface="Barlow"/>
              <a:buChar char="●"/>
            </a:pPr>
            <a:r>
              <a:rPr lang="en-CA" sz="2400" dirty="0">
                <a:solidFill>
                  <a:srgbClr val="002060"/>
                </a:solidFill>
                <a:latin typeface="Century Gothic" panose="020B0502020202020204" pitchFamily="34" charset="0"/>
                <a:ea typeface="Barlow"/>
                <a:cs typeface="Barlow"/>
                <a:sym typeface="Barlow"/>
              </a:rPr>
              <a:t>Be prepared to share highlights from your discussion when we return to the main room.</a:t>
            </a:r>
            <a:endParaRPr sz="2400" dirty="0">
              <a:solidFill>
                <a:srgbClr val="002060"/>
              </a:solidFill>
              <a:latin typeface="Century Gothic" panose="020B0502020202020204" pitchFamily="34" charset="0"/>
              <a:ea typeface="Barlow"/>
              <a:cs typeface="Barlow"/>
              <a:sym typeface="Barlow"/>
            </a:endParaRPr>
          </a:p>
        </p:txBody>
      </p:sp>
      <p:pic>
        <p:nvPicPr>
          <p:cNvPr id="411" name="Google Shape;411;p42" title="NWT-OHT_Logo-Final-White.png"/>
          <p:cNvPicPr preferRelativeResize="0"/>
          <p:nvPr/>
        </p:nvPicPr>
        <p:blipFill>
          <a:blip r:embed="rId3">
            <a:alphaModFix/>
          </a:blip>
          <a:stretch>
            <a:fillRect/>
          </a:stretch>
        </p:blipFill>
        <p:spPr>
          <a:xfrm>
            <a:off x="167175" y="60739"/>
            <a:ext cx="1993065" cy="71043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84249F5-4050-4DF8-9372-379B3D6552A8}"/>
              </a:ext>
            </a:extLst>
          </p:cNvPr>
          <p:cNvSpPr>
            <a:spLocks noGrp="1"/>
          </p:cNvSpPr>
          <p:nvPr>
            <p:ph type="sldNum" sz="quarter" idx="14"/>
          </p:nvPr>
        </p:nvSpPr>
        <p:spPr/>
        <p:txBody>
          <a:bodyPr/>
          <a:lstStyle/>
          <a:p>
            <a:fld id="{1782C561-A41C-D443-B264-42DD39AE3245}" type="slidenum">
              <a:rPr lang="en-US" smtClean="0"/>
              <a:pPr/>
              <a:t>11</a:t>
            </a:fld>
            <a:endParaRPr lang="en-US"/>
          </a:p>
        </p:txBody>
      </p:sp>
      <p:sp>
        <p:nvSpPr>
          <p:cNvPr id="4" name="Text Placeholder 3">
            <a:extLst>
              <a:ext uri="{FF2B5EF4-FFF2-40B4-BE49-F238E27FC236}">
                <a16:creationId xmlns:a16="http://schemas.microsoft.com/office/drawing/2014/main" id="{0F1CC914-D22D-4D10-8DEC-956E3A2A826A}"/>
              </a:ext>
            </a:extLst>
          </p:cNvPr>
          <p:cNvSpPr>
            <a:spLocks noGrp="1"/>
          </p:cNvSpPr>
          <p:nvPr>
            <p:ph type="body" sz="quarter" idx="15"/>
          </p:nvPr>
        </p:nvSpPr>
        <p:spPr>
          <a:xfrm>
            <a:off x="676083" y="1303233"/>
            <a:ext cx="10841230" cy="381209"/>
          </a:xfrm>
        </p:spPr>
        <p:txBody>
          <a:bodyPr>
            <a:normAutofit/>
          </a:bodyPr>
          <a:lstStyle/>
          <a:p>
            <a:r>
              <a:rPr lang="en-US" sz="2400" dirty="0"/>
              <a:t>instructions</a:t>
            </a:r>
          </a:p>
        </p:txBody>
      </p:sp>
      <p:sp>
        <p:nvSpPr>
          <p:cNvPr id="6" name="Title 1">
            <a:extLst>
              <a:ext uri="{FF2B5EF4-FFF2-40B4-BE49-F238E27FC236}">
                <a16:creationId xmlns:a16="http://schemas.microsoft.com/office/drawing/2014/main" id="{8004B443-FB84-465A-B87E-B06A55E186DB}"/>
              </a:ext>
            </a:extLst>
          </p:cNvPr>
          <p:cNvSpPr>
            <a:spLocks noGrp="1"/>
          </p:cNvSpPr>
          <p:nvPr>
            <p:ph type="title"/>
          </p:nvPr>
        </p:nvSpPr>
        <p:spPr>
          <a:xfrm>
            <a:off x="544513" y="541547"/>
            <a:ext cx="10972800" cy="671513"/>
          </a:xfrm>
        </p:spPr>
        <p:txBody>
          <a:bodyPr/>
          <a:lstStyle/>
          <a:p>
            <a:r>
              <a:rPr lang="en-US" dirty="0"/>
              <a:t>Cultural Humility Case Scenario Reflection Exercise</a:t>
            </a:r>
          </a:p>
        </p:txBody>
      </p:sp>
      <p:sp>
        <p:nvSpPr>
          <p:cNvPr id="7" name="Title 1">
            <a:extLst>
              <a:ext uri="{FF2B5EF4-FFF2-40B4-BE49-F238E27FC236}">
                <a16:creationId xmlns:a16="http://schemas.microsoft.com/office/drawing/2014/main" id="{5295D3AA-4C26-482E-A45C-6AC470E17E13}"/>
              </a:ext>
            </a:extLst>
          </p:cNvPr>
          <p:cNvSpPr>
            <a:spLocks noGrp="1"/>
          </p:cNvSpPr>
          <p:nvPr>
            <p:ph type="body" sz="quarter" idx="16"/>
          </p:nvPr>
        </p:nvSpPr>
        <p:spPr>
          <a:xfrm>
            <a:off x="676083" y="1774614"/>
            <a:ext cx="10972800" cy="4541405"/>
          </a:xfrm>
        </p:spPr>
        <p:txBody>
          <a:bodyPr>
            <a:normAutofit/>
          </a:bodyPr>
          <a:lstStyle/>
          <a:p>
            <a:pPr marL="0" marR="0" indent="0">
              <a:lnSpc>
                <a:spcPct val="110000"/>
              </a:lnSpc>
              <a:spcBef>
                <a:spcPts val="0"/>
              </a:spcBef>
              <a:spcAft>
                <a:spcPts val="1000"/>
              </a:spcAft>
              <a:buNone/>
            </a:pPr>
            <a:r>
              <a:rPr lang="en-US" sz="18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Take 15- 20 minutes to complete scenarios either individually or in breakout groups. Review the randomly assigned scenario from those provided on the slides following. Each describe an interaction in the healthcare system. Identify the key issues and how you would approach the situation using the lens of Cultural Humility, guided by the 5 R’s. If completing this activity in breakout groups, report back upon return to the main larger group setting, and share your groups reflections addressing the discussion questions below:</a:t>
            </a:r>
            <a:endParaRPr lang="en-US" sz="1600" dirty="0">
              <a:effectLst/>
              <a:latin typeface="Arial" panose="020B0604020202020204" pitchFamily="34" charset="0"/>
              <a:ea typeface="Arial" panose="020B0604020202020204" pitchFamily="34" charset="0"/>
            </a:endParaRPr>
          </a:p>
          <a:p>
            <a:pPr lvl="1">
              <a:lnSpc>
                <a:spcPct val="150000"/>
              </a:lnSpc>
              <a:spcAft>
                <a:spcPts val="0"/>
              </a:spcAft>
              <a:buFont typeface="Courier New" panose="02070309020205020404" pitchFamily="49" charset="0"/>
              <a:buChar char="o"/>
            </a:pPr>
            <a:r>
              <a:rPr lang="en-US" sz="1800" u="none" strike="noStrike"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What is the key issue(s) in the scenario you reviewed?</a:t>
            </a:r>
            <a:endParaRPr lang="en-US" sz="1800" u="none" strike="noStrike" dirty="0">
              <a:solidFill>
                <a:srgbClr val="002060"/>
              </a:solidFill>
              <a:effectLst/>
              <a:latin typeface="Arial" panose="020B0604020202020204" pitchFamily="34" charset="0"/>
              <a:ea typeface="Arial" panose="020B0604020202020204" pitchFamily="34" charset="0"/>
            </a:endParaRPr>
          </a:p>
          <a:p>
            <a:pPr lvl="1">
              <a:lnSpc>
                <a:spcPct val="150000"/>
              </a:lnSpc>
              <a:spcAft>
                <a:spcPts val="0"/>
              </a:spcAft>
              <a:buFont typeface="Courier New" panose="02070309020205020404" pitchFamily="49" charset="0"/>
              <a:buChar char="o"/>
            </a:pPr>
            <a:r>
              <a:rPr lang="en-US" sz="1800" u="none" strike="noStrike"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How did you approach the situation differently using the 5 Rs of Cultural Humility?</a:t>
            </a:r>
            <a:endParaRPr lang="en-US" sz="1800" u="none" strike="noStrike" dirty="0">
              <a:solidFill>
                <a:srgbClr val="002060"/>
              </a:solidFill>
              <a:effectLst/>
              <a:latin typeface="Arial" panose="020B0604020202020204" pitchFamily="34" charset="0"/>
              <a:ea typeface="Arial" panose="020B0604020202020204" pitchFamily="34" charset="0"/>
            </a:endParaRPr>
          </a:p>
          <a:p>
            <a:pPr lvl="1">
              <a:lnSpc>
                <a:spcPct val="150000"/>
              </a:lnSpc>
              <a:spcAft>
                <a:spcPts val="0"/>
              </a:spcAft>
              <a:buFont typeface="Courier New" panose="02070309020205020404" pitchFamily="49" charset="0"/>
              <a:buChar char="o"/>
            </a:pPr>
            <a:r>
              <a:rPr lang="en-US" sz="1800" u="none" strike="noStrike"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What perspectives or identities did you need to consider that differ from your own?</a:t>
            </a:r>
            <a:endParaRPr lang="en-US" sz="1800" u="none" strike="noStrike" dirty="0">
              <a:solidFill>
                <a:srgbClr val="002060"/>
              </a:solidFill>
              <a:effectLst/>
              <a:latin typeface="Arial" panose="020B0604020202020204" pitchFamily="34" charset="0"/>
              <a:ea typeface="Arial" panose="020B0604020202020204" pitchFamily="34" charset="0"/>
            </a:endParaRPr>
          </a:p>
          <a:p>
            <a:pPr lvl="1">
              <a:lnSpc>
                <a:spcPct val="150000"/>
              </a:lnSpc>
              <a:spcAft>
                <a:spcPts val="1000"/>
              </a:spcAft>
              <a:buFont typeface="Courier New" panose="02070309020205020404" pitchFamily="49" charset="0"/>
              <a:buChar char="o"/>
            </a:pPr>
            <a:r>
              <a:rPr lang="en-US" sz="1800" u="none" strike="noStrike"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To improve future client care experiences, how could you apply these considerations into your work - either as an individual or a team?</a:t>
            </a:r>
            <a:endParaRPr lang="en-US" sz="1800" u="none" strike="noStrike" dirty="0">
              <a:solidFill>
                <a:srgbClr val="002060"/>
              </a:solidFill>
              <a:effectLst/>
              <a:latin typeface="Arial" panose="020B0604020202020204" pitchFamily="34" charset="0"/>
              <a:ea typeface="Arial" panose="020B0604020202020204" pitchFamily="34" charset="0"/>
            </a:endParaRPr>
          </a:p>
          <a:p>
            <a:pPr algn="ctr"/>
            <a:endParaRPr lang="en-US" dirty="0"/>
          </a:p>
        </p:txBody>
      </p:sp>
    </p:spTree>
    <p:extLst>
      <p:ext uri="{BB962C8B-B14F-4D97-AF65-F5344CB8AC3E}">
        <p14:creationId xmlns:p14="http://schemas.microsoft.com/office/powerpoint/2010/main" val="3607252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FEB6-ED7B-463E-9435-3FC6A2CA5F49}"/>
              </a:ext>
            </a:extLst>
          </p:cNvPr>
          <p:cNvSpPr>
            <a:spLocks noGrp="1"/>
          </p:cNvSpPr>
          <p:nvPr>
            <p:ph type="title"/>
          </p:nvPr>
        </p:nvSpPr>
        <p:spPr>
          <a:xfrm>
            <a:off x="609600" y="541980"/>
            <a:ext cx="10972800" cy="671945"/>
          </a:xfrm>
        </p:spPr>
        <p:txBody>
          <a:bodyPr/>
          <a:lstStyle/>
          <a:p>
            <a:r>
              <a:rPr lang="en-US" dirty="0"/>
              <a:t>Case Scenario 1</a:t>
            </a:r>
          </a:p>
        </p:txBody>
      </p:sp>
      <p:sp>
        <p:nvSpPr>
          <p:cNvPr id="3" name="Slide Number Placeholder 2">
            <a:extLst>
              <a:ext uri="{FF2B5EF4-FFF2-40B4-BE49-F238E27FC236}">
                <a16:creationId xmlns:a16="http://schemas.microsoft.com/office/drawing/2014/main" id="{7BB9B69B-6F20-498D-99A4-ACF834FB4EC2}"/>
              </a:ext>
            </a:extLst>
          </p:cNvPr>
          <p:cNvSpPr>
            <a:spLocks noGrp="1"/>
          </p:cNvSpPr>
          <p:nvPr>
            <p:ph type="sldNum" sz="quarter" idx="14"/>
          </p:nvPr>
        </p:nvSpPr>
        <p:spPr/>
        <p:txBody>
          <a:bodyPr/>
          <a:lstStyle/>
          <a:p>
            <a:fld id="{1782C561-A41C-D443-B264-42DD39AE3245}" type="slidenum">
              <a:rPr lang="en-US" smtClean="0"/>
              <a:pPr/>
              <a:t>12</a:t>
            </a:fld>
            <a:endParaRPr lang="en-US"/>
          </a:p>
        </p:txBody>
      </p:sp>
      <p:sp>
        <p:nvSpPr>
          <p:cNvPr id="11" name="TextBox 10">
            <a:extLst>
              <a:ext uri="{FF2B5EF4-FFF2-40B4-BE49-F238E27FC236}">
                <a16:creationId xmlns:a16="http://schemas.microsoft.com/office/drawing/2014/main" id="{E7191253-9485-4128-A90E-BC9EAA04B426}"/>
              </a:ext>
            </a:extLst>
          </p:cNvPr>
          <p:cNvSpPr txBox="1"/>
          <p:nvPr/>
        </p:nvSpPr>
        <p:spPr>
          <a:xfrm>
            <a:off x="609600" y="1592164"/>
            <a:ext cx="10972800" cy="4016484"/>
          </a:xfrm>
          <a:prstGeom prst="rect">
            <a:avLst/>
          </a:prstGeom>
          <a:noFill/>
        </p:spPr>
        <p:txBody>
          <a:bodyPr wrap="square">
            <a:spAutoFit/>
          </a:bodyPr>
          <a:lstStyle/>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A 43-year-old Black woman arrives at the emergency room with severe abdominal pain, which she rates as 9 out of 10. The triage nurse, noting she “appears comfortable,” records the pain as moderate. She waits over four hours before being seen.</a:t>
            </a:r>
            <a:endParaRPr lang="en-US" sz="20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2000" dirty="0">
              <a:solidFill>
                <a:srgbClr val="002060"/>
              </a:solidFill>
              <a:effectLst/>
              <a:latin typeface="Century Gothic" panose="020B0502020202020204" pitchFamily="34" charset="0"/>
              <a:ea typeface="Arial" panose="020B0604020202020204" pitchFamily="34" charset="0"/>
            </a:endParaRPr>
          </a:p>
          <a:p>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When assessed, the physician suggests it may be diet-related or anxiety. The patient shares a history of fibroids and asks for further testing, noting the pain feels different. The doctor agrees but delays offering pain relief, saying it’s “likely nothing serious.” </a:t>
            </a:r>
          </a:p>
          <a:p>
            <a:endParaRPr lang="en-US" sz="2000" dirty="0">
              <a:solidFill>
                <a:srgbClr val="002060"/>
              </a:solidFill>
              <a:latin typeface="Century Gothic" panose="020B0502020202020204" pitchFamily="34" charset="0"/>
              <a:ea typeface="Barlow" panose="00000500000000000000" pitchFamily="2" charset="0"/>
              <a:cs typeface="Barlow" panose="00000500000000000000" pitchFamily="2" charset="0"/>
            </a:endParaRPr>
          </a:p>
          <a:p>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The test results reveal a large ovarian cyst that may require surgical intervention. The patient voices frustration about how her pain was minimized. The physician replies, “You seemed fine when I walked in.”</a:t>
            </a:r>
            <a:endParaRPr lang="en-US" sz="20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4149091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FEB6-ED7B-463E-9435-3FC6A2CA5F49}"/>
              </a:ext>
            </a:extLst>
          </p:cNvPr>
          <p:cNvSpPr>
            <a:spLocks noGrp="1"/>
          </p:cNvSpPr>
          <p:nvPr>
            <p:ph type="title"/>
          </p:nvPr>
        </p:nvSpPr>
        <p:spPr>
          <a:xfrm>
            <a:off x="609600" y="541980"/>
            <a:ext cx="10972800" cy="671945"/>
          </a:xfrm>
        </p:spPr>
        <p:txBody>
          <a:bodyPr/>
          <a:lstStyle/>
          <a:p>
            <a:r>
              <a:rPr lang="en-US" dirty="0"/>
              <a:t>Case Scenario 2</a:t>
            </a:r>
          </a:p>
        </p:txBody>
      </p:sp>
      <p:sp>
        <p:nvSpPr>
          <p:cNvPr id="3" name="Slide Number Placeholder 2">
            <a:extLst>
              <a:ext uri="{FF2B5EF4-FFF2-40B4-BE49-F238E27FC236}">
                <a16:creationId xmlns:a16="http://schemas.microsoft.com/office/drawing/2014/main" id="{7BB9B69B-6F20-498D-99A4-ACF834FB4EC2}"/>
              </a:ext>
            </a:extLst>
          </p:cNvPr>
          <p:cNvSpPr>
            <a:spLocks noGrp="1"/>
          </p:cNvSpPr>
          <p:nvPr>
            <p:ph type="sldNum" sz="quarter" idx="14"/>
          </p:nvPr>
        </p:nvSpPr>
        <p:spPr/>
        <p:txBody>
          <a:bodyPr/>
          <a:lstStyle/>
          <a:p>
            <a:fld id="{1782C561-A41C-D443-B264-42DD39AE3245}" type="slidenum">
              <a:rPr lang="en-US" smtClean="0"/>
              <a:pPr/>
              <a:t>13</a:t>
            </a:fld>
            <a:endParaRPr lang="en-US"/>
          </a:p>
        </p:txBody>
      </p:sp>
      <p:sp>
        <p:nvSpPr>
          <p:cNvPr id="6" name="TextBox 5">
            <a:extLst>
              <a:ext uri="{FF2B5EF4-FFF2-40B4-BE49-F238E27FC236}">
                <a16:creationId xmlns:a16="http://schemas.microsoft.com/office/drawing/2014/main" id="{0DE851D8-383E-4419-8727-4682937DF008}"/>
              </a:ext>
            </a:extLst>
          </p:cNvPr>
          <p:cNvSpPr txBox="1"/>
          <p:nvPr/>
        </p:nvSpPr>
        <p:spPr>
          <a:xfrm>
            <a:off x="726831" y="1710761"/>
            <a:ext cx="10855569" cy="3247427"/>
          </a:xfrm>
          <a:prstGeom prst="rect">
            <a:avLst/>
          </a:prstGeom>
          <a:noFill/>
        </p:spPr>
        <p:txBody>
          <a:bodyPr wrap="square">
            <a:spAutoFit/>
          </a:bodyPr>
          <a:lstStyle/>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A 23-year-old transgender woman visits a health clinic for routine STI screening. The intake form lists only “Male” or “Female” and asks for “Birth Name.” Her legal documents don’t yet reflect her name or gender, so she uses what’s on her ID.</a:t>
            </a:r>
            <a:endParaRPr lang="en-US" sz="20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20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0"/>
              </a:spcBef>
              <a:spcAft>
                <a:spcPts val="100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During the appointment, the nurse misgenders her multiple times, calling her “young man,” even though her file includes she/her pronouns. When she expresses discomfort, the nurse offers a quick apology but continues the exam with visible discomfort. The patient becomes withdrawn and declines part of the screening. The nurse later documents that she was “non-compliant” and “difficult to engage.”</a:t>
            </a:r>
            <a:endParaRPr lang="en-US" sz="2000" dirty="0">
              <a:solidFill>
                <a:srgbClr val="002060"/>
              </a:solidFill>
              <a:effectLst/>
              <a:latin typeface="Century Gothic" panose="020B0502020202020204" pitchFamily="34" charset="0"/>
              <a:ea typeface="Arial" panose="020B0604020202020204" pitchFamily="34" charset="0"/>
            </a:endParaRPr>
          </a:p>
        </p:txBody>
      </p:sp>
    </p:spTree>
    <p:extLst>
      <p:ext uri="{BB962C8B-B14F-4D97-AF65-F5344CB8AC3E}">
        <p14:creationId xmlns:p14="http://schemas.microsoft.com/office/powerpoint/2010/main" val="2273068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FEB6-ED7B-463E-9435-3FC6A2CA5F49}"/>
              </a:ext>
            </a:extLst>
          </p:cNvPr>
          <p:cNvSpPr>
            <a:spLocks noGrp="1"/>
          </p:cNvSpPr>
          <p:nvPr>
            <p:ph type="title"/>
          </p:nvPr>
        </p:nvSpPr>
        <p:spPr>
          <a:xfrm>
            <a:off x="609600" y="541980"/>
            <a:ext cx="10972800" cy="671945"/>
          </a:xfrm>
        </p:spPr>
        <p:txBody>
          <a:bodyPr/>
          <a:lstStyle/>
          <a:p>
            <a:r>
              <a:rPr lang="en-US" dirty="0"/>
              <a:t>Case Scenario 3</a:t>
            </a:r>
          </a:p>
        </p:txBody>
      </p:sp>
      <p:sp>
        <p:nvSpPr>
          <p:cNvPr id="3" name="Slide Number Placeholder 2">
            <a:extLst>
              <a:ext uri="{FF2B5EF4-FFF2-40B4-BE49-F238E27FC236}">
                <a16:creationId xmlns:a16="http://schemas.microsoft.com/office/drawing/2014/main" id="{7BB9B69B-6F20-498D-99A4-ACF834FB4EC2}"/>
              </a:ext>
            </a:extLst>
          </p:cNvPr>
          <p:cNvSpPr>
            <a:spLocks noGrp="1"/>
          </p:cNvSpPr>
          <p:nvPr>
            <p:ph type="sldNum" sz="quarter" idx="14"/>
          </p:nvPr>
        </p:nvSpPr>
        <p:spPr/>
        <p:txBody>
          <a:bodyPr/>
          <a:lstStyle/>
          <a:p>
            <a:fld id="{1782C561-A41C-D443-B264-42DD39AE3245}" type="slidenum">
              <a:rPr lang="en-US" smtClean="0"/>
              <a:pPr/>
              <a:t>14</a:t>
            </a:fld>
            <a:endParaRPr lang="en-US"/>
          </a:p>
        </p:txBody>
      </p:sp>
      <p:sp>
        <p:nvSpPr>
          <p:cNvPr id="7" name="TextBox 6">
            <a:extLst>
              <a:ext uri="{FF2B5EF4-FFF2-40B4-BE49-F238E27FC236}">
                <a16:creationId xmlns:a16="http://schemas.microsoft.com/office/drawing/2014/main" id="{AB4F11FA-E342-4297-ADBB-E3D0FACFCE5D}"/>
              </a:ext>
            </a:extLst>
          </p:cNvPr>
          <p:cNvSpPr txBox="1"/>
          <p:nvPr/>
        </p:nvSpPr>
        <p:spPr>
          <a:xfrm>
            <a:off x="609600" y="1466539"/>
            <a:ext cx="10972799" cy="4201150"/>
          </a:xfrm>
          <a:prstGeom prst="rect">
            <a:avLst/>
          </a:prstGeom>
          <a:noFill/>
        </p:spPr>
        <p:txBody>
          <a:bodyPr wrap="square">
            <a:spAutoFit/>
          </a:bodyPr>
          <a:lstStyle/>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During a clinic shift change, two staff members are chatting just outside the waiting area. One makes a comment about a patient with a cognitive disability, saying, “He always asks the same questions—like a broken record. I don’t think he really gets what we’re doing here.” The other laughs and adds, “Yeah, but at least he’s not aggressive like the one in Room 6.”</a:t>
            </a:r>
            <a:endParaRPr lang="en-US" sz="2000" dirty="0">
              <a:solidFill>
                <a:srgbClr val="002060"/>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2000" dirty="0">
              <a:solidFill>
                <a:srgbClr val="002060"/>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Unbeknownst to them, several patients and family members seated nearby can clearly hear the conversation. One parent looks visibly upset but says nothing. </a:t>
            </a:r>
            <a:endParaRPr lang="en-US" sz="2000" dirty="0">
              <a:solidFill>
                <a:srgbClr val="002060"/>
              </a:solidFill>
              <a:effectLst/>
              <a:latin typeface="Arial" panose="020B0604020202020204" pitchFamily="34" charset="0"/>
              <a:ea typeface="Arial" panose="020B0604020202020204" pitchFamily="34" charset="0"/>
            </a:endParaRPr>
          </a:p>
          <a:p>
            <a:pPr marL="0" marR="0">
              <a:lnSpc>
                <a:spcPct val="115000"/>
              </a:lnSpc>
              <a:spcBef>
                <a:spcPts val="0"/>
              </a:spcBef>
              <a:spcAft>
                <a:spcPts val="0"/>
              </a:spcAft>
            </a:pPr>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2000" dirty="0">
              <a:solidFill>
                <a:srgbClr val="002060"/>
              </a:solidFill>
              <a:effectLst/>
              <a:latin typeface="Arial" panose="020B0604020202020204" pitchFamily="34" charset="0"/>
              <a:ea typeface="Arial" panose="020B0604020202020204" pitchFamily="34" charset="0"/>
            </a:endParaRPr>
          </a:p>
          <a:p>
            <a:r>
              <a:rPr lang="en-US" sz="20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Later, a junior staff member who overheard the exchange brings it up with a supervisor, expressing concern. The supervisor nods and says, “Yeah, they’re a bit old-school, but they don’t mean any harm,” and changes the subject</a:t>
            </a:r>
            <a:endParaRPr lang="en-US" sz="2000" dirty="0">
              <a:solidFill>
                <a:srgbClr val="002060"/>
              </a:solidFill>
            </a:endParaRPr>
          </a:p>
        </p:txBody>
      </p:sp>
    </p:spTree>
    <p:extLst>
      <p:ext uri="{BB962C8B-B14F-4D97-AF65-F5344CB8AC3E}">
        <p14:creationId xmlns:p14="http://schemas.microsoft.com/office/powerpoint/2010/main" val="2259213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FEB6-ED7B-463E-9435-3FC6A2CA5F49}"/>
              </a:ext>
            </a:extLst>
          </p:cNvPr>
          <p:cNvSpPr>
            <a:spLocks noGrp="1"/>
          </p:cNvSpPr>
          <p:nvPr>
            <p:ph type="title"/>
          </p:nvPr>
        </p:nvSpPr>
        <p:spPr>
          <a:xfrm>
            <a:off x="609600" y="413027"/>
            <a:ext cx="10972800" cy="671945"/>
          </a:xfrm>
        </p:spPr>
        <p:txBody>
          <a:bodyPr/>
          <a:lstStyle/>
          <a:p>
            <a:r>
              <a:rPr lang="en-US" dirty="0"/>
              <a:t>Case Scenario 4</a:t>
            </a:r>
          </a:p>
        </p:txBody>
      </p:sp>
      <p:sp>
        <p:nvSpPr>
          <p:cNvPr id="3" name="Slide Number Placeholder 2">
            <a:extLst>
              <a:ext uri="{FF2B5EF4-FFF2-40B4-BE49-F238E27FC236}">
                <a16:creationId xmlns:a16="http://schemas.microsoft.com/office/drawing/2014/main" id="{7BB9B69B-6F20-498D-99A4-ACF834FB4EC2}"/>
              </a:ext>
            </a:extLst>
          </p:cNvPr>
          <p:cNvSpPr>
            <a:spLocks noGrp="1"/>
          </p:cNvSpPr>
          <p:nvPr>
            <p:ph type="sldNum" sz="quarter" idx="14"/>
          </p:nvPr>
        </p:nvSpPr>
        <p:spPr/>
        <p:txBody>
          <a:bodyPr/>
          <a:lstStyle/>
          <a:p>
            <a:fld id="{1782C561-A41C-D443-B264-42DD39AE3245}" type="slidenum">
              <a:rPr lang="en-US" smtClean="0"/>
              <a:pPr/>
              <a:t>15</a:t>
            </a:fld>
            <a:endParaRPr lang="en-US"/>
          </a:p>
        </p:txBody>
      </p:sp>
      <p:sp>
        <p:nvSpPr>
          <p:cNvPr id="6" name="TextBox 5">
            <a:extLst>
              <a:ext uri="{FF2B5EF4-FFF2-40B4-BE49-F238E27FC236}">
                <a16:creationId xmlns:a16="http://schemas.microsoft.com/office/drawing/2014/main" id="{78135DC8-C6E1-4EDD-BB2F-034F468DF2EB}"/>
              </a:ext>
            </a:extLst>
          </p:cNvPr>
          <p:cNvSpPr txBox="1"/>
          <p:nvPr/>
        </p:nvSpPr>
        <p:spPr>
          <a:xfrm>
            <a:off x="691662" y="1015496"/>
            <a:ext cx="10890738" cy="5040867"/>
          </a:xfrm>
          <a:prstGeom prst="rect">
            <a:avLst/>
          </a:prstGeom>
          <a:noFill/>
        </p:spPr>
        <p:txBody>
          <a:bodyPr wrap="square">
            <a:spAutoFit/>
          </a:bodyPr>
          <a:lstStyle/>
          <a:p>
            <a:pPr marL="0" marR="0">
              <a:lnSpc>
                <a:spcPct val="115000"/>
              </a:lnSpc>
              <a:spcBef>
                <a:spcPts val="100"/>
              </a:spcBef>
              <a:spcAft>
                <a:spcPts val="100"/>
              </a:spcAft>
            </a:pPr>
            <a:r>
              <a:rPr lang="en-US"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A 28 year-old newcomer to Canada is seeking birth control information. She helps her </a:t>
            </a:r>
            <a:r>
              <a:rPr lang="en-US" dirty="0" err="1">
                <a:solidFill>
                  <a:srgbClr val="002060"/>
                </a:solidFill>
                <a:effectLst/>
                <a:latin typeface="Century Gothic" panose="020B0502020202020204" pitchFamily="34" charset="0"/>
                <a:ea typeface="Barlow" panose="00000500000000000000" pitchFamily="2" charset="0"/>
                <a:cs typeface="Barlow" panose="00000500000000000000" pitchFamily="2" charset="0"/>
              </a:rPr>
              <a:t>neighbours</a:t>
            </a:r>
            <a:r>
              <a:rPr lang="en-US"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with cleaning jobs during the week, and her partner drives for a meal delivery company at the same time as trying to improve his English to take qualification exams for a better job. They currently cannot afford to raise another child and both decide she would look for birth control. </a:t>
            </a:r>
          </a:p>
          <a:p>
            <a:pPr marL="0" marR="0">
              <a:lnSpc>
                <a:spcPct val="115000"/>
              </a:lnSpc>
              <a:spcBef>
                <a:spcPts val="100"/>
              </a:spcBef>
              <a:spcAft>
                <a:spcPts val="100"/>
              </a:spcAft>
            </a:pPr>
            <a:endParaRPr lang="en-US"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0"/>
              </a:spcBef>
              <a:spcAft>
                <a:spcPts val="1000"/>
              </a:spcAft>
            </a:pPr>
            <a:r>
              <a:rPr lang="en-US"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She does not have OHIP and tries to access services at a community health </a:t>
            </a:r>
            <a:r>
              <a:rPr lang="en-US" dirty="0" err="1">
                <a:solidFill>
                  <a:srgbClr val="002060"/>
                </a:solidFill>
                <a:effectLst/>
                <a:latin typeface="Century Gothic" panose="020B0502020202020204" pitchFamily="34" charset="0"/>
                <a:ea typeface="Barlow" panose="00000500000000000000" pitchFamily="2" charset="0"/>
                <a:cs typeface="Barlow" panose="00000500000000000000" pitchFamily="2" charset="0"/>
              </a:rPr>
              <a:t>centre</a:t>
            </a:r>
            <a:r>
              <a:rPr lang="en-US"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She speaks Farsi fluently but does not speak fluent English. She has difficulty explaining her needs to the front desk staff as the technical language in trying to identify which birth control to use is unclear to her. One of the people at the front desk rushes through the interaction and thought she meant she was pregnant. She is mistakenly sent to a free ob-gyn clinic for pregnancy care across town.</a:t>
            </a:r>
          </a:p>
          <a:p>
            <a:pPr marL="0" marR="0">
              <a:lnSpc>
                <a:spcPct val="115000"/>
              </a:lnSpc>
              <a:spcBef>
                <a:spcPts val="0"/>
              </a:spcBef>
              <a:spcAft>
                <a:spcPts val="1000"/>
              </a:spcAft>
            </a:pPr>
            <a:r>
              <a:rPr lang="en-US"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dirty="0">
              <a:solidFill>
                <a:srgbClr val="002060"/>
              </a:solidFill>
              <a:effectLst/>
              <a:latin typeface="Century Gothic" panose="020B0502020202020204" pitchFamily="34" charset="0"/>
              <a:ea typeface="Arial" panose="020B0604020202020204" pitchFamily="34" charset="0"/>
            </a:endParaRPr>
          </a:p>
          <a:p>
            <a:r>
              <a:rPr lang="en-US"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By the time the ob-gyn clinic staff understand the miscommunication, it is Friday evening and there is no available birth control support or access to a translator. This has taken a lot of time out of her day, travelling far distances on public transit while also caring for her one child.</a:t>
            </a:r>
            <a:endParaRPr lang="en-US"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1588245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FEB6-ED7B-463E-9435-3FC6A2CA5F49}"/>
              </a:ext>
            </a:extLst>
          </p:cNvPr>
          <p:cNvSpPr>
            <a:spLocks noGrp="1"/>
          </p:cNvSpPr>
          <p:nvPr>
            <p:ph type="title"/>
          </p:nvPr>
        </p:nvSpPr>
        <p:spPr>
          <a:xfrm>
            <a:off x="609600" y="413027"/>
            <a:ext cx="10972800" cy="671945"/>
          </a:xfrm>
        </p:spPr>
        <p:txBody>
          <a:bodyPr/>
          <a:lstStyle/>
          <a:p>
            <a:r>
              <a:rPr lang="en-US" dirty="0"/>
              <a:t>Case Scenario 5</a:t>
            </a:r>
          </a:p>
        </p:txBody>
      </p:sp>
      <p:sp>
        <p:nvSpPr>
          <p:cNvPr id="3" name="Slide Number Placeholder 2">
            <a:extLst>
              <a:ext uri="{FF2B5EF4-FFF2-40B4-BE49-F238E27FC236}">
                <a16:creationId xmlns:a16="http://schemas.microsoft.com/office/drawing/2014/main" id="{7BB9B69B-6F20-498D-99A4-ACF834FB4EC2}"/>
              </a:ext>
            </a:extLst>
          </p:cNvPr>
          <p:cNvSpPr>
            <a:spLocks noGrp="1"/>
          </p:cNvSpPr>
          <p:nvPr>
            <p:ph type="sldNum" sz="quarter" idx="14"/>
          </p:nvPr>
        </p:nvSpPr>
        <p:spPr/>
        <p:txBody>
          <a:bodyPr/>
          <a:lstStyle/>
          <a:p>
            <a:fld id="{1782C561-A41C-D443-B264-42DD39AE3245}" type="slidenum">
              <a:rPr lang="en-US" smtClean="0"/>
              <a:pPr/>
              <a:t>16</a:t>
            </a:fld>
            <a:endParaRPr lang="en-US"/>
          </a:p>
        </p:txBody>
      </p:sp>
      <p:sp>
        <p:nvSpPr>
          <p:cNvPr id="7" name="TextBox 6">
            <a:extLst>
              <a:ext uri="{FF2B5EF4-FFF2-40B4-BE49-F238E27FC236}">
                <a16:creationId xmlns:a16="http://schemas.microsoft.com/office/drawing/2014/main" id="{D18A977A-BA02-4F4B-A688-08379278E996}"/>
              </a:ext>
            </a:extLst>
          </p:cNvPr>
          <p:cNvSpPr txBox="1"/>
          <p:nvPr/>
        </p:nvSpPr>
        <p:spPr>
          <a:xfrm>
            <a:off x="553845" y="1084972"/>
            <a:ext cx="11218985" cy="4942379"/>
          </a:xfrm>
          <a:prstGeom prst="rect">
            <a:avLst/>
          </a:prstGeom>
          <a:noFill/>
        </p:spPr>
        <p:txBody>
          <a:bodyPr wrap="square">
            <a:spAutoFit/>
          </a:bodyPr>
          <a:lstStyle/>
          <a:p>
            <a:pPr marL="0" marR="0">
              <a:lnSpc>
                <a:spcPct val="115000"/>
              </a:lnSpc>
              <a:spcBef>
                <a:spcPts val="100"/>
              </a:spcBef>
              <a:spcAft>
                <a:spcPts val="100"/>
              </a:spcAft>
            </a:pP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A 21-year-old is struggling with substance use, a reality that has recently become known to her family. The use of substances is particularly stigmatized in her family and cultural community, and while she knows of individuals in the community who struggle with substances and a friend who has passed from drug toxicity, it is very difficult to discuss and frequently made quiet. It’s been a difficult journey for her family to come to terms with, but in their love and dedication they are committed to seeking support. </a:t>
            </a:r>
            <a:endParaRPr lang="en-US" sz="15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100"/>
              </a:spcBef>
              <a:spcAft>
                <a:spcPts val="100"/>
              </a:spcAft>
            </a:pP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15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100"/>
              </a:spcBef>
              <a:spcAft>
                <a:spcPts val="100"/>
              </a:spcAft>
            </a:pP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Both the client and her family are religious. And while they are unfamiliar with the services related to meeting the needs of mental health and additions, they recognize the need for specialized, professional support and will do whatever is needed for her wellbeing. Their faith is also central to their identity, a source of strength and connection, and a key practice to seeking guidance and moving through hardship. As they sit in waiting for the counselor to arrive, they recite a short prayer together in their language. </a:t>
            </a:r>
            <a:endParaRPr lang="en-US" sz="15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100"/>
              </a:spcBef>
              <a:spcAft>
                <a:spcPts val="100"/>
              </a:spcAft>
            </a:pP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15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100"/>
              </a:spcBef>
              <a:spcAft>
                <a:spcPts val="100"/>
              </a:spcAft>
            </a:pP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The counsellor enters and is visibly uncomfortable. Surprised, he utters an, “</a:t>
            </a:r>
            <a:r>
              <a:rPr lang="en-US" sz="1500" dirty="0" err="1">
                <a:solidFill>
                  <a:srgbClr val="002060"/>
                </a:solidFill>
                <a:effectLst/>
                <a:latin typeface="Century Gothic" panose="020B0502020202020204" pitchFamily="34" charset="0"/>
                <a:ea typeface="Barlow" panose="00000500000000000000" pitchFamily="2" charset="0"/>
                <a:cs typeface="Barlow" panose="00000500000000000000" pitchFamily="2" charset="0"/>
              </a:rPr>
              <a:t>ummm</a:t>
            </a: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ok…” with an  awkward laugh. He begins speaking: “</a:t>
            </a:r>
            <a:r>
              <a:rPr lang="en-US" sz="1500" b="1" i="1"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Hel-lo my name is</a:t>
            </a: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He is speaking slowly and loudly, which would not be helpful to a person who doesn’t speak English, but this family also does speak English fluently.</a:t>
            </a:r>
            <a:endParaRPr lang="en-US" sz="1500" dirty="0">
              <a:solidFill>
                <a:srgbClr val="002060"/>
              </a:solidFill>
              <a:effectLst/>
              <a:latin typeface="Century Gothic" panose="020B0502020202020204" pitchFamily="34" charset="0"/>
              <a:ea typeface="Arial" panose="020B0604020202020204" pitchFamily="34" charset="0"/>
            </a:endParaRPr>
          </a:p>
          <a:p>
            <a:pPr marL="0" marR="0">
              <a:lnSpc>
                <a:spcPct val="115000"/>
              </a:lnSpc>
              <a:spcBef>
                <a:spcPts val="100"/>
              </a:spcBef>
              <a:spcAft>
                <a:spcPts val="100"/>
              </a:spcAft>
            </a:pP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a:t>
            </a:r>
            <a:endParaRPr lang="en-US" sz="1500" dirty="0">
              <a:solidFill>
                <a:srgbClr val="002060"/>
              </a:solidFill>
              <a:effectLst/>
              <a:latin typeface="Century Gothic" panose="020B0502020202020204" pitchFamily="34" charset="0"/>
              <a:ea typeface="Arial" panose="020B0604020202020204" pitchFamily="34" charset="0"/>
            </a:endParaRPr>
          </a:p>
          <a:p>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The counsellor’s reaction has  made them feel judged, and they are insulted by this and the assumption that they do not speak English. They politely engage, but become skeptical of what the counselor and </a:t>
            </a:r>
            <a:r>
              <a:rPr lang="en-US" sz="1500" dirty="0" err="1">
                <a:solidFill>
                  <a:srgbClr val="002060"/>
                </a:solidFill>
                <a:effectLst/>
                <a:latin typeface="Century Gothic" panose="020B0502020202020204" pitchFamily="34" charset="0"/>
                <a:ea typeface="Barlow" panose="00000500000000000000" pitchFamily="2" charset="0"/>
                <a:cs typeface="Barlow" panose="00000500000000000000" pitchFamily="2" charset="0"/>
              </a:rPr>
              <a:t>centre</a:t>
            </a:r>
            <a:r>
              <a:rPr lang="en-US" sz="1500" dirty="0">
                <a:solidFill>
                  <a:srgbClr val="002060"/>
                </a:solidFill>
                <a:effectLst/>
                <a:latin typeface="Century Gothic" panose="020B0502020202020204" pitchFamily="34" charset="0"/>
                <a:ea typeface="Barlow" panose="00000500000000000000" pitchFamily="2" charset="0"/>
                <a:cs typeface="Barlow" panose="00000500000000000000" pitchFamily="2" charset="0"/>
              </a:rPr>
              <a:t> can offer.</a:t>
            </a:r>
            <a:endParaRPr lang="en-US" sz="1500" dirty="0">
              <a:solidFill>
                <a:srgbClr val="002060"/>
              </a:solidFill>
              <a:latin typeface="Century Gothic" panose="020B0502020202020204" pitchFamily="34" charset="0"/>
            </a:endParaRPr>
          </a:p>
        </p:txBody>
      </p:sp>
    </p:spTree>
    <p:extLst>
      <p:ext uri="{BB962C8B-B14F-4D97-AF65-F5344CB8AC3E}">
        <p14:creationId xmlns:p14="http://schemas.microsoft.com/office/powerpoint/2010/main" val="3124416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416" name="Google Shape;416;p43"/>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417" name="Google Shape;417;p43"/>
          <p:cNvSpPr txBox="1"/>
          <p:nvPr/>
        </p:nvSpPr>
        <p:spPr>
          <a:xfrm>
            <a:off x="-355923" y="161960"/>
            <a:ext cx="12192000" cy="668000"/>
          </a:xfrm>
          <a:prstGeom prst="rect">
            <a:avLst/>
          </a:prstGeom>
          <a:noFill/>
          <a:ln>
            <a:noFill/>
          </a:ln>
        </p:spPr>
        <p:txBody>
          <a:bodyPr spcFirstLastPara="1" wrap="square" lIns="121900" tIns="121900" rIns="121900" bIns="121900" anchor="t" anchorCtr="0">
            <a:noAutofit/>
          </a:bodyPr>
          <a:lstStyle/>
          <a:p>
            <a:pPr algn="ctr">
              <a:buClr>
                <a:srgbClr val="000000"/>
              </a:buClr>
              <a:buSzPts val="2500"/>
            </a:pPr>
            <a:r>
              <a:rPr lang="en-CA" sz="3467" b="1" dirty="0">
                <a:solidFill>
                  <a:schemeClr val="lt1"/>
                </a:solidFill>
                <a:latin typeface="Century Gothic" panose="020B0502020202020204" pitchFamily="34" charset="0"/>
                <a:ea typeface="Barlow"/>
                <a:cs typeface="Barlow"/>
                <a:sym typeface="Barlow"/>
              </a:rPr>
              <a:t>Breakout Activity: Debrief</a:t>
            </a:r>
            <a:endParaRPr sz="3733" dirty="0">
              <a:solidFill>
                <a:schemeClr val="lt1"/>
              </a:solidFill>
              <a:latin typeface="Century Gothic" panose="020B0502020202020204" pitchFamily="34" charset="0"/>
              <a:ea typeface="Barlow SemiBold"/>
              <a:cs typeface="Barlow SemiBold"/>
              <a:sym typeface="Barlow SemiBold"/>
            </a:endParaRPr>
          </a:p>
        </p:txBody>
      </p:sp>
      <p:sp>
        <p:nvSpPr>
          <p:cNvPr id="419" name="Google Shape;419;p43"/>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20" name="Google Shape;420;p43"/>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21" name="Google Shape;421;p43"/>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22" name="Google Shape;422;p43"/>
          <p:cNvSpPr txBox="1"/>
          <p:nvPr/>
        </p:nvSpPr>
        <p:spPr>
          <a:xfrm>
            <a:off x="637277" y="1672620"/>
            <a:ext cx="11198800" cy="3914590"/>
          </a:xfrm>
          <a:prstGeom prst="rect">
            <a:avLst/>
          </a:prstGeom>
          <a:noFill/>
          <a:ln>
            <a:noFill/>
          </a:ln>
        </p:spPr>
        <p:txBody>
          <a:bodyPr spcFirstLastPara="1" wrap="square" lIns="121900" tIns="121900" rIns="121900" bIns="121900" anchor="t" anchorCtr="0">
            <a:noAutofit/>
          </a:bodyPr>
          <a:lstStyle/>
          <a:p>
            <a:pPr marL="609585" indent="-507987">
              <a:lnSpc>
                <a:spcPct val="115000"/>
              </a:lnSpc>
              <a:buSzPts val="2400"/>
              <a:buFont typeface="Barlow"/>
              <a:buAutoNum type="arabicPeriod"/>
            </a:pPr>
            <a:r>
              <a:rPr lang="en-CA" sz="2400" dirty="0">
                <a:solidFill>
                  <a:srgbClr val="002060"/>
                </a:solidFill>
                <a:latin typeface="Century Gothic" panose="020B0502020202020204" pitchFamily="34" charset="0"/>
                <a:ea typeface="Barlow"/>
                <a:cs typeface="Barlow"/>
                <a:sym typeface="Barlow"/>
              </a:rPr>
              <a:t>What is the key issue(s) in the scenario you reviewed?</a:t>
            </a:r>
            <a:endParaRPr sz="2400" dirty="0">
              <a:solidFill>
                <a:srgbClr val="002060"/>
              </a:solidFill>
              <a:latin typeface="Century Gothic" panose="020B0502020202020204" pitchFamily="34" charset="0"/>
              <a:ea typeface="Barlow"/>
              <a:cs typeface="Barlow"/>
              <a:sym typeface="Barlow"/>
            </a:endParaRPr>
          </a:p>
          <a:p>
            <a:pPr marL="609585" indent="-507987">
              <a:lnSpc>
                <a:spcPct val="115000"/>
              </a:lnSpc>
              <a:spcBef>
                <a:spcPts val="1333"/>
              </a:spcBef>
              <a:buSzPts val="2400"/>
              <a:buFont typeface="Barlow"/>
              <a:buAutoNum type="arabicPeriod"/>
            </a:pPr>
            <a:r>
              <a:rPr lang="en-CA" sz="2400" dirty="0">
                <a:solidFill>
                  <a:srgbClr val="002060"/>
                </a:solidFill>
                <a:latin typeface="Century Gothic" panose="020B0502020202020204" pitchFamily="34" charset="0"/>
                <a:ea typeface="Barlow"/>
                <a:cs typeface="Barlow"/>
                <a:sym typeface="Barlow"/>
              </a:rPr>
              <a:t>How did your group approach the situation differently using the 5 Rs of Cultural Humility?</a:t>
            </a:r>
            <a:endParaRPr sz="2400" dirty="0">
              <a:solidFill>
                <a:srgbClr val="002060"/>
              </a:solidFill>
              <a:latin typeface="Century Gothic" panose="020B0502020202020204" pitchFamily="34" charset="0"/>
              <a:ea typeface="Barlow"/>
              <a:cs typeface="Barlow"/>
              <a:sym typeface="Barlow"/>
            </a:endParaRPr>
          </a:p>
          <a:p>
            <a:pPr marL="609585" indent="-507987">
              <a:lnSpc>
                <a:spcPct val="115000"/>
              </a:lnSpc>
              <a:spcBef>
                <a:spcPts val="1333"/>
              </a:spcBef>
              <a:buSzPts val="2400"/>
              <a:buFont typeface="Barlow"/>
              <a:buAutoNum type="arabicPeriod"/>
            </a:pPr>
            <a:r>
              <a:rPr lang="en-CA" sz="2400" dirty="0">
                <a:solidFill>
                  <a:srgbClr val="002060"/>
                </a:solidFill>
                <a:latin typeface="Century Gothic" panose="020B0502020202020204" pitchFamily="34" charset="0"/>
                <a:ea typeface="Barlow"/>
                <a:cs typeface="Barlow"/>
                <a:sym typeface="Barlow"/>
              </a:rPr>
              <a:t>What perspectives or identities did you need to consider that differ from your own?</a:t>
            </a:r>
            <a:endParaRPr sz="2400" dirty="0">
              <a:solidFill>
                <a:srgbClr val="002060"/>
              </a:solidFill>
              <a:latin typeface="Century Gothic" panose="020B0502020202020204" pitchFamily="34" charset="0"/>
              <a:ea typeface="Barlow"/>
              <a:cs typeface="Barlow"/>
              <a:sym typeface="Barlow"/>
            </a:endParaRPr>
          </a:p>
          <a:p>
            <a:pPr marL="609585" indent="-507987">
              <a:lnSpc>
                <a:spcPct val="115000"/>
              </a:lnSpc>
              <a:spcBef>
                <a:spcPts val="1333"/>
              </a:spcBef>
              <a:spcAft>
                <a:spcPts val="1333"/>
              </a:spcAft>
              <a:buSzPts val="2400"/>
              <a:buFont typeface="Barlow"/>
              <a:buAutoNum type="arabicPeriod"/>
            </a:pPr>
            <a:r>
              <a:rPr lang="en-CA" sz="2400" dirty="0">
                <a:solidFill>
                  <a:srgbClr val="002060"/>
                </a:solidFill>
                <a:latin typeface="Century Gothic" panose="020B0502020202020204" pitchFamily="34" charset="0"/>
                <a:ea typeface="Barlow"/>
                <a:cs typeface="Barlow"/>
                <a:sym typeface="Barlow"/>
              </a:rPr>
              <a:t>To improve future client care experiences, how could you apply these considerations into your work - either as an individual or a team?</a:t>
            </a:r>
            <a:endParaRPr sz="2400" dirty="0">
              <a:solidFill>
                <a:srgbClr val="002060"/>
              </a:solidFill>
              <a:latin typeface="Century Gothic" panose="020B0502020202020204" pitchFamily="34" charset="0"/>
              <a:ea typeface="Barlow"/>
              <a:cs typeface="Barlow"/>
              <a:sym typeface="Barlow"/>
            </a:endParaRPr>
          </a:p>
        </p:txBody>
      </p:sp>
      <p:pic>
        <p:nvPicPr>
          <p:cNvPr id="423" name="Google Shape;423;p43" title="NWT-OHT_Logo-Final-White.png"/>
          <p:cNvPicPr preferRelativeResize="0"/>
          <p:nvPr/>
        </p:nvPicPr>
        <p:blipFill>
          <a:blip r:embed="rId3">
            <a:alphaModFix/>
          </a:blip>
          <a:stretch>
            <a:fillRect/>
          </a:stretch>
        </p:blipFill>
        <p:spPr>
          <a:xfrm>
            <a:off x="239448" y="106267"/>
            <a:ext cx="1993065" cy="710433"/>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439" name="Google Shape;439;p45"/>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440" name="Google Shape;440;p45"/>
          <p:cNvSpPr txBox="1"/>
          <p:nvPr/>
        </p:nvSpPr>
        <p:spPr>
          <a:xfrm>
            <a:off x="0" y="148700"/>
            <a:ext cx="12192000" cy="668000"/>
          </a:xfrm>
          <a:prstGeom prst="rect">
            <a:avLst/>
          </a:prstGeom>
          <a:noFill/>
          <a:ln>
            <a:noFill/>
          </a:ln>
        </p:spPr>
        <p:txBody>
          <a:bodyPr spcFirstLastPara="1" wrap="square" lIns="121900" tIns="121900" rIns="121900" bIns="121900" anchor="t" anchorCtr="0">
            <a:noAutofit/>
          </a:bodyPr>
          <a:lstStyle/>
          <a:p>
            <a:pPr algn="ctr">
              <a:buClr>
                <a:srgbClr val="000000"/>
              </a:buClr>
              <a:buSzPts val="2500"/>
            </a:pPr>
            <a:r>
              <a:rPr lang="en-CA" sz="3467" b="1" dirty="0">
                <a:solidFill>
                  <a:schemeClr val="lt1"/>
                </a:solidFill>
                <a:latin typeface="Barlow"/>
                <a:ea typeface="Barlow"/>
                <a:cs typeface="Barlow"/>
                <a:sym typeface="Barlow"/>
              </a:rPr>
              <a:t>Final </a:t>
            </a:r>
            <a:r>
              <a:rPr lang="en-CA" sz="3467" b="1" dirty="0">
                <a:solidFill>
                  <a:schemeClr val="lt1"/>
                </a:solidFill>
                <a:latin typeface="Century Gothic" panose="020B0502020202020204" pitchFamily="34" charset="0"/>
                <a:ea typeface="Barlow"/>
                <a:cs typeface="Barlow"/>
                <a:sym typeface="Barlow"/>
              </a:rPr>
              <a:t>Takeaways</a:t>
            </a:r>
            <a:endParaRPr sz="3733" dirty="0">
              <a:solidFill>
                <a:schemeClr val="lt1"/>
              </a:solidFill>
              <a:latin typeface="Century Gothic" panose="020B0502020202020204" pitchFamily="34" charset="0"/>
              <a:ea typeface="Barlow SemiBold"/>
              <a:cs typeface="Barlow SemiBold"/>
              <a:sym typeface="Barlow SemiBold"/>
            </a:endParaRPr>
          </a:p>
        </p:txBody>
      </p:sp>
      <p:sp>
        <p:nvSpPr>
          <p:cNvPr id="442" name="Google Shape;442;p45"/>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43" name="Google Shape;443;p45"/>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44" name="Google Shape;444;p45"/>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445" name="Google Shape;445;p45"/>
          <p:cNvSpPr txBox="1"/>
          <p:nvPr/>
        </p:nvSpPr>
        <p:spPr>
          <a:xfrm>
            <a:off x="203968" y="1487113"/>
            <a:ext cx="11699631" cy="4637295"/>
          </a:xfrm>
          <a:prstGeom prst="rect">
            <a:avLst/>
          </a:prstGeom>
          <a:noFill/>
          <a:ln>
            <a:noFill/>
          </a:ln>
        </p:spPr>
        <p:txBody>
          <a:bodyPr spcFirstLastPara="1" wrap="square" lIns="121900" tIns="121900" rIns="121900" bIns="121900" anchor="t" anchorCtr="0">
            <a:noAutofit/>
          </a:bodyPr>
          <a:lstStyle/>
          <a:p>
            <a:pPr marL="609585" indent="-478355">
              <a:lnSpc>
                <a:spcPct val="115000"/>
              </a:lnSpc>
              <a:buClr>
                <a:srgbClr val="073763"/>
              </a:buClr>
              <a:buSzPts val="2050"/>
              <a:buFont typeface="Barlow"/>
              <a:buChar char="●"/>
            </a:pPr>
            <a:r>
              <a:rPr lang="en-CA" sz="2400" dirty="0">
                <a:solidFill>
                  <a:srgbClr val="002060"/>
                </a:solidFill>
                <a:latin typeface="Century Gothic" panose="020B0502020202020204" pitchFamily="34" charset="0"/>
                <a:ea typeface="Barlow"/>
                <a:cs typeface="Barlow"/>
                <a:sym typeface="Barlow"/>
              </a:rPr>
              <a:t>Cultural humility is a practice, not a destination — rooted in reflection, accountability, and care.</a:t>
            </a:r>
            <a:endParaRPr sz="2400" dirty="0">
              <a:solidFill>
                <a:srgbClr val="002060"/>
              </a:solidFill>
              <a:latin typeface="Century Gothic" panose="020B0502020202020204" pitchFamily="34" charset="0"/>
              <a:ea typeface="Barlow"/>
              <a:cs typeface="Barlow"/>
              <a:sym typeface="Barlow"/>
            </a:endParaRPr>
          </a:p>
          <a:p>
            <a:pPr marL="609585" indent="-478355">
              <a:lnSpc>
                <a:spcPct val="115000"/>
              </a:lnSpc>
              <a:spcBef>
                <a:spcPts val="1333"/>
              </a:spcBef>
              <a:buClr>
                <a:srgbClr val="073763"/>
              </a:buClr>
              <a:buSzPts val="2050"/>
              <a:buFont typeface="Barlow"/>
              <a:buChar char="●"/>
            </a:pPr>
            <a:r>
              <a:rPr lang="en-CA" sz="2400" dirty="0">
                <a:solidFill>
                  <a:srgbClr val="002060"/>
                </a:solidFill>
                <a:latin typeface="Century Gothic" panose="020B0502020202020204" pitchFamily="34" charset="0"/>
                <a:ea typeface="Barlow"/>
                <a:cs typeface="Barlow"/>
                <a:sym typeface="Barlow"/>
              </a:rPr>
              <a:t>Health equity demands structural awareness and relational intention.</a:t>
            </a:r>
            <a:endParaRPr sz="2400" dirty="0">
              <a:solidFill>
                <a:srgbClr val="002060"/>
              </a:solidFill>
              <a:latin typeface="Century Gothic" panose="020B0502020202020204" pitchFamily="34" charset="0"/>
              <a:ea typeface="Barlow"/>
              <a:cs typeface="Barlow"/>
              <a:sym typeface="Barlow"/>
            </a:endParaRPr>
          </a:p>
          <a:p>
            <a:pPr marL="609585" indent="-478355">
              <a:lnSpc>
                <a:spcPct val="115000"/>
              </a:lnSpc>
              <a:spcBef>
                <a:spcPts val="1333"/>
              </a:spcBef>
              <a:buClr>
                <a:srgbClr val="073763"/>
              </a:buClr>
              <a:buSzPts val="2050"/>
              <a:buFont typeface="Barlow"/>
              <a:buChar char="●"/>
            </a:pPr>
            <a:r>
              <a:rPr lang="en-CA" sz="2400" dirty="0">
                <a:solidFill>
                  <a:srgbClr val="002060"/>
                </a:solidFill>
                <a:latin typeface="Century Gothic" panose="020B0502020202020204" pitchFamily="34" charset="0"/>
                <a:ea typeface="Barlow"/>
                <a:cs typeface="Barlow"/>
                <a:sym typeface="Barlow"/>
              </a:rPr>
              <a:t>Lived experience must be centered in both individual care and system design.</a:t>
            </a:r>
            <a:endParaRPr sz="2400" dirty="0">
              <a:solidFill>
                <a:srgbClr val="002060"/>
              </a:solidFill>
              <a:latin typeface="Century Gothic" panose="020B0502020202020204" pitchFamily="34" charset="0"/>
              <a:ea typeface="Barlow"/>
              <a:cs typeface="Barlow"/>
              <a:sym typeface="Barlow"/>
            </a:endParaRPr>
          </a:p>
          <a:p>
            <a:pPr marL="609585" indent="-478355">
              <a:lnSpc>
                <a:spcPct val="115000"/>
              </a:lnSpc>
              <a:spcBef>
                <a:spcPts val="1333"/>
              </a:spcBef>
              <a:buClr>
                <a:srgbClr val="073763"/>
              </a:buClr>
              <a:buSzPts val="2050"/>
              <a:buFont typeface="Barlow"/>
              <a:buChar char="●"/>
            </a:pPr>
            <a:r>
              <a:rPr lang="en-CA" sz="2400" dirty="0">
                <a:solidFill>
                  <a:srgbClr val="002060"/>
                </a:solidFill>
                <a:latin typeface="Century Gothic" panose="020B0502020202020204" pitchFamily="34" charset="0"/>
                <a:ea typeface="Barlow"/>
                <a:cs typeface="Barlow"/>
                <a:sym typeface="Barlow"/>
              </a:rPr>
              <a:t>Power dynamics exist in every setting — we are all responsible for redistributing them.</a:t>
            </a:r>
            <a:endParaRPr sz="2400" dirty="0">
              <a:solidFill>
                <a:srgbClr val="002060"/>
              </a:solidFill>
              <a:latin typeface="Century Gothic" panose="020B0502020202020204" pitchFamily="34" charset="0"/>
              <a:ea typeface="Barlow"/>
              <a:cs typeface="Barlow"/>
              <a:sym typeface="Barlow"/>
            </a:endParaRPr>
          </a:p>
          <a:p>
            <a:pPr marL="609585" indent="-478355">
              <a:lnSpc>
                <a:spcPct val="115000"/>
              </a:lnSpc>
              <a:spcBef>
                <a:spcPts val="1333"/>
              </a:spcBef>
              <a:buClr>
                <a:srgbClr val="073763"/>
              </a:buClr>
              <a:buSzPts val="2050"/>
              <a:buFont typeface="Barlow"/>
              <a:buChar char="●"/>
            </a:pPr>
            <a:r>
              <a:rPr lang="en-CA" sz="2400" dirty="0">
                <a:solidFill>
                  <a:srgbClr val="002060"/>
                </a:solidFill>
                <a:latin typeface="Century Gothic" panose="020B0502020202020204" pitchFamily="34" charset="0"/>
                <a:ea typeface="Barlow"/>
                <a:cs typeface="Barlow"/>
                <a:sym typeface="Barlow"/>
              </a:rPr>
              <a:t>Equity is built through consistent, collective action — not one-time efforts.</a:t>
            </a:r>
            <a:endParaRPr sz="2400" dirty="0">
              <a:solidFill>
                <a:srgbClr val="002060"/>
              </a:solidFill>
              <a:latin typeface="Century Gothic" panose="020B0502020202020204" pitchFamily="34" charset="0"/>
              <a:ea typeface="Barlow"/>
              <a:cs typeface="Barlow"/>
              <a:sym typeface="Barlow"/>
            </a:endParaRPr>
          </a:p>
        </p:txBody>
      </p:sp>
      <p:pic>
        <p:nvPicPr>
          <p:cNvPr id="446" name="Google Shape;446;p45" title="NWT-OHT_Logo-Final-White.png"/>
          <p:cNvPicPr preferRelativeResize="0"/>
          <p:nvPr/>
        </p:nvPicPr>
        <p:blipFill>
          <a:blip r:embed="rId3">
            <a:alphaModFix/>
          </a:blip>
          <a:stretch>
            <a:fillRect/>
          </a:stretch>
        </p:blipFill>
        <p:spPr>
          <a:xfrm>
            <a:off x="203968" y="99233"/>
            <a:ext cx="1993065" cy="71043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A6D85-4D71-4EFF-120C-069FB1B8FBA5}"/>
              </a:ext>
            </a:extLst>
          </p:cNvPr>
          <p:cNvSpPr>
            <a:spLocks noGrp="1"/>
          </p:cNvSpPr>
          <p:nvPr>
            <p:ph type="ctrTitle"/>
          </p:nvPr>
        </p:nvSpPr>
        <p:spPr/>
        <p:txBody>
          <a:bodyPr/>
          <a:lstStyle/>
          <a:p>
            <a:r>
              <a:rPr lang="en-US"/>
              <a:t>Thank You</a:t>
            </a:r>
          </a:p>
        </p:txBody>
      </p:sp>
    </p:spTree>
    <p:extLst>
      <p:ext uri="{BB962C8B-B14F-4D97-AF65-F5344CB8AC3E}">
        <p14:creationId xmlns:p14="http://schemas.microsoft.com/office/powerpoint/2010/main" val="1397216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88317F-0D33-65EB-600D-7A1B791019ED}"/>
              </a:ext>
            </a:extLst>
          </p:cNvPr>
          <p:cNvSpPr>
            <a:spLocks noGrp="1"/>
          </p:cNvSpPr>
          <p:nvPr>
            <p:ph type="title"/>
          </p:nvPr>
        </p:nvSpPr>
        <p:spPr/>
        <p:txBody>
          <a:bodyPr/>
          <a:lstStyle/>
          <a:p>
            <a:r>
              <a:rPr lang="en-US" dirty="0"/>
              <a:t>Land Acknowledgement</a:t>
            </a:r>
          </a:p>
        </p:txBody>
      </p:sp>
    </p:spTree>
    <p:extLst>
      <p:ext uri="{BB962C8B-B14F-4D97-AF65-F5344CB8AC3E}">
        <p14:creationId xmlns:p14="http://schemas.microsoft.com/office/powerpoint/2010/main" val="427201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BD2241D6-B32D-8E47-5325-8C149DD5B0F5}"/>
              </a:ext>
            </a:extLst>
          </p:cNvPr>
          <p:cNvSpPr>
            <a:spLocks noGrp="1"/>
          </p:cNvSpPr>
          <p:nvPr>
            <p:ph type="title"/>
          </p:nvPr>
        </p:nvSpPr>
        <p:spPr>
          <a:xfrm>
            <a:off x="609600" y="541980"/>
            <a:ext cx="10972800" cy="671945"/>
          </a:xfrm>
        </p:spPr>
        <p:txBody>
          <a:bodyPr/>
          <a:lstStyle/>
          <a:p>
            <a:r>
              <a:rPr lang="en-CA" dirty="0"/>
              <a:t>Land Acknowledgement </a:t>
            </a:r>
            <a:endParaRPr lang="en-US" dirty="0"/>
          </a:p>
        </p:txBody>
      </p:sp>
      <p:sp>
        <p:nvSpPr>
          <p:cNvPr id="4" name="Text Placeholder 3">
            <a:extLst>
              <a:ext uri="{FF2B5EF4-FFF2-40B4-BE49-F238E27FC236}">
                <a16:creationId xmlns:a16="http://schemas.microsoft.com/office/drawing/2014/main" id="{B8BE86DD-0DC9-EF68-EB2D-FEB270330C8D}"/>
              </a:ext>
            </a:extLst>
          </p:cNvPr>
          <p:cNvSpPr>
            <a:spLocks noGrp="1"/>
          </p:cNvSpPr>
          <p:nvPr>
            <p:ph type="body" sz="quarter" idx="12"/>
          </p:nvPr>
        </p:nvSpPr>
        <p:spPr>
          <a:xfrm>
            <a:off x="609600" y="1070559"/>
            <a:ext cx="11028555" cy="4120116"/>
          </a:xfrm>
        </p:spPr>
        <p:txBody>
          <a:bodyPr>
            <a:noAutofit/>
          </a:bodyPr>
          <a:lstStyle/>
          <a:p>
            <a:pPr marL="0" lvl="0" indent="0">
              <a:lnSpc>
                <a:spcPct val="100000"/>
              </a:lnSpc>
              <a:spcBef>
                <a:spcPts val="1000"/>
              </a:spcBef>
              <a:spcAft>
                <a:spcPts val="0"/>
              </a:spcAft>
              <a:buNone/>
            </a:pPr>
            <a:endParaRPr lang="en-CA" sz="2000" b="0" i="1" dirty="0"/>
          </a:p>
          <a:p>
            <a:pPr marL="0" lvl="0" indent="0">
              <a:lnSpc>
                <a:spcPct val="100000"/>
              </a:lnSpc>
              <a:spcBef>
                <a:spcPts val="1000"/>
              </a:spcBef>
              <a:spcAft>
                <a:spcPts val="0"/>
              </a:spcAft>
              <a:buNone/>
            </a:pPr>
            <a:r>
              <a:rPr lang="en-CA" sz="2000" b="0" i="1" dirty="0"/>
              <a:t>I would like to acknowledge that we are situated on the traditional and ancestral lands of many Indigenous Nations on which we are learning, working and organizing today. The area known as </a:t>
            </a:r>
            <a:r>
              <a:rPr lang="en-CA" sz="2000" b="0" i="1" dirty="0" err="1"/>
              <a:t>Tkaronto</a:t>
            </a:r>
            <a:r>
              <a:rPr lang="en-CA" sz="2000" b="0" i="1" dirty="0"/>
              <a:t> has been taken care of by the Anishinaabe, including the </a:t>
            </a:r>
            <a:r>
              <a:rPr lang="en-CA" sz="2000" b="0" i="1" dirty="0" err="1"/>
              <a:t>Mississaugas</a:t>
            </a:r>
            <a:r>
              <a:rPr lang="en-CA" sz="2000" b="0" i="1" dirty="0"/>
              <a:t> of the Credit, Haudenosaunee, and Huron-Wendat territory. Today, this meeting place is still the home to many Indigenous Peoples from across Turtle Island and I am grateful to have the opportunity to work on this land as a settler. </a:t>
            </a:r>
          </a:p>
          <a:p>
            <a:pPr marL="0" lvl="0" indent="0">
              <a:lnSpc>
                <a:spcPct val="100000"/>
              </a:lnSpc>
              <a:spcBef>
                <a:spcPts val="1000"/>
              </a:spcBef>
              <a:spcAft>
                <a:spcPts val="0"/>
              </a:spcAft>
              <a:buNone/>
            </a:pPr>
            <a:endParaRPr lang="en-CA" sz="2000" b="0" i="1" dirty="0">
              <a:hlinkClick r:id="rId2"/>
            </a:endParaRPr>
          </a:p>
          <a:p>
            <a:pPr marL="0" lvl="0" indent="0">
              <a:lnSpc>
                <a:spcPct val="100000"/>
              </a:lnSpc>
              <a:spcBef>
                <a:spcPts val="1000"/>
              </a:spcBef>
              <a:spcAft>
                <a:spcPts val="0"/>
              </a:spcAft>
              <a:buNone/>
            </a:pPr>
            <a:r>
              <a:rPr lang="en-CA" sz="1200" i="1" dirty="0">
                <a:hlinkClick r:id="rId2"/>
              </a:rPr>
              <a:t>References: </a:t>
            </a:r>
          </a:p>
          <a:p>
            <a:pPr marL="0" lvl="0" indent="0">
              <a:lnSpc>
                <a:spcPct val="90000"/>
              </a:lnSpc>
              <a:spcBef>
                <a:spcPts val="1000"/>
              </a:spcBef>
              <a:spcAft>
                <a:spcPts val="0"/>
              </a:spcAft>
              <a:buNone/>
            </a:pPr>
            <a:r>
              <a:rPr lang="en-US" sz="1200" b="0" dirty="0">
                <a:solidFill>
                  <a:prstClr val="black"/>
                </a:solidFill>
                <a:hlinkClick r:id="rId3"/>
              </a:rPr>
              <a:t>Truth and Reconciliation Commission of Canada: Calls to Action</a:t>
            </a:r>
            <a:endParaRPr lang="en-CA" sz="1200" b="0" dirty="0">
              <a:solidFill>
                <a:prstClr val="black"/>
              </a:solidFill>
              <a:hlinkClick r:id="" action="ppaction://noaction"/>
            </a:endParaRPr>
          </a:p>
          <a:p>
            <a:pPr marL="0" lvl="0" indent="0">
              <a:lnSpc>
                <a:spcPct val="90000"/>
              </a:lnSpc>
              <a:spcBef>
                <a:spcPts val="1000"/>
              </a:spcBef>
              <a:spcAft>
                <a:spcPts val="0"/>
              </a:spcAft>
              <a:buNone/>
            </a:pPr>
            <a:r>
              <a:rPr lang="en-CA" sz="1200" b="0" dirty="0">
                <a:solidFill>
                  <a:prstClr val="black"/>
                </a:solidFill>
                <a:hlinkClick r:id="" action="ppaction://noaction"/>
              </a:rPr>
              <a:t>Land Acknowledgement Guidance (toronto.ca)</a:t>
            </a:r>
            <a:endParaRPr lang="en-CA" sz="1200" b="0" i="1" dirty="0">
              <a:solidFill>
                <a:prstClr val="black"/>
              </a:solidFill>
              <a:hlinkClick r:id="rId4"/>
            </a:endParaRPr>
          </a:p>
          <a:p>
            <a:pPr marL="0" lvl="0" indent="0">
              <a:lnSpc>
                <a:spcPct val="90000"/>
              </a:lnSpc>
              <a:spcBef>
                <a:spcPts val="1000"/>
              </a:spcBef>
              <a:spcAft>
                <a:spcPts val="0"/>
              </a:spcAft>
              <a:buNone/>
            </a:pPr>
            <a:r>
              <a:rPr lang="en-CA" sz="1200" b="0" dirty="0">
                <a:solidFill>
                  <a:prstClr val="black"/>
                </a:solidFill>
                <a:hlinkClick r:id="rId4"/>
              </a:rPr>
              <a:t>Dish With One Spoon - </a:t>
            </a:r>
            <a:r>
              <a:rPr lang="en-CA" sz="1200" b="0" dirty="0" err="1">
                <a:solidFill>
                  <a:prstClr val="black"/>
                </a:solidFill>
                <a:hlinkClick r:id="rId4"/>
              </a:rPr>
              <a:t>Nandogikendan</a:t>
            </a:r>
            <a:endParaRPr lang="en-CA" sz="1200" b="0" dirty="0">
              <a:solidFill>
                <a:prstClr val="black"/>
              </a:solidFill>
            </a:endParaRPr>
          </a:p>
          <a:p>
            <a:pPr marL="0" lvl="0" indent="0">
              <a:lnSpc>
                <a:spcPct val="90000"/>
              </a:lnSpc>
              <a:spcBef>
                <a:spcPts val="1000"/>
              </a:spcBef>
              <a:spcAft>
                <a:spcPts val="0"/>
              </a:spcAft>
              <a:buNone/>
            </a:pPr>
            <a:r>
              <a:rPr lang="en-CA" sz="1200" b="0" dirty="0">
                <a:solidFill>
                  <a:prstClr val="black"/>
                </a:solidFill>
                <a:hlinkClick r:id="rId5"/>
              </a:rPr>
              <a:t>Activism Skills: Land and Territory Acknowledgement - Amnesty International Canada</a:t>
            </a:r>
            <a:endParaRPr lang="en-CA" sz="1200" b="0" dirty="0">
              <a:solidFill>
                <a:prstClr val="black"/>
              </a:solidFill>
            </a:endParaRPr>
          </a:p>
        </p:txBody>
      </p:sp>
      <p:sp>
        <p:nvSpPr>
          <p:cNvPr id="11" name="Slide Number Placeholder 10">
            <a:extLst>
              <a:ext uri="{FF2B5EF4-FFF2-40B4-BE49-F238E27FC236}">
                <a16:creationId xmlns:a16="http://schemas.microsoft.com/office/drawing/2014/main" id="{36C1D4D9-C50F-F48F-BF77-92C24E759091}"/>
              </a:ext>
            </a:extLst>
          </p:cNvPr>
          <p:cNvSpPr>
            <a:spLocks noGrp="1"/>
          </p:cNvSpPr>
          <p:nvPr>
            <p:ph type="sldNum" sz="quarter" idx="14"/>
          </p:nvPr>
        </p:nvSpPr>
        <p:spPr/>
        <p:txBody>
          <a:bodyPr/>
          <a:lstStyle/>
          <a:p>
            <a:fld id="{1782C561-A41C-D443-B264-42DD39AE3245}" type="slidenum">
              <a:rPr lang="en-US" smtClean="0"/>
              <a:pPr/>
              <a:t>3</a:t>
            </a:fld>
            <a:endParaRPr lang="en-US"/>
          </a:p>
        </p:txBody>
      </p:sp>
    </p:spTree>
    <p:extLst>
      <p:ext uri="{BB962C8B-B14F-4D97-AF65-F5344CB8AC3E}">
        <p14:creationId xmlns:p14="http://schemas.microsoft.com/office/powerpoint/2010/main" val="2293874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28EEE-CBE2-DD46-0D1E-F009368A8738}"/>
              </a:ext>
            </a:extLst>
          </p:cNvPr>
          <p:cNvSpPr>
            <a:spLocks noGrp="1"/>
          </p:cNvSpPr>
          <p:nvPr>
            <p:ph type="title"/>
          </p:nvPr>
        </p:nvSpPr>
        <p:spPr/>
        <p:txBody>
          <a:bodyPr/>
          <a:lstStyle/>
          <a:p>
            <a:r>
              <a:rPr lang="en-US" dirty="0"/>
              <a:t>Placeholder for EAP Contact Information</a:t>
            </a:r>
            <a:endParaRPr lang="en-US" b="0" dirty="0">
              <a:solidFill>
                <a:srgbClr val="000000"/>
              </a:solidFill>
            </a:endParaRPr>
          </a:p>
        </p:txBody>
      </p:sp>
    </p:spTree>
    <p:extLst>
      <p:ext uri="{BB962C8B-B14F-4D97-AF65-F5344CB8AC3E}">
        <p14:creationId xmlns:p14="http://schemas.microsoft.com/office/powerpoint/2010/main" val="1651004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FE7E2-A5EC-47AD-9C34-334AD1E0FB5B}"/>
              </a:ext>
            </a:extLst>
          </p:cNvPr>
          <p:cNvSpPr>
            <a:spLocks noGrp="1"/>
          </p:cNvSpPr>
          <p:nvPr>
            <p:ph type="title"/>
          </p:nvPr>
        </p:nvSpPr>
        <p:spPr>
          <a:xfrm>
            <a:off x="609600" y="2990971"/>
            <a:ext cx="10972800" cy="671945"/>
          </a:xfrm>
        </p:spPr>
        <p:txBody>
          <a:bodyPr/>
          <a:lstStyle/>
          <a:p>
            <a:pPr algn="ctr"/>
            <a:r>
              <a:rPr lang="en-US" dirty="0"/>
              <a:t>Module 3: Embedding Cultural Humility </a:t>
            </a:r>
            <a:br>
              <a:rPr lang="en-US" dirty="0"/>
            </a:br>
            <a:r>
              <a:rPr lang="en-US" dirty="0"/>
              <a:t>in Care and Systems  </a:t>
            </a:r>
          </a:p>
        </p:txBody>
      </p:sp>
    </p:spTree>
    <p:extLst>
      <p:ext uri="{BB962C8B-B14F-4D97-AF65-F5344CB8AC3E}">
        <p14:creationId xmlns:p14="http://schemas.microsoft.com/office/powerpoint/2010/main" val="4163098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38"/>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332" name="Google Shape;332;p38"/>
          <p:cNvSpPr txBox="1"/>
          <p:nvPr/>
        </p:nvSpPr>
        <p:spPr>
          <a:xfrm>
            <a:off x="630000" y="148700"/>
            <a:ext cx="10932000" cy="668000"/>
          </a:xfrm>
          <a:prstGeom prst="rect">
            <a:avLst/>
          </a:prstGeom>
          <a:noFill/>
          <a:ln>
            <a:noFill/>
          </a:ln>
        </p:spPr>
        <p:txBody>
          <a:bodyPr spcFirstLastPara="1" wrap="square" lIns="121900" tIns="121900" rIns="121900" bIns="121900" anchor="t" anchorCtr="0">
            <a:noAutofit/>
          </a:bodyPr>
          <a:lstStyle/>
          <a:p>
            <a:pPr algn="ctr">
              <a:buClr>
                <a:srgbClr val="000000"/>
              </a:buClr>
              <a:buSzPts val="2500"/>
            </a:pPr>
            <a:r>
              <a:rPr lang="en-CA" sz="3467" b="1" dirty="0">
                <a:solidFill>
                  <a:srgbClr val="FFFFFF"/>
                </a:solidFill>
                <a:latin typeface="Century Gothic" panose="020B0502020202020204" pitchFamily="34" charset="0"/>
                <a:ea typeface="Barlow SemiBold"/>
                <a:cs typeface="Barlow SemiBold"/>
                <a:sym typeface="Barlow SemiBold"/>
              </a:rPr>
              <a:t>5 Rs of Cultural Humility</a:t>
            </a:r>
            <a:endParaRPr sz="3467" b="1" dirty="0">
              <a:solidFill>
                <a:srgbClr val="FFFFFF"/>
              </a:solidFill>
              <a:latin typeface="Century Gothic" panose="020B0502020202020204" pitchFamily="34" charset="0"/>
              <a:ea typeface="Barlow SemiBold"/>
              <a:cs typeface="Barlow SemiBold"/>
              <a:sym typeface="Barlow SemiBold"/>
            </a:endParaRPr>
          </a:p>
        </p:txBody>
      </p:sp>
      <p:sp>
        <p:nvSpPr>
          <p:cNvPr id="335" name="Google Shape;335;p38"/>
          <p:cNvSpPr txBox="1"/>
          <p:nvPr/>
        </p:nvSpPr>
        <p:spPr>
          <a:xfrm>
            <a:off x="1242533" y="1396012"/>
            <a:ext cx="1662000" cy="615513"/>
          </a:xfrm>
          <a:prstGeom prst="rect">
            <a:avLst/>
          </a:prstGeom>
          <a:noFill/>
          <a:ln>
            <a:noFill/>
          </a:ln>
        </p:spPr>
        <p:txBody>
          <a:bodyPr spcFirstLastPara="1" wrap="square" lIns="121900" tIns="121900" rIns="121900" bIns="121900" anchor="t" anchorCtr="0">
            <a:spAutoFit/>
          </a:bodyPr>
          <a:lstStyle/>
          <a:p>
            <a:r>
              <a:rPr lang="en-CA" sz="2400">
                <a:solidFill>
                  <a:schemeClr val="dk2"/>
                </a:solidFill>
              </a:rPr>
              <a:t>Reflection</a:t>
            </a:r>
            <a:endParaRPr sz="2400">
              <a:solidFill>
                <a:schemeClr val="dk2"/>
              </a:solidFill>
            </a:endParaRPr>
          </a:p>
        </p:txBody>
      </p:sp>
      <p:sp>
        <p:nvSpPr>
          <p:cNvPr id="336" name="Google Shape;336;p38"/>
          <p:cNvSpPr/>
          <p:nvPr/>
        </p:nvSpPr>
        <p:spPr>
          <a:xfrm>
            <a:off x="511167" y="1176200"/>
            <a:ext cx="26304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lnSpc>
                <a:spcPct val="115000"/>
              </a:lnSpc>
            </a:pPr>
            <a:r>
              <a:rPr lang="en-CA" sz="3000" b="1" dirty="0">
                <a:solidFill>
                  <a:schemeClr val="dk1"/>
                </a:solidFill>
                <a:latin typeface="Century Gothic" panose="020B0502020202020204" pitchFamily="34" charset="0"/>
                <a:ea typeface="Barlow"/>
                <a:cs typeface="Barlow"/>
                <a:sym typeface="Barlow"/>
              </a:rPr>
              <a:t>Reflection</a:t>
            </a:r>
            <a:endParaRPr sz="3000" b="1" dirty="0">
              <a:latin typeface="Century Gothic" panose="020B0502020202020204" pitchFamily="34" charset="0"/>
              <a:ea typeface="Barlow"/>
              <a:cs typeface="Barlow"/>
              <a:sym typeface="Barlow"/>
            </a:endParaRPr>
          </a:p>
        </p:txBody>
      </p:sp>
      <p:sp>
        <p:nvSpPr>
          <p:cNvPr id="337" name="Google Shape;337;p38"/>
          <p:cNvSpPr/>
          <p:nvPr/>
        </p:nvSpPr>
        <p:spPr>
          <a:xfrm>
            <a:off x="3295100" y="1176200"/>
            <a:ext cx="83316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nSpc>
                <a:spcPct val="115000"/>
              </a:lnSpc>
            </a:pPr>
            <a:r>
              <a:rPr lang="en-CA" sz="2000" dirty="0">
                <a:solidFill>
                  <a:srgbClr val="002060"/>
                </a:solidFill>
                <a:latin typeface="Century Gothic" panose="020B0502020202020204" pitchFamily="34" charset="0"/>
                <a:ea typeface="Barlow"/>
                <a:cs typeface="Barlow"/>
                <a:sym typeface="Barlow"/>
              </a:rPr>
              <a:t>Approaching every encounter with humility – there is something to learn from everyone</a:t>
            </a:r>
            <a:endParaRPr sz="2000" dirty="0">
              <a:solidFill>
                <a:srgbClr val="002060"/>
              </a:solidFill>
              <a:latin typeface="Century Gothic" panose="020B0502020202020204" pitchFamily="34" charset="0"/>
              <a:ea typeface="Barlow"/>
              <a:cs typeface="Barlow"/>
              <a:sym typeface="Barlow"/>
            </a:endParaRPr>
          </a:p>
        </p:txBody>
      </p:sp>
      <p:sp>
        <p:nvSpPr>
          <p:cNvPr id="339" name="Google Shape;339;p38"/>
          <p:cNvSpPr/>
          <p:nvPr/>
        </p:nvSpPr>
        <p:spPr>
          <a:xfrm>
            <a:off x="511167" y="3430560"/>
            <a:ext cx="26304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lnSpc>
                <a:spcPct val="115000"/>
              </a:lnSpc>
            </a:pPr>
            <a:r>
              <a:rPr lang="en-CA" sz="3000" b="1">
                <a:solidFill>
                  <a:schemeClr val="dk1"/>
                </a:solidFill>
                <a:latin typeface="Century Gothic" panose="020B0502020202020204" pitchFamily="34" charset="0"/>
                <a:ea typeface="Barlow"/>
                <a:cs typeface="Barlow"/>
                <a:sym typeface="Barlow"/>
              </a:rPr>
              <a:t>Regard</a:t>
            </a:r>
            <a:endParaRPr sz="3000" b="1">
              <a:latin typeface="Century Gothic" panose="020B0502020202020204" pitchFamily="34" charset="0"/>
              <a:ea typeface="Barlow"/>
              <a:cs typeface="Barlow"/>
              <a:sym typeface="Barlow"/>
            </a:endParaRPr>
          </a:p>
        </p:txBody>
      </p:sp>
      <p:sp>
        <p:nvSpPr>
          <p:cNvPr id="342" name="Google Shape;342;p38"/>
          <p:cNvSpPr/>
          <p:nvPr/>
        </p:nvSpPr>
        <p:spPr>
          <a:xfrm>
            <a:off x="3295100" y="2303351"/>
            <a:ext cx="8331600" cy="1067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Treat every person with respect and strive to preserve dignity</a:t>
            </a:r>
            <a:endParaRPr sz="2000">
              <a:solidFill>
                <a:srgbClr val="002060"/>
              </a:solidFill>
              <a:latin typeface="Century Gothic" panose="020B0502020202020204" pitchFamily="34" charset="0"/>
              <a:ea typeface="Barlow"/>
              <a:cs typeface="Barlow"/>
              <a:sym typeface="Barlow"/>
            </a:endParaRPr>
          </a:p>
        </p:txBody>
      </p:sp>
      <p:sp>
        <p:nvSpPr>
          <p:cNvPr id="343" name="Google Shape;343;p38"/>
          <p:cNvSpPr/>
          <p:nvPr/>
        </p:nvSpPr>
        <p:spPr>
          <a:xfrm>
            <a:off x="3295100" y="3430549"/>
            <a:ext cx="83316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Hold every person in the highest regard, and challenge oppressive stereotypes, statements, and assumptions </a:t>
            </a:r>
            <a:endParaRPr sz="2000">
              <a:solidFill>
                <a:srgbClr val="002060"/>
              </a:solidFill>
              <a:latin typeface="Century Gothic" panose="020B0502020202020204" pitchFamily="34" charset="0"/>
              <a:ea typeface="Barlow"/>
              <a:cs typeface="Barlow"/>
              <a:sym typeface="Barlow"/>
            </a:endParaRPr>
          </a:p>
        </p:txBody>
      </p:sp>
      <p:sp>
        <p:nvSpPr>
          <p:cNvPr id="345" name="Google Shape;345;p38"/>
          <p:cNvSpPr/>
          <p:nvPr/>
        </p:nvSpPr>
        <p:spPr>
          <a:xfrm>
            <a:off x="3295100" y="4557733"/>
            <a:ext cx="8331600" cy="1067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Apply cultural humility to every encounter</a:t>
            </a:r>
            <a:endParaRPr sz="2000">
              <a:solidFill>
                <a:srgbClr val="002060"/>
              </a:solidFill>
              <a:latin typeface="Century Gothic" panose="020B0502020202020204" pitchFamily="34" charset="0"/>
              <a:ea typeface="Barlow"/>
              <a:cs typeface="Barlow"/>
              <a:sym typeface="Barlow"/>
            </a:endParaRPr>
          </a:p>
        </p:txBody>
      </p:sp>
      <p:pic>
        <p:nvPicPr>
          <p:cNvPr id="346" name="Google Shape;346;p38" title="NWT-OHT_Logo-Final-White.png"/>
          <p:cNvPicPr preferRelativeResize="0"/>
          <p:nvPr/>
        </p:nvPicPr>
        <p:blipFill>
          <a:blip r:embed="rId3">
            <a:alphaModFix/>
          </a:blip>
          <a:stretch>
            <a:fillRect/>
          </a:stretch>
        </p:blipFill>
        <p:spPr>
          <a:xfrm>
            <a:off x="246000" y="89120"/>
            <a:ext cx="1993065" cy="710433"/>
          </a:xfrm>
          <a:prstGeom prst="rect">
            <a:avLst/>
          </a:prstGeom>
          <a:noFill/>
          <a:ln>
            <a:noFill/>
          </a:ln>
        </p:spPr>
      </p:pic>
      <p:sp>
        <p:nvSpPr>
          <p:cNvPr id="19" name="Google Shape;336;p38">
            <a:extLst>
              <a:ext uri="{FF2B5EF4-FFF2-40B4-BE49-F238E27FC236}">
                <a16:creationId xmlns:a16="http://schemas.microsoft.com/office/drawing/2014/main" id="{716F36F2-5F50-4D38-A5E5-5ED0EC762BFD}"/>
              </a:ext>
            </a:extLst>
          </p:cNvPr>
          <p:cNvSpPr/>
          <p:nvPr/>
        </p:nvSpPr>
        <p:spPr>
          <a:xfrm>
            <a:off x="511167" y="2303351"/>
            <a:ext cx="2630400" cy="1067600"/>
          </a:xfrm>
          <a:prstGeom prst="roundRect">
            <a:avLst>
              <a:gd name="adj" fmla="val 16667"/>
            </a:avLst>
          </a:prstGeom>
          <a:solidFill>
            <a:srgbClr val="002060"/>
          </a:solidFill>
          <a:ln>
            <a:noFill/>
          </a:ln>
        </p:spPr>
        <p:txBody>
          <a:bodyPr spcFirstLastPara="1" wrap="square" lIns="121900" tIns="121900" rIns="121900" bIns="121900" anchor="ctr" anchorCtr="0">
            <a:noAutofit/>
          </a:bodyPr>
          <a:lstStyle/>
          <a:p>
            <a:pPr algn="ctr">
              <a:lnSpc>
                <a:spcPct val="115000"/>
              </a:lnSpc>
            </a:pPr>
            <a:r>
              <a:rPr lang="en-US" sz="3000" b="1" dirty="0">
                <a:solidFill>
                  <a:schemeClr val="bg1"/>
                </a:solidFill>
                <a:latin typeface="Century Gothic" panose="020B0502020202020204" pitchFamily="34" charset="0"/>
                <a:ea typeface="Barlow"/>
                <a:cs typeface="Barlow"/>
                <a:sym typeface="Barlow"/>
              </a:rPr>
              <a:t>Respect</a:t>
            </a:r>
            <a:endParaRPr sz="3000" b="1" dirty="0">
              <a:solidFill>
                <a:schemeClr val="bg1"/>
              </a:solidFill>
              <a:latin typeface="Century Gothic" panose="020B0502020202020204" pitchFamily="34" charset="0"/>
              <a:ea typeface="Barlow"/>
              <a:cs typeface="Barlow"/>
              <a:sym typeface="Barlow"/>
            </a:endParaRPr>
          </a:p>
        </p:txBody>
      </p:sp>
      <p:sp>
        <p:nvSpPr>
          <p:cNvPr id="20" name="Google Shape;336;p38">
            <a:extLst>
              <a:ext uri="{FF2B5EF4-FFF2-40B4-BE49-F238E27FC236}">
                <a16:creationId xmlns:a16="http://schemas.microsoft.com/office/drawing/2014/main" id="{FF1AFEBA-5EE9-491D-964C-9C75E060E33F}"/>
              </a:ext>
            </a:extLst>
          </p:cNvPr>
          <p:cNvSpPr/>
          <p:nvPr/>
        </p:nvSpPr>
        <p:spPr>
          <a:xfrm>
            <a:off x="534277" y="4557733"/>
            <a:ext cx="2630400" cy="1067600"/>
          </a:xfrm>
          <a:prstGeom prst="roundRect">
            <a:avLst>
              <a:gd name="adj" fmla="val 16667"/>
            </a:avLst>
          </a:prstGeom>
          <a:solidFill>
            <a:srgbClr val="002060"/>
          </a:solidFill>
          <a:ln>
            <a:noFill/>
          </a:ln>
        </p:spPr>
        <p:txBody>
          <a:bodyPr spcFirstLastPara="1" wrap="square" lIns="121900" tIns="121900" rIns="121900" bIns="121900" anchor="ctr" anchorCtr="0">
            <a:noAutofit/>
          </a:bodyPr>
          <a:lstStyle/>
          <a:p>
            <a:pPr algn="ctr">
              <a:lnSpc>
                <a:spcPct val="115000"/>
              </a:lnSpc>
            </a:pPr>
            <a:r>
              <a:rPr lang="en-US" sz="3000" b="1" dirty="0">
                <a:solidFill>
                  <a:schemeClr val="bg1"/>
                </a:solidFill>
                <a:latin typeface="Century Gothic" panose="020B0502020202020204" pitchFamily="34" charset="0"/>
                <a:ea typeface="Barlow"/>
                <a:cs typeface="Barlow"/>
                <a:sym typeface="Barlow"/>
              </a:rPr>
              <a:t>Relevance</a:t>
            </a:r>
            <a:endParaRPr sz="3000" b="1" dirty="0">
              <a:solidFill>
                <a:schemeClr val="bg1"/>
              </a:solidFill>
              <a:latin typeface="Century Gothic" panose="020B0502020202020204" pitchFamily="34" charset="0"/>
              <a:ea typeface="Barlow"/>
              <a:cs typeface="Barlow"/>
              <a:sym typeface="Barlow"/>
            </a:endParaRPr>
          </a:p>
        </p:txBody>
      </p:sp>
      <p:sp>
        <p:nvSpPr>
          <p:cNvPr id="3" name="Rectangle 2">
            <a:extLst>
              <a:ext uri="{FF2B5EF4-FFF2-40B4-BE49-F238E27FC236}">
                <a16:creationId xmlns:a16="http://schemas.microsoft.com/office/drawing/2014/main" id="{5CBB5C0D-4172-44CA-8CD1-9540724C06E8}"/>
              </a:ext>
            </a:extLst>
          </p:cNvPr>
          <p:cNvSpPr/>
          <p:nvPr/>
        </p:nvSpPr>
        <p:spPr>
          <a:xfrm>
            <a:off x="511167" y="5975498"/>
            <a:ext cx="10748712" cy="578172"/>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Google Shape;341;p38">
            <a:extLst>
              <a:ext uri="{FF2B5EF4-FFF2-40B4-BE49-F238E27FC236}">
                <a16:creationId xmlns:a16="http://schemas.microsoft.com/office/drawing/2014/main" id="{BCAA0F4A-75B3-4D8D-94FE-B29307E72D4F}"/>
              </a:ext>
            </a:extLst>
          </p:cNvPr>
          <p:cNvSpPr/>
          <p:nvPr/>
        </p:nvSpPr>
        <p:spPr>
          <a:xfrm>
            <a:off x="534277" y="5674699"/>
            <a:ext cx="26304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lnSpc>
                <a:spcPct val="115000"/>
              </a:lnSpc>
            </a:pPr>
            <a:r>
              <a:rPr lang="en-CA" sz="3000" b="1">
                <a:solidFill>
                  <a:schemeClr val="dk1"/>
                </a:solidFill>
                <a:latin typeface="Century Gothic" panose="020B0502020202020204" pitchFamily="34" charset="0"/>
                <a:ea typeface="Barlow"/>
                <a:cs typeface="Barlow"/>
                <a:sym typeface="Barlow"/>
              </a:rPr>
              <a:t>Resiliency</a:t>
            </a:r>
            <a:endParaRPr sz="3000" b="1">
              <a:latin typeface="Century Gothic" panose="020B0502020202020204" pitchFamily="34" charset="0"/>
              <a:ea typeface="Barlow"/>
              <a:cs typeface="Barlow"/>
              <a:sym typeface="Barlow"/>
            </a:endParaRPr>
          </a:p>
        </p:txBody>
      </p:sp>
      <p:sp>
        <p:nvSpPr>
          <p:cNvPr id="23" name="Google Shape;344;p38">
            <a:extLst>
              <a:ext uri="{FF2B5EF4-FFF2-40B4-BE49-F238E27FC236}">
                <a16:creationId xmlns:a16="http://schemas.microsoft.com/office/drawing/2014/main" id="{9AEFD4B6-4D24-4091-8066-FBBA18A0E502}"/>
              </a:ext>
            </a:extLst>
          </p:cNvPr>
          <p:cNvSpPr/>
          <p:nvPr/>
        </p:nvSpPr>
        <p:spPr>
          <a:xfrm>
            <a:off x="3295100" y="5642376"/>
            <a:ext cx="83316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nSpc>
                <a:spcPct val="115000"/>
              </a:lnSpc>
            </a:pPr>
            <a:r>
              <a:rPr lang="en-CA" sz="2000" dirty="0">
                <a:solidFill>
                  <a:srgbClr val="002060"/>
                </a:solidFill>
                <a:latin typeface="Century Gothic" panose="020B0502020202020204" pitchFamily="34" charset="0"/>
                <a:ea typeface="Barlow"/>
                <a:cs typeface="Barlow"/>
                <a:sym typeface="Barlow"/>
              </a:rPr>
              <a:t>Build personal resiliency and global compassion through practicing cultural humility</a:t>
            </a:r>
            <a:endParaRPr sz="2000" dirty="0">
              <a:solidFill>
                <a:srgbClr val="002060"/>
              </a:solidFill>
              <a:latin typeface="Century Gothic" panose="020B0502020202020204" pitchFamily="34" charset="0"/>
              <a:ea typeface="Barlow"/>
              <a:cs typeface="Barlow"/>
              <a:sym typeface="Barlow"/>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39"/>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352" name="Google Shape;352;p39"/>
          <p:cNvSpPr txBox="1"/>
          <p:nvPr/>
        </p:nvSpPr>
        <p:spPr>
          <a:xfrm>
            <a:off x="630000" y="148700"/>
            <a:ext cx="10932000" cy="668000"/>
          </a:xfrm>
          <a:prstGeom prst="rect">
            <a:avLst/>
          </a:prstGeom>
          <a:noFill/>
          <a:ln>
            <a:noFill/>
          </a:ln>
        </p:spPr>
        <p:txBody>
          <a:bodyPr spcFirstLastPara="1" wrap="square" lIns="121900" tIns="121900" rIns="121900" bIns="121900" anchor="t" anchorCtr="0">
            <a:noAutofit/>
          </a:bodyPr>
          <a:lstStyle/>
          <a:p>
            <a:pPr algn="ctr">
              <a:buClr>
                <a:srgbClr val="000000"/>
              </a:buClr>
              <a:buSzPts val="2500"/>
            </a:pPr>
            <a:r>
              <a:rPr lang="en-CA" sz="3467" b="1" dirty="0">
                <a:solidFill>
                  <a:srgbClr val="FFFFFF"/>
                </a:solidFill>
                <a:latin typeface="Century Gothic" panose="020B0502020202020204" pitchFamily="34" charset="0"/>
                <a:ea typeface="Barlow SemiBold"/>
                <a:cs typeface="Barlow SemiBold"/>
                <a:sym typeface="Barlow SemiBold"/>
              </a:rPr>
              <a:t>5 Rs of Cultural Humility</a:t>
            </a:r>
            <a:endParaRPr sz="3467" b="1" dirty="0">
              <a:solidFill>
                <a:srgbClr val="FFFFFF"/>
              </a:solidFill>
              <a:latin typeface="Century Gothic" panose="020B0502020202020204" pitchFamily="34" charset="0"/>
              <a:ea typeface="Barlow SemiBold"/>
              <a:cs typeface="Barlow SemiBold"/>
              <a:sym typeface="Barlow SemiBold"/>
            </a:endParaRPr>
          </a:p>
        </p:txBody>
      </p:sp>
      <p:sp>
        <p:nvSpPr>
          <p:cNvPr id="354" name="Google Shape;354;p39"/>
          <p:cNvSpPr txBox="1"/>
          <p:nvPr/>
        </p:nvSpPr>
        <p:spPr>
          <a:xfrm>
            <a:off x="6315967" y="978100"/>
            <a:ext cx="5940800" cy="1404511"/>
          </a:xfrm>
          <a:prstGeom prst="rect">
            <a:avLst/>
          </a:prstGeom>
          <a:noFill/>
          <a:ln>
            <a:noFill/>
          </a:ln>
        </p:spPr>
        <p:txBody>
          <a:bodyPr spcFirstLastPara="1" wrap="square" lIns="121900" tIns="121900" rIns="121900" bIns="121900" anchor="t" anchorCtr="0">
            <a:spAutoFit/>
          </a:bodyPr>
          <a:lstStyle/>
          <a:p>
            <a:pPr>
              <a:lnSpc>
                <a:spcPct val="115000"/>
              </a:lnSpc>
              <a:spcBef>
                <a:spcPts val="1600"/>
              </a:spcBef>
            </a:pPr>
            <a:endParaRPr sz="1600">
              <a:solidFill>
                <a:schemeClr val="dk1"/>
              </a:solidFill>
            </a:endParaRPr>
          </a:p>
          <a:p>
            <a:pPr>
              <a:lnSpc>
                <a:spcPct val="115000"/>
              </a:lnSpc>
              <a:spcBef>
                <a:spcPts val="1600"/>
              </a:spcBef>
              <a:spcAft>
                <a:spcPts val="1600"/>
              </a:spcAft>
            </a:pPr>
            <a:endParaRPr sz="1467">
              <a:solidFill>
                <a:schemeClr val="dk1"/>
              </a:solidFill>
              <a:latin typeface="Barlow"/>
              <a:ea typeface="Barlow"/>
              <a:cs typeface="Barlow"/>
              <a:sym typeface="Barlow"/>
            </a:endParaRPr>
          </a:p>
        </p:txBody>
      </p:sp>
      <p:sp>
        <p:nvSpPr>
          <p:cNvPr id="355" name="Google Shape;355;p39"/>
          <p:cNvSpPr txBox="1"/>
          <p:nvPr/>
        </p:nvSpPr>
        <p:spPr>
          <a:xfrm>
            <a:off x="1242533" y="1396012"/>
            <a:ext cx="1662000" cy="615513"/>
          </a:xfrm>
          <a:prstGeom prst="rect">
            <a:avLst/>
          </a:prstGeom>
          <a:noFill/>
          <a:ln>
            <a:noFill/>
          </a:ln>
        </p:spPr>
        <p:txBody>
          <a:bodyPr spcFirstLastPara="1" wrap="square" lIns="121900" tIns="121900" rIns="121900" bIns="121900" anchor="t" anchorCtr="0">
            <a:spAutoFit/>
          </a:bodyPr>
          <a:lstStyle/>
          <a:p>
            <a:r>
              <a:rPr lang="en-CA" sz="2400">
                <a:solidFill>
                  <a:schemeClr val="dk2"/>
                </a:solidFill>
              </a:rPr>
              <a:t>Reflection</a:t>
            </a:r>
            <a:endParaRPr sz="2400">
              <a:solidFill>
                <a:schemeClr val="dk2"/>
              </a:solidFill>
            </a:endParaRPr>
          </a:p>
        </p:txBody>
      </p:sp>
      <p:sp>
        <p:nvSpPr>
          <p:cNvPr id="356" name="Google Shape;356;p39"/>
          <p:cNvSpPr/>
          <p:nvPr/>
        </p:nvSpPr>
        <p:spPr>
          <a:xfrm>
            <a:off x="511167" y="1176200"/>
            <a:ext cx="26304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lnSpc>
                <a:spcPct val="115000"/>
              </a:lnSpc>
            </a:pPr>
            <a:r>
              <a:rPr lang="en-CA" sz="3000" b="1" dirty="0">
                <a:solidFill>
                  <a:srgbClr val="002060"/>
                </a:solidFill>
                <a:latin typeface="Century Gothic" panose="020B0502020202020204" pitchFamily="34" charset="0"/>
                <a:ea typeface="Barlow"/>
                <a:cs typeface="Barlow"/>
                <a:sym typeface="Barlow"/>
              </a:rPr>
              <a:t>Reflection</a:t>
            </a:r>
            <a:endParaRPr sz="3000" b="1" dirty="0">
              <a:solidFill>
                <a:srgbClr val="002060"/>
              </a:solidFill>
              <a:latin typeface="Century Gothic" panose="020B0502020202020204" pitchFamily="34" charset="0"/>
              <a:ea typeface="Barlow"/>
              <a:cs typeface="Barlow"/>
              <a:sym typeface="Barlow"/>
            </a:endParaRPr>
          </a:p>
        </p:txBody>
      </p:sp>
      <p:sp>
        <p:nvSpPr>
          <p:cNvPr id="357" name="Google Shape;357;p39"/>
          <p:cNvSpPr/>
          <p:nvPr/>
        </p:nvSpPr>
        <p:spPr>
          <a:xfrm>
            <a:off x="3295100" y="1176200"/>
            <a:ext cx="83316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What did I learn from this interaction?</a:t>
            </a:r>
            <a:endParaRPr sz="2000">
              <a:solidFill>
                <a:srgbClr val="002060"/>
              </a:solidFill>
              <a:latin typeface="Century Gothic" panose="020B0502020202020204" pitchFamily="34" charset="0"/>
              <a:ea typeface="Barlow"/>
              <a:cs typeface="Barlow"/>
              <a:sym typeface="Barlow"/>
            </a:endParaRPr>
          </a:p>
        </p:txBody>
      </p:sp>
      <p:sp>
        <p:nvSpPr>
          <p:cNvPr id="359" name="Google Shape;359;p39"/>
          <p:cNvSpPr/>
          <p:nvPr/>
        </p:nvSpPr>
        <p:spPr>
          <a:xfrm>
            <a:off x="511167" y="3430560"/>
            <a:ext cx="26304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lnSpc>
                <a:spcPct val="115000"/>
              </a:lnSpc>
            </a:pPr>
            <a:r>
              <a:rPr lang="en-CA" sz="3000" b="1">
                <a:solidFill>
                  <a:srgbClr val="002060"/>
                </a:solidFill>
                <a:latin typeface="Century Gothic" panose="020B0502020202020204" pitchFamily="34" charset="0"/>
                <a:ea typeface="Barlow"/>
                <a:cs typeface="Barlow"/>
                <a:sym typeface="Barlow"/>
              </a:rPr>
              <a:t>Regard</a:t>
            </a:r>
            <a:endParaRPr sz="3000" b="1">
              <a:solidFill>
                <a:srgbClr val="002060"/>
              </a:solidFill>
              <a:latin typeface="Century Gothic" panose="020B0502020202020204" pitchFamily="34" charset="0"/>
              <a:ea typeface="Barlow"/>
              <a:cs typeface="Barlow"/>
              <a:sym typeface="Barlow"/>
            </a:endParaRPr>
          </a:p>
        </p:txBody>
      </p:sp>
      <p:sp>
        <p:nvSpPr>
          <p:cNvPr id="362" name="Google Shape;362;p39"/>
          <p:cNvSpPr/>
          <p:nvPr/>
        </p:nvSpPr>
        <p:spPr>
          <a:xfrm>
            <a:off x="3295100" y="2303351"/>
            <a:ext cx="8331600" cy="1067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Did I preserve dignity and show care? How?</a:t>
            </a:r>
            <a:endParaRPr sz="2000">
              <a:solidFill>
                <a:srgbClr val="002060"/>
              </a:solidFill>
              <a:latin typeface="Century Gothic" panose="020B0502020202020204" pitchFamily="34" charset="0"/>
              <a:ea typeface="Barlow"/>
              <a:cs typeface="Barlow"/>
              <a:sym typeface="Barlow"/>
            </a:endParaRPr>
          </a:p>
        </p:txBody>
      </p:sp>
      <p:sp>
        <p:nvSpPr>
          <p:cNvPr id="363" name="Google Shape;363;p39"/>
          <p:cNvSpPr/>
          <p:nvPr/>
        </p:nvSpPr>
        <p:spPr>
          <a:xfrm>
            <a:off x="3295100" y="3430549"/>
            <a:ext cx="83316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What assumptions did I make, and how did they influence this interaction?</a:t>
            </a:r>
            <a:endParaRPr sz="2000">
              <a:solidFill>
                <a:srgbClr val="002060"/>
              </a:solidFill>
              <a:latin typeface="Century Gothic" panose="020B0502020202020204" pitchFamily="34" charset="0"/>
              <a:ea typeface="Barlow"/>
              <a:cs typeface="Barlow"/>
              <a:sym typeface="Barlow"/>
            </a:endParaRPr>
          </a:p>
        </p:txBody>
      </p:sp>
      <p:sp>
        <p:nvSpPr>
          <p:cNvPr id="365" name="Google Shape;365;p39"/>
          <p:cNvSpPr/>
          <p:nvPr/>
        </p:nvSpPr>
        <p:spPr>
          <a:xfrm>
            <a:off x="3295100" y="4557733"/>
            <a:ext cx="8331600" cy="1067600"/>
          </a:xfrm>
          <a:prstGeom prst="roundRect">
            <a:avLst>
              <a:gd name="adj" fmla="val 16667"/>
            </a:avLst>
          </a:prstGeom>
          <a:solidFill>
            <a:schemeClr val="lt2"/>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How was cultural humility relevant here?</a:t>
            </a:r>
            <a:endParaRPr sz="2000">
              <a:solidFill>
                <a:srgbClr val="002060"/>
              </a:solidFill>
              <a:latin typeface="Century Gothic" panose="020B0502020202020204" pitchFamily="34" charset="0"/>
              <a:ea typeface="Barlow"/>
              <a:cs typeface="Barlow"/>
              <a:sym typeface="Barlow"/>
            </a:endParaRPr>
          </a:p>
        </p:txBody>
      </p:sp>
      <p:pic>
        <p:nvPicPr>
          <p:cNvPr id="366" name="Google Shape;366;p39" title="NWT-OHT_Logo-Final-White.png"/>
          <p:cNvPicPr preferRelativeResize="0"/>
          <p:nvPr/>
        </p:nvPicPr>
        <p:blipFill>
          <a:blip r:embed="rId3">
            <a:alphaModFix/>
          </a:blip>
          <a:stretch>
            <a:fillRect/>
          </a:stretch>
        </p:blipFill>
        <p:spPr>
          <a:xfrm>
            <a:off x="246000" y="106267"/>
            <a:ext cx="1993065" cy="710433"/>
          </a:xfrm>
          <a:prstGeom prst="rect">
            <a:avLst/>
          </a:prstGeom>
          <a:noFill/>
          <a:ln>
            <a:noFill/>
          </a:ln>
        </p:spPr>
      </p:pic>
      <p:sp>
        <p:nvSpPr>
          <p:cNvPr id="18" name="Google Shape;336;p38">
            <a:extLst>
              <a:ext uri="{FF2B5EF4-FFF2-40B4-BE49-F238E27FC236}">
                <a16:creationId xmlns:a16="http://schemas.microsoft.com/office/drawing/2014/main" id="{2240626C-7565-482E-8179-47B8581581D4}"/>
              </a:ext>
            </a:extLst>
          </p:cNvPr>
          <p:cNvSpPr/>
          <p:nvPr/>
        </p:nvSpPr>
        <p:spPr>
          <a:xfrm>
            <a:off x="488057" y="2303351"/>
            <a:ext cx="2630400" cy="1067600"/>
          </a:xfrm>
          <a:prstGeom prst="roundRect">
            <a:avLst>
              <a:gd name="adj" fmla="val 16667"/>
            </a:avLst>
          </a:prstGeom>
          <a:solidFill>
            <a:srgbClr val="002060"/>
          </a:solidFill>
          <a:ln>
            <a:noFill/>
          </a:ln>
        </p:spPr>
        <p:txBody>
          <a:bodyPr spcFirstLastPara="1" wrap="square" lIns="121900" tIns="121900" rIns="121900" bIns="121900" anchor="ctr" anchorCtr="0">
            <a:noAutofit/>
          </a:bodyPr>
          <a:lstStyle/>
          <a:p>
            <a:pPr algn="ctr">
              <a:lnSpc>
                <a:spcPct val="115000"/>
              </a:lnSpc>
            </a:pPr>
            <a:r>
              <a:rPr lang="en-US" sz="3000" b="1" dirty="0">
                <a:solidFill>
                  <a:schemeClr val="bg1"/>
                </a:solidFill>
                <a:latin typeface="Century Gothic" panose="020B0502020202020204" pitchFamily="34" charset="0"/>
                <a:ea typeface="Barlow"/>
                <a:cs typeface="Barlow"/>
                <a:sym typeface="Barlow"/>
              </a:rPr>
              <a:t>Respect</a:t>
            </a:r>
            <a:endParaRPr sz="3000" b="1" dirty="0">
              <a:solidFill>
                <a:schemeClr val="bg1"/>
              </a:solidFill>
              <a:latin typeface="Century Gothic" panose="020B0502020202020204" pitchFamily="34" charset="0"/>
              <a:ea typeface="Barlow"/>
              <a:cs typeface="Barlow"/>
              <a:sym typeface="Barlow"/>
            </a:endParaRPr>
          </a:p>
        </p:txBody>
      </p:sp>
      <p:sp>
        <p:nvSpPr>
          <p:cNvPr id="19" name="Google Shape;336;p38">
            <a:extLst>
              <a:ext uri="{FF2B5EF4-FFF2-40B4-BE49-F238E27FC236}">
                <a16:creationId xmlns:a16="http://schemas.microsoft.com/office/drawing/2014/main" id="{E5E33D9A-0BD5-4CF0-801F-064028796D1F}"/>
              </a:ext>
            </a:extLst>
          </p:cNvPr>
          <p:cNvSpPr/>
          <p:nvPr/>
        </p:nvSpPr>
        <p:spPr>
          <a:xfrm>
            <a:off x="511167" y="4557733"/>
            <a:ext cx="2630400" cy="1067600"/>
          </a:xfrm>
          <a:prstGeom prst="roundRect">
            <a:avLst>
              <a:gd name="adj" fmla="val 16667"/>
            </a:avLst>
          </a:prstGeom>
          <a:solidFill>
            <a:srgbClr val="002060"/>
          </a:solidFill>
          <a:ln>
            <a:noFill/>
          </a:ln>
        </p:spPr>
        <p:txBody>
          <a:bodyPr spcFirstLastPara="1" wrap="square" lIns="121900" tIns="121900" rIns="121900" bIns="121900" anchor="ctr" anchorCtr="0">
            <a:noAutofit/>
          </a:bodyPr>
          <a:lstStyle/>
          <a:p>
            <a:pPr algn="ctr">
              <a:lnSpc>
                <a:spcPct val="115000"/>
              </a:lnSpc>
            </a:pPr>
            <a:r>
              <a:rPr lang="en-US" sz="3000" b="1" dirty="0">
                <a:solidFill>
                  <a:schemeClr val="bg1"/>
                </a:solidFill>
                <a:latin typeface="Century Gothic" panose="020B0502020202020204" pitchFamily="34" charset="0"/>
                <a:ea typeface="Barlow"/>
                <a:cs typeface="Barlow"/>
                <a:sym typeface="Barlow"/>
              </a:rPr>
              <a:t>Relevance</a:t>
            </a:r>
            <a:endParaRPr sz="3000" b="1" dirty="0">
              <a:solidFill>
                <a:schemeClr val="bg1"/>
              </a:solidFill>
              <a:latin typeface="Century Gothic" panose="020B0502020202020204" pitchFamily="34" charset="0"/>
              <a:ea typeface="Barlow"/>
              <a:cs typeface="Barlow"/>
              <a:sym typeface="Barlow"/>
            </a:endParaRPr>
          </a:p>
        </p:txBody>
      </p:sp>
      <p:sp>
        <p:nvSpPr>
          <p:cNvPr id="2" name="Rectangle 1">
            <a:extLst>
              <a:ext uri="{FF2B5EF4-FFF2-40B4-BE49-F238E27FC236}">
                <a16:creationId xmlns:a16="http://schemas.microsoft.com/office/drawing/2014/main" id="{429B3261-F7B1-4C74-8C3D-AC94552FBA7C}"/>
              </a:ext>
            </a:extLst>
          </p:cNvPr>
          <p:cNvSpPr/>
          <p:nvPr/>
        </p:nvSpPr>
        <p:spPr>
          <a:xfrm>
            <a:off x="511166" y="5901069"/>
            <a:ext cx="11050833" cy="5423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Google Shape;361;p39">
            <a:extLst>
              <a:ext uri="{FF2B5EF4-FFF2-40B4-BE49-F238E27FC236}">
                <a16:creationId xmlns:a16="http://schemas.microsoft.com/office/drawing/2014/main" id="{91CDDCFB-5654-4672-ADDC-7C4E6EEA6D7D}"/>
              </a:ext>
            </a:extLst>
          </p:cNvPr>
          <p:cNvSpPr/>
          <p:nvPr/>
        </p:nvSpPr>
        <p:spPr>
          <a:xfrm>
            <a:off x="511167" y="5684133"/>
            <a:ext cx="26304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lnSpc>
                <a:spcPct val="115000"/>
              </a:lnSpc>
            </a:pPr>
            <a:r>
              <a:rPr lang="en-CA" sz="3000" b="1" dirty="0">
                <a:solidFill>
                  <a:srgbClr val="002060"/>
                </a:solidFill>
                <a:latin typeface="Century Gothic" panose="020B0502020202020204" pitchFamily="34" charset="0"/>
                <a:ea typeface="Barlow"/>
                <a:cs typeface="Barlow"/>
                <a:sym typeface="Barlow"/>
              </a:rPr>
              <a:t>Resiliency</a:t>
            </a:r>
            <a:endParaRPr sz="3000" b="1" dirty="0">
              <a:solidFill>
                <a:srgbClr val="002060"/>
              </a:solidFill>
              <a:latin typeface="Century Gothic" panose="020B0502020202020204" pitchFamily="34" charset="0"/>
              <a:ea typeface="Barlow"/>
              <a:cs typeface="Barlow"/>
              <a:sym typeface="Barlow"/>
            </a:endParaRPr>
          </a:p>
        </p:txBody>
      </p:sp>
      <p:sp>
        <p:nvSpPr>
          <p:cNvPr id="22" name="Google Shape;364;p39">
            <a:extLst>
              <a:ext uri="{FF2B5EF4-FFF2-40B4-BE49-F238E27FC236}">
                <a16:creationId xmlns:a16="http://schemas.microsoft.com/office/drawing/2014/main" id="{6B8DE976-10CE-481B-84F4-BF6C7D7DF7CA}"/>
              </a:ext>
            </a:extLst>
          </p:cNvPr>
          <p:cNvSpPr/>
          <p:nvPr/>
        </p:nvSpPr>
        <p:spPr>
          <a:xfrm>
            <a:off x="3274815" y="5684133"/>
            <a:ext cx="8331600" cy="10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nSpc>
                <a:spcPct val="115000"/>
              </a:lnSpc>
            </a:pPr>
            <a:r>
              <a:rPr lang="en-CA" sz="2000">
                <a:solidFill>
                  <a:srgbClr val="002060"/>
                </a:solidFill>
                <a:latin typeface="Century Gothic" panose="020B0502020202020204" pitchFamily="34" charset="0"/>
                <a:ea typeface="Barlow"/>
                <a:cs typeface="Barlow"/>
                <a:sym typeface="Barlow"/>
              </a:rPr>
              <a:t>How was my own capacity for compassion impacted?</a:t>
            </a:r>
            <a:endParaRPr sz="2000">
              <a:solidFill>
                <a:srgbClr val="002060"/>
              </a:solidFill>
              <a:latin typeface="Century Gothic" panose="020B0502020202020204" pitchFamily="34" charset="0"/>
              <a:ea typeface="Barlow"/>
              <a:cs typeface="Barlow"/>
              <a:sym typeface="Barlow"/>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p40"/>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372" name="Google Shape;372;p40"/>
          <p:cNvSpPr txBox="1"/>
          <p:nvPr/>
        </p:nvSpPr>
        <p:spPr>
          <a:xfrm>
            <a:off x="1746739" y="145172"/>
            <a:ext cx="8897815" cy="668000"/>
          </a:xfrm>
          <a:prstGeom prst="rect">
            <a:avLst/>
          </a:prstGeom>
          <a:noFill/>
          <a:ln>
            <a:noFill/>
          </a:ln>
        </p:spPr>
        <p:txBody>
          <a:bodyPr spcFirstLastPara="1" wrap="square" lIns="121900" tIns="121900" rIns="121900" bIns="121900" anchor="t" anchorCtr="0">
            <a:noAutofit/>
          </a:bodyPr>
          <a:lstStyle/>
          <a:p>
            <a:pPr algn="ctr">
              <a:buClr>
                <a:srgbClr val="000000"/>
              </a:buClr>
              <a:buSzPts val="2500"/>
            </a:pPr>
            <a:r>
              <a:rPr lang="en-CA" sz="3467" b="1" dirty="0">
                <a:solidFill>
                  <a:schemeClr val="lt1"/>
                </a:solidFill>
                <a:latin typeface="Century Gothic" panose="020B0502020202020204" pitchFamily="34" charset="0"/>
                <a:ea typeface="Barlow"/>
                <a:cs typeface="Barlow"/>
                <a:sym typeface="Barlow"/>
              </a:rPr>
              <a:t>Cultural Humility: Reflection Exercise</a:t>
            </a:r>
            <a:endParaRPr sz="3733" dirty="0">
              <a:solidFill>
                <a:schemeClr val="lt1"/>
              </a:solidFill>
              <a:latin typeface="Century Gothic" panose="020B0502020202020204" pitchFamily="34" charset="0"/>
              <a:ea typeface="Barlow SemiBold"/>
              <a:cs typeface="Barlow SemiBold"/>
              <a:sym typeface="Barlow SemiBold"/>
            </a:endParaRPr>
          </a:p>
        </p:txBody>
      </p:sp>
      <p:sp>
        <p:nvSpPr>
          <p:cNvPr id="374" name="Google Shape;374;p40"/>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375" name="Google Shape;375;p40"/>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376" name="Google Shape;376;p40"/>
          <p:cNvSpPr txBox="1"/>
          <p:nvPr/>
        </p:nvSpPr>
        <p:spPr>
          <a:xfrm>
            <a:off x="3048000" y="3219536"/>
            <a:ext cx="6096000" cy="410379"/>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377" name="Google Shape;377;p40"/>
          <p:cNvSpPr txBox="1"/>
          <p:nvPr/>
        </p:nvSpPr>
        <p:spPr>
          <a:xfrm>
            <a:off x="512600" y="3338436"/>
            <a:ext cx="11166800" cy="2933410"/>
          </a:xfrm>
          <a:prstGeom prst="rect">
            <a:avLst/>
          </a:prstGeom>
          <a:noFill/>
          <a:ln>
            <a:noFill/>
          </a:ln>
        </p:spPr>
        <p:txBody>
          <a:bodyPr spcFirstLastPara="1" wrap="square" lIns="121900" tIns="121900" rIns="121900" bIns="121900" anchor="t" anchorCtr="0">
            <a:noAutofit/>
          </a:bodyPr>
          <a:lstStyle/>
          <a:p>
            <a:pPr marL="609585" indent="-452955">
              <a:lnSpc>
                <a:spcPct val="115000"/>
              </a:lnSpc>
              <a:buClr>
                <a:schemeClr val="dk1"/>
              </a:buClr>
              <a:buSzPts val="1750"/>
              <a:buFont typeface="Barlow"/>
              <a:buChar char="●"/>
            </a:pPr>
            <a:r>
              <a:rPr lang="en-CA" b="1" dirty="0">
                <a:solidFill>
                  <a:schemeClr val="dk1"/>
                </a:solidFill>
                <a:latin typeface="Century Gothic" panose="020B0502020202020204" pitchFamily="34" charset="0"/>
                <a:ea typeface="Barlow"/>
                <a:cs typeface="Barlow"/>
                <a:sym typeface="Barlow"/>
              </a:rPr>
              <a:t>Reflection: </a:t>
            </a:r>
            <a:r>
              <a:rPr lang="en-US" dirty="0">
                <a:solidFill>
                  <a:schemeClr val="dk1"/>
                </a:solidFill>
                <a:latin typeface="Century Gothic" panose="020B0502020202020204" pitchFamily="34" charset="0"/>
                <a:ea typeface="Barlow"/>
                <a:cs typeface="Barlow"/>
                <a:sym typeface="Barlow"/>
              </a:rPr>
              <a:t>Is there something I do not know about what these marks could be?</a:t>
            </a:r>
          </a:p>
          <a:p>
            <a:pPr marL="609585" indent="-452955">
              <a:lnSpc>
                <a:spcPct val="115000"/>
              </a:lnSpc>
              <a:spcBef>
                <a:spcPts val="1333"/>
              </a:spcBef>
              <a:buClr>
                <a:schemeClr val="dk1"/>
              </a:buClr>
              <a:buSzPts val="1750"/>
              <a:buFont typeface="Barlow"/>
              <a:buChar char="●"/>
            </a:pPr>
            <a:r>
              <a:rPr lang="en-CA" b="1" dirty="0">
                <a:solidFill>
                  <a:schemeClr val="dk1"/>
                </a:solidFill>
                <a:latin typeface="Century Gothic" panose="020B0502020202020204" pitchFamily="34" charset="0"/>
                <a:ea typeface="Barlow"/>
                <a:cs typeface="Barlow"/>
                <a:sym typeface="Barlow"/>
              </a:rPr>
              <a:t>Respect: </a:t>
            </a:r>
            <a:r>
              <a:rPr lang="en-CA" dirty="0">
                <a:solidFill>
                  <a:schemeClr val="dk1"/>
                </a:solidFill>
                <a:latin typeface="Century Gothic" panose="020B0502020202020204" pitchFamily="34" charset="0"/>
                <a:ea typeface="Barlow"/>
                <a:cs typeface="Barlow"/>
                <a:sym typeface="Barlow"/>
              </a:rPr>
              <a:t>Approach the parents directly with curiosity</a:t>
            </a:r>
            <a:endParaRPr dirty="0">
              <a:solidFill>
                <a:schemeClr val="dk1"/>
              </a:solidFill>
              <a:latin typeface="Century Gothic" panose="020B0502020202020204" pitchFamily="34" charset="0"/>
              <a:ea typeface="Barlow"/>
              <a:cs typeface="Barlow"/>
              <a:sym typeface="Barlow"/>
            </a:endParaRPr>
          </a:p>
          <a:p>
            <a:pPr marL="609585" indent="-452955">
              <a:lnSpc>
                <a:spcPct val="115000"/>
              </a:lnSpc>
              <a:spcBef>
                <a:spcPts val="1333"/>
              </a:spcBef>
              <a:buClr>
                <a:schemeClr val="dk1"/>
              </a:buClr>
              <a:buSzPts val="1750"/>
              <a:buFont typeface="Barlow"/>
              <a:buChar char="●"/>
            </a:pPr>
            <a:r>
              <a:rPr lang="en-CA" b="1" dirty="0">
                <a:solidFill>
                  <a:schemeClr val="dk1"/>
                </a:solidFill>
                <a:latin typeface="Century Gothic" panose="020B0502020202020204" pitchFamily="34" charset="0"/>
                <a:ea typeface="Barlow"/>
                <a:cs typeface="Barlow"/>
                <a:sym typeface="Barlow"/>
              </a:rPr>
              <a:t>Regard: </a:t>
            </a:r>
            <a:r>
              <a:rPr lang="en-CA" dirty="0">
                <a:solidFill>
                  <a:schemeClr val="dk1"/>
                </a:solidFill>
                <a:latin typeface="Century Gothic" panose="020B0502020202020204" pitchFamily="34" charset="0"/>
                <a:ea typeface="Barlow"/>
                <a:cs typeface="Barlow"/>
                <a:sym typeface="Barlow"/>
              </a:rPr>
              <a:t>Avoid assuming abusive parenting or the worst possibility  </a:t>
            </a:r>
            <a:endParaRPr dirty="0">
              <a:solidFill>
                <a:schemeClr val="dk1"/>
              </a:solidFill>
              <a:latin typeface="Century Gothic" panose="020B0502020202020204" pitchFamily="34" charset="0"/>
              <a:ea typeface="Barlow"/>
              <a:cs typeface="Barlow"/>
              <a:sym typeface="Barlow"/>
            </a:endParaRPr>
          </a:p>
          <a:p>
            <a:pPr marL="609585" indent="-452955">
              <a:lnSpc>
                <a:spcPct val="115000"/>
              </a:lnSpc>
              <a:spcBef>
                <a:spcPts val="1333"/>
              </a:spcBef>
              <a:buClr>
                <a:schemeClr val="dk1"/>
              </a:buClr>
              <a:buSzPts val="1750"/>
              <a:buFont typeface="Barlow"/>
              <a:buChar char="●"/>
            </a:pPr>
            <a:r>
              <a:rPr lang="en-CA" b="1" dirty="0">
                <a:solidFill>
                  <a:schemeClr val="dk1"/>
                </a:solidFill>
                <a:latin typeface="Century Gothic" panose="020B0502020202020204" pitchFamily="34" charset="0"/>
                <a:ea typeface="Barlow"/>
                <a:cs typeface="Barlow"/>
                <a:sym typeface="Barlow"/>
              </a:rPr>
              <a:t>Relevance: </a:t>
            </a:r>
            <a:r>
              <a:rPr lang="en-CA" dirty="0">
                <a:solidFill>
                  <a:schemeClr val="dk1"/>
                </a:solidFill>
                <a:latin typeface="Century Gothic" panose="020B0502020202020204" pitchFamily="34" charset="0"/>
                <a:ea typeface="Barlow"/>
                <a:cs typeface="Barlow"/>
                <a:sym typeface="Barlow"/>
              </a:rPr>
              <a:t>Hold space for the practices of other cultures </a:t>
            </a:r>
            <a:endParaRPr dirty="0">
              <a:solidFill>
                <a:schemeClr val="dk1"/>
              </a:solidFill>
              <a:latin typeface="Century Gothic" panose="020B0502020202020204" pitchFamily="34" charset="0"/>
              <a:ea typeface="Barlow"/>
              <a:cs typeface="Barlow"/>
              <a:sym typeface="Barlow"/>
            </a:endParaRPr>
          </a:p>
          <a:p>
            <a:pPr marL="609585" indent="-452955">
              <a:lnSpc>
                <a:spcPct val="115000"/>
              </a:lnSpc>
              <a:spcBef>
                <a:spcPts val="1333"/>
              </a:spcBef>
              <a:spcAft>
                <a:spcPts val="1333"/>
              </a:spcAft>
              <a:buClr>
                <a:schemeClr val="dk1"/>
              </a:buClr>
              <a:buSzPts val="1750"/>
              <a:buFont typeface="Barlow"/>
              <a:buChar char="●"/>
            </a:pPr>
            <a:r>
              <a:rPr lang="en-CA" b="1" dirty="0">
                <a:solidFill>
                  <a:schemeClr val="dk1"/>
                </a:solidFill>
                <a:latin typeface="Century Gothic" panose="020B0502020202020204" pitchFamily="34" charset="0"/>
                <a:ea typeface="Barlow"/>
                <a:cs typeface="Barlow"/>
                <a:sym typeface="Barlow"/>
              </a:rPr>
              <a:t>Resiliency: </a:t>
            </a:r>
            <a:r>
              <a:rPr lang="en-CA" dirty="0">
                <a:solidFill>
                  <a:schemeClr val="dk1"/>
                </a:solidFill>
                <a:latin typeface="Century Gothic" panose="020B0502020202020204" pitchFamily="34" charset="0"/>
                <a:ea typeface="Barlow"/>
                <a:cs typeface="Barlow"/>
                <a:sym typeface="Barlow"/>
              </a:rPr>
              <a:t>Appreciate that, for this family and culture, this method and form of care is a norm and a form of medicine</a:t>
            </a:r>
            <a:endParaRPr dirty="0">
              <a:solidFill>
                <a:schemeClr val="dk1"/>
              </a:solidFill>
              <a:latin typeface="Century Gothic" panose="020B0502020202020204" pitchFamily="34" charset="0"/>
              <a:ea typeface="Barlow"/>
              <a:cs typeface="Barlow"/>
              <a:sym typeface="Barlow"/>
            </a:endParaRPr>
          </a:p>
        </p:txBody>
      </p:sp>
      <p:sp>
        <p:nvSpPr>
          <p:cNvPr id="378" name="Google Shape;378;p40"/>
          <p:cNvSpPr/>
          <p:nvPr/>
        </p:nvSpPr>
        <p:spPr>
          <a:xfrm>
            <a:off x="512600" y="1273388"/>
            <a:ext cx="11166800" cy="1860400"/>
          </a:xfrm>
          <a:prstGeom prst="roundRect">
            <a:avLst>
              <a:gd name="adj" fmla="val 16667"/>
            </a:avLst>
          </a:prstGeom>
          <a:solidFill>
            <a:srgbClr val="00B0F0"/>
          </a:solidFill>
          <a:ln>
            <a:noFill/>
          </a:ln>
        </p:spPr>
        <p:txBody>
          <a:bodyPr spcFirstLastPara="1" wrap="square" lIns="121900" tIns="121900" rIns="121900" bIns="121900" anchor="ctr" anchorCtr="0">
            <a:noAutofit/>
          </a:bodyPr>
          <a:lstStyle/>
          <a:p>
            <a:pPr>
              <a:lnSpc>
                <a:spcPct val="115000"/>
              </a:lnSpc>
            </a:pPr>
            <a:r>
              <a:rPr lang="en-CA" sz="1700" dirty="0">
                <a:solidFill>
                  <a:srgbClr val="002060"/>
                </a:solidFill>
                <a:latin typeface="Century Gothic" panose="020B0502020202020204" pitchFamily="34" charset="0"/>
                <a:ea typeface="Barlow"/>
                <a:cs typeface="Barlow"/>
                <a:sym typeface="Barlow"/>
              </a:rPr>
              <a:t>A nurse was seeing a Cambodian child and her family. The child had suspicious burn marks on her body. She first interviewed both parents separately. Both explained that they had treated their child using cupping and coining to make her feel better and help her recover more quickly. The nurse then explained to her supervisor what she had learned from the parents, confirming it was not a child abuse situation. The family practiced the traditional form of cupping.</a:t>
            </a:r>
            <a:endParaRPr sz="1700" dirty="0">
              <a:solidFill>
                <a:srgbClr val="002060"/>
              </a:solidFill>
              <a:latin typeface="Century Gothic" panose="020B0502020202020204" pitchFamily="34" charset="0"/>
              <a:ea typeface="Barlow"/>
              <a:cs typeface="Barlow"/>
              <a:sym typeface="Barlow"/>
            </a:endParaRPr>
          </a:p>
        </p:txBody>
      </p:sp>
      <p:pic>
        <p:nvPicPr>
          <p:cNvPr id="379" name="Google Shape;379;p40" title="NWT-OHT_Logo-Final-White.png"/>
          <p:cNvPicPr preferRelativeResize="0"/>
          <p:nvPr/>
        </p:nvPicPr>
        <p:blipFill>
          <a:blip r:embed="rId3">
            <a:alphaModFix/>
          </a:blip>
          <a:stretch>
            <a:fillRect/>
          </a:stretch>
        </p:blipFill>
        <p:spPr>
          <a:xfrm>
            <a:off x="103870" y="48351"/>
            <a:ext cx="1993065" cy="71043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41"/>
          <p:cNvSpPr/>
          <p:nvPr/>
        </p:nvSpPr>
        <p:spPr>
          <a:xfrm>
            <a:off x="0" y="-12700"/>
            <a:ext cx="12192000" cy="990800"/>
          </a:xfrm>
          <a:prstGeom prst="rect">
            <a:avLst/>
          </a:prstGeom>
          <a:solidFill>
            <a:schemeClr val="tx2"/>
          </a:solidFill>
          <a:ln>
            <a:noFill/>
          </a:ln>
        </p:spPr>
        <p:txBody>
          <a:bodyPr spcFirstLastPara="1" wrap="square" lIns="121900" tIns="121900" rIns="121900" bIns="121900" anchor="ctr"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385" name="Google Shape;385;p41"/>
          <p:cNvSpPr txBox="1"/>
          <p:nvPr/>
        </p:nvSpPr>
        <p:spPr>
          <a:xfrm>
            <a:off x="0" y="148700"/>
            <a:ext cx="12192000" cy="668000"/>
          </a:xfrm>
          <a:prstGeom prst="rect">
            <a:avLst/>
          </a:prstGeom>
          <a:noFill/>
          <a:ln>
            <a:noFill/>
          </a:ln>
        </p:spPr>
        <p:txBody>
          <a:bodyPr spcFirstLastPara="1" wrap="square" lIns="121900" tIns="121900" rIns="121900" bIns="121900" anchor="t" anchorCtr="0">
            <a:noAutofit/>
          </a:bodyPr>
          <a:lstStyle/>
          <a:p>
            <a:pPr algn="ctr">
              <a:buClr>
                <a:srgbClr val="000000"/>
              </a:buClr>
              <a:buSzPts val="2500"/>
            </a:pPr>
            <a:r>
              <a:rPr lang="en-CA" sz="3467" b="1" dirty="0">
                <a:solidFill>
                  <a:schemeClr val="lt1"/>
                </a:solidFill>
                <a:latin typeface="Century Gothic" panose="020B0502020202020204" pitchFamily="34" charset="0"/>
                <a:ea typeface="Barlow"/>
                <a:cs typeface="Barlow"/>
                <a:sym typeface="Barlow"/>
              </a:rPr>
              <a:t>5 Rs of Cultural Humility</a:t>
            </a:r>
            <a:endParaRPr sz="3733" dirty="0">
              <a:solidFill>
                <a:schemeClr val="lt1"/>
              </a:solidFill>
              <a:latin typeface="Century Gothic" panose="020B0502020202020204" pitchFamily="34" charset="0"/>
              <a:ea typeface="Barlow SemiBold"/>
              <a:cs typeface="Barlow SemiBold"/>
              <a:sym typeface="Barlow SemiBold"/>
            </a:endParaRPr>
          </a:p>
        </p:txBody>
      </p:sp>
      <p:sp>
        <p:nvSpPr>
          <p:cNvPr id="395" name="Google Shape;395;p41"/>
          <p:cNvSpPr/>
          <p:nvPr/>
        </p:nvSpPr>
        <p:spPr>
          <a:xfrm>
            <a:off x="7208537" y="3022533"/>
            <a:ext cx="3895200" cy="17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r>
              <a:rPr lang="en-CA" sz="2800">
                <a:solidFill>
                  <a:schemeClr val="dk1"/>
                </a:solidFill>
                <a:latin typeface="Century Gothic" panose="020B0502020202020204" pitchFamily="34" charset="0"/>
                <a:ea typeface="Barlow"/>
                <a:cs typeface="Barlow"/>
                <a:sym typeface="Barlow"/>
              </a:rPr>
              <a:t>Recognizing and mitigating power imbalances</a:t>
            </a:r>
            <a:endParaRPr sz="2800">
              <a:latin typeface="Century Gothic" panose="020B0502020202020204" pitchFamily="34" charset="0"/>
              <a:ea typeface="Barlow"/>
              <a:cs typeface="Barlow"/>
              <a:sym typeface="Barlow"/>
            </a:endParaRPr>
          </a:p>
        </p:txBody>
      </p:sp>
      <p:sp>
        <p:nvSpPr>
          <p:cNvPr id="396" name="Google Shape;396;p41"/>
          <p:cNvSpPr/>
          <p:nvPr/>
        </p:nvSpPr>
        <p:spPr>
          <a:xfrm>
            <a:off x="7208528" y="1139500"/>
            <a:ext cx="3895200" cy="1767600"/>
          </a:xfrm>
          <a:prstGeom prst="roundRect">
            <a:avLst>
              <a:gd name="adj" fmla="val 16667"/>
            </a:avLst>
          </a:prstGeom>
          <a:solidFill>
            <a:srgbClr val="F9AC2F"/>
          </a:solidFill>
          <a:ln>
            <a:noFill/>
          </a:ln>
        </p:spPr>
        <p:txBody>
          <a:bodyPr spcFirstLastPara="1" wrap="square" lIns="121900" tIns="121900" rIns="121900" bIns="121900" anchor="ctr" anchorCtr="0">
            <a:noAutofit/>
          </a:bodyPr>
          <a:lstStyle/>
          <a:p>
            <a:pPr algn="ctr"/>
            <a:r>
              <a:rPr lang="en-CA" sz="2800">
                <a:solidFill>
                  <a:schemeClr val="dk1"/>
                </a:solidFill>
                <a:latin typeface="Century Gothic" panose="020B0502020202020204" pitchFamily="34" charset="0"/>
                <a:ea typeface="Barlow"/>
                <a:cs typeface="Barlow"/>
                <a:sym typeface="Barlow"/>
              </a:rPr>
              <a:t>Self-awareness</a:t>
            </a:r>
            <a:br>
              <a:rPr lang="en-CA" sz="2800">
                <a:solidFill>
                  <a:schemeClr val="dk1"/>
                </a:solidFill>
                <a:latin typeface="Century Gothic" panose="020B0502020202020204" pitchFamily="34" charset="0"/>
                <a:ea typeface="Barlow"/>
                <a:cs typeface="Barlow"/>
                <a:sym typeface="Barlow"/>
              </a:rPr>
            </a:br>
            <a:r>
              <a:rPr lang="en-CA" sz="2800">
                <a:solidFill>
                  <a:schemeClr val="dk1"/>
                </a:solidFill>
                <a:latin typeface="Century Gothic" panose="020B0502020202020204" pitchFamily="34" charset="0"/>
                <a:ea typeface="Barlow"/>
                <a:cs typeface="Barlow"/>
                <a:sym typeface="Barlow"/>
              </a:rPr>
              <a:t>and critical self-reflection</a:t>
            </a:r>
            <a:endParaRPr sz="2800">
              <a:latin typeface="Century Gothic" panose="020B0502020202020204" pitchFamily="34" charset="0"/>
              <a:ea typeface="Barlow"/>
              <a:cs typeface="Barlow"/>
              <a:sym typeface="Barlow"/>
            </a:endParaRPr>
          </a:p>
        </p:txBody>
      </p:sp>
      <p:pic>
        <p:nvPicPr>
          <p:cNvPr id="399" name="Google Shape;399;p41" title="NWT-OHT_Logo-Final-White.png"/>
          <p:cNvPicPr preferRelativeResize="0"/>
          <p:nvPr/>
        </p:nvPicPr>
        <p:blipFill>
          <a:blip r:embed="rId3">
            <a:alphaModFix/>
          </a:blip>
          <a:stretch>
            <a:fillRect/>
          </a:stretch>
        </p:blipFill>
        <p:spPr>
          <a:xfrm>
            <a:off x="192834" y="72499"/>
            <a:ext cx="1993065" cy="710433"/>
          </a:xfrm>
          <a:prstGeom prst="rect">
            <a:avLst/>
          </a:prstGeom>
          <a:noFill/>
          <a:ln>
            <a:noFill/>
          </a:ln>
        </p:spPr>
      </p:pic>
      <p:sp>
        <p:nvSpPr>
          <p:cNvPr id="2" name="Rectangle 1">
            <a:extLst>
              <a:ext uri="{FF2B5EF4-FFF2-40B4-BE49-F238E27FC236}">
                <a16:creationId xmlns:a16="http://schemas.microsoft.com/office/drawing/2014/main" id="{6A2DA89B-4D0C-4674-86D0-86A6D0FDFB8B}"/>
              </a:ext>
            </a:extLst>
          </p:cNvPr>
          <p:cNvSpPr/>
          <p:nvPr/>
        </p:nvSpPr>
        <p:spPr>
          <a:xfrm>
            <a:off x="437685" y="5838091"/>
            <a:ext cx="11196265" cy="621323"/>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Google Shape;397;p41">
            <a:extLst>
              <a:ext uri="{FF2B5EF4-FFF2-40B4-BE49-F238E27FC236}">
                <a16:creationId xmlns:a16="http://schemas.microsoft.com/office/drawing/2014/main" id="{41BF7B34-F687-4CF6-B8CF-AB92D4B9C4E3}"/>
              </a:ext>
            </a:extLst>
          </p:cNvPr>
          <p:cNvSpPr/>
          <p:nvPr/>
        </p:nvSpPr>
        <p:spPr>
          <a:xfrm>
            <a:off x="7208528" y="4905566"/>
            <a:ext cx="3895200" cy="1767600"/>
          </a:xfrm>
          <a:prstGeom prst="roundRect">
            <a:avLst>
              <a:gd name="adj" fmla="val 16667"/>
            </a:avLst>
          </a:prstGeom>
          <a:solidFill>
            <a:schemeClr val="tx1"/>
          </a:solidFill>
          <a:ln>
            <a:noFill/>
          </a:ln>
        </p:spPr>
        <p:txBody>
          <a:bodyPr spcFirstLastPara="1" wrap="square" lIns="121900" tIns="121900" rIns="121900" bIns="121900" anchor="ctr" anchorCtr="0">
            <a:noAutofit/>
          </a:bodyPr>
          <a:lstStyle/>
          <a:p>
            <a:pPr algn="ctr"/>
            <a:r>
              <a:rPr lang="en-CA" sz="2800" dirty="0">
                <a:solidFill>
                  <a:schemeClr val="bg1"/>
                </a:solidFill>
                <a:latin typeface="Century Gothic" panose="020B0502020202020204" pitchFamily="34" charset="0"/>
                <a:ea typeface="Barlow"/>
                <a:cs typeface="Barlow"/>
                <a:sym typeface="Barlow"/>
              </a:rPr>
              <a:t>Building institutional accountability</a:t>
            </a:r>
            <a:endParaRPr sz="2800" dirty="0">
              <a:solidFill>
                <a:schemeClr val="bg1"/>
              </a:solidFill>
              <a:latin typeface="Century Gothic" panose="020B0502020202020204" pitchFamily="34" charset="0"/>
              <a:ea typeface="Barlow"/>
              <a:cs typeface="Barlow"/>
              <a:sym typeface="Barlow"/>
            </a:endParaRPr>
          </a:p>
        </p:txBody>
      </p:sp>
      <p:grpSp>
        <p:nvGrpSpPr>
          <p:cNvPr id="20" name="Google Shape;387;p41">
            <a:extLst>
              <a:ext uri="{FF2B5EF4-FFF2-40B4-BE49-F238E27FC236}">
                <a16:creationId xmlns:a16="http://schemas.microsoft.com/office/drawing/2014/main" id="{C2526A13-829C-4D76-A013-68AA165315B2}"/>
              </a:ext>
            </a:extLst>
          </p:cNvPr>
          <p:cNvGrpSpPr/>
          <p:nvPr/>
        </p:nvGrpSpPr>
        <p:grpSpPr>
          <a:xfrm>
            <a:off x="747804" y="1122659"/>
            <a:ext cx="5891157" cy="5176531"/>
            <a:chOff x="2219025" y="812475"/>
            <a:chExt cx="4705950" cy="4131925"/>
          </a:xfrm>
        </p:grpSpPr>
        <p:sp>
          <p:nvSpPr>
            <p:cNvPr id="21" name="Google Shape;388;p41">
              <a:extLst>
                <a:ext uri="{FF2B5EF4-FFF2-40B4-BE49-F238E27FC236}">
                  <a16:creationId xmlns:a16="http://schemas.microsoft.com/office/drawing/2014/main" id="{C10651E5-7985-4474-9A04-A7A11CA5F37F}"/>
                </a:ext>
              </a:extLst>
            </p:cNvPr>
            <p:cNvSpPr/>
            <p:nvPr/>
          </p:nvSpPr>
          <p:spPr>
            <a:xfrm>
              <a:off x="2582850" y="1246900"/>
              <a:ext cx="3978300" cy="3697500"/>
            </a:xfrm>
            <a:prstGeom prst="ellipse">
              <a:avLst/>
            </a:prstGeom>
            <a:noFill/>
            <a:ln w="228600" cap="flat" cmpd="sng">
              <a:solidFill>
                <a:srgbClr val="103B58"/>
              </a:solidFill>
              <a:prstDash val="solid"/>
              <a:round/>
              <a:headEnd type="none" w="sm" len="sm"/>
              <a:tailEnd type="none" w="sm" len="sm"/>
            </a:ln>
          </p:spPr>
          <p:txBody>
            <a:bodyPr spcFirstLastPara="1" wrap="square" lIns="121900" tIns="121900" rIns="121900" bIns="121900" anchor="ctr" anchorCtr="0">
              <a:noAutofit/>
            </a:bodyPr>
            <a:lstStyle/>
            <a:p>
              <a:pPr algn="ctr"/>
              <a:endParaRPr sz="2400">
                <a:solidFill>
                  <a:schemeClr val="lt1"/>
                </a:solidFill>
                <a:latin typeface="Barlow Medium"/>
                <a:ea typeface="Barlow Medium"/>
                <a:cs typeface="Barlow Medium"/>
                <a:sym typeface="Barlow Medium"/>
              </a:endParaRPr>
            </a:p>
          </p:txBody>
        </p:sp>
        <p:sp>
          <p:nvSpPr>
            <p:cNvPr id="22" name="Google Shape;389;p41">
              <a:extLst>
                <a:ext uri="{FF2B5EF4-FFF2-40B4-BE49-F238E27FC236}">
                  <a16:creationId xmlns:a16="http://schemas.microsoft.com/office/drawing/2014/main" id="{A328C3BE-DF32-45DD-9C64-BD91D134DF3A}"/>
                </a:ext>
              </a:extLst>
            </p:cNvPr>
            <p:cNvSpPr txBox="1"/>
            <p:nvPr/>
          </p:nvSpPr>
          <p:spPr>
            <a:xfrm>
              <a:off x="2286000" y="2414651"/>
              <a:ext cx="4572000" cy="307784"/>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23" name="Google Shape;390;p41">
              <a:extLst>
                <a:ext uri="{FF2B5EF4-FFF2-40B4-BE49-F238E27FC236}">
                  <a16:creationId xmlns:a16="http://schemas.microsoft.com/office/drawing/2014/main" id="{174BED7C-FCD2-4E66-8252-E984BEE7171D}"/>
                </a:ext>
              </a:extLst>
            </p:cNvPr>
            <p:cNvSpPr txBox="1"/>
            <p:nvPr/>
          </p:nvSpPr>
          <p:spPr>
            <a:xfrm>
              <a:off x="2286000" y="2414651"/>
              <a:ext cx="4572000" cy="307784"/>
            </a:xfrm>
            <a:prstGeom prst="rect">
              <a:avLst/>
            </a:prstGeom>
            <a:noFill/>
            <a:ln>
              <a:noFill/>
            </a:ln>
          </p:spPr>
          <p:txBody>
            <a:bodyPr spcFirstLastPara="1" wrap="square" lIns="121900" tIns="60933" rIns="121900" bIns="60933" anchor="t" anchorCtr="0">
              <a:spAutoFit/>
            </a:bodyPr>
            <a:lstStyle/>
            <a:p>
              <a:pPr>
                <a:buClr>
                  <a:srgbClr val="000000"/>
                </a:buClr>
                <a:buSzPts val="1400"/>
              </a:pPr>
              <a:r>
                <a:rPr lang="en-CA" sz="1867">
                  <a:solidFill>
                    <a:srgbClr val="000000"/>
                  </a:solidFill>
                  <a:latin typeface="Arial"/>
                  <a:ea typeface="Arial"/>
                  <a:cs typeface="Arial"/>
                  <a:sym typeface="Arial"/>
                </a:rPr>
                <a:t> </a:t>
              </a:r>
              <a:endParaRPr sz="1867">
                <a:solidFill>
                  <a:srgbClr val="000000"/>
                </a:solidFill>
                <a:latin typeface="Arial"/>
                <a:ea typeface="Arial"/>
                <a:cs typeface="Arial"/>
                <a:sym typeface="Arial"/>
              </a:endParaRPr>
            </a:p>
          </p:txBody>
        </p:sp>
        <p:sp>
          <p:nvSpPr>
            <p:cNvPr id="24" name="Google Shape;391;p41">
              <a:extLst>
                <a:ext uri="{FF2B5EF4-FFF2-40B4-BE49-F238E27FC236}">
                  <a16:creationId xmlns:a16="http://schemas.microsoft.com/office/drawing/2014/main" id="{73B19713-CB2E-410E-806E-1FB67D5E9D99}"/>
                </a:ext>
              </a:extLst>
            </p:cNvPr>
            <p:cNvSpPr/>
            <p:nvPr/>
          </p:nvSpPr>
          <p:spPr>
            <a:xfrm>
              <a:off x="3660750" y="2208400"/>
              <a:ext cx="1822500" cy="1774500"/>
            </a:xfrm>
            <a:prstGeom prst="ellipse">
              <a:avLst/>
            </a:prstGeom>
            <a:solidFill>
              <a:srgbClr val="103B5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gn="ctr"/>
              <a:r>
                <a:rPr lang="en-CA" sz="2267">
                  <a:solidFill>
                    <a:schemeClr val="lt1"/>
                  </a:solidFill>
                  <a:latin typeface="Barlow Medium"/>
                  <a:ea typeface="Barlow Medium"/>
                  <a:cs typeface="Barlow Medium"/>
                  <a:sym typeface="Barlow Medium"/>
                </a:rPr>
                <a:t>Reflection</a:t>
              </a:r>
              <a:endParaRPr sz="2267">
                <a:solidFill>
                  <a:schemeClr val="lt1"/>
                </a:solidFill>
                <a:latin typeface="Barlow Medium"/>
                <a:ea typeface="Barlow Medium"/>
                <a:cs typeface="Barlow Medium"/>
                <a:sym typeface="Barlow Medium"/>
              </a:endParaRPr>
            </a:p>
            <a:p>
              <a:pPr algn="ctr"/>
              <a:r>
                <a:rPr lang="en-CA" sz="2267">
                  <a:solidFill>
                    <a:schemeClr val="lt1"/>
                  </a:solidFill>
                  <a:latin typeface="Barlow Medium"/>
                  <a:ea typeface="Barlow Medium"/>
                  <a:cs typeface="Barlow Medium"/>
                  <a:sym typeface="Barlow Medium"/>
                </a:rPr>
                <a:t>Respect</a:t>
              </a:r>
              <a:endParaRPr sz="2267">
                <a:solidFill>
                  <a:schemeClr val="lt1"/>
                </a:solidFill>
                <a:latin typeface="Barlow Medium"/>
                <a:ea typeface="Barlow Medium"/>
                <a:cs typeface="Barlow Medium"/>
                <a:sym typeface="Barlow Medium"/>
              </a:endParaRPr>
            </a:p>
            <a:p>
              <a:pPr algn="ctr"/>
              <a:r>
                <a:rPr lang="en-CA" sz="2267">
                  <a:solidFill>
                    <a:schemeClr val="lt1"/>
                  </a:solidFill>
                  <a:latin typeface="Barlow Medium"/>
                  <a:ea typeface="Barlow Medium"/>
                  <a:cs typeface="Barlow Medium"/>
                  <a:sym typeface="Barlow Medium"/>
                </a:rPr>
                <a:t>Regard</a:t>
              </a:r>
              <a:endParaRPr sz="2267">
                <a:solidFill>
                  <a:schemeClr val="lt1"/>
                </a:solidFill>
                <a:latin typeface="Barlow Medium"/>
                <a:ea typeface="Barlow Medium"/>
                <a:cs typeface="Barlow Medium"/>
                <a:sym typeface="Barlow Medium"/>
              </a:endParaRPr>
            </a:p>
            <a:p>
              <a:pPr algn="ctr"/>
              <a:r>
                <a:rPr lang="en-CA" sz="2267">
                  <a:solidFill>
                    <a:schemeClr val="lt1"/>
                  </a:solidFill>
                  <a:latin typeface="Barlow Medium"/>
                  <a:ea typeface="Barlow Medium"/>
                  <a:cs typeface="Barlow Medium"/>
                  <a:sym typeface="Barlow Medium"/>
                </a:rPr>
                <a:t>Relevance</a:t>
              </a:r>
              <a:endParaRPr sz="2267">
                <a:solidFill>
                  <a:schemeClr val="lt1"/>
                </a:solidFill>
                <a:latin typeface="Barlow Medium"/>
                <a:ea typeface="Barlow Medium"/>
                <a:cs typeface="Barlow Medium"/>
                <a:sym typeface="Barlow Medium"/>
              </a:endParaRPr>
            </a:p>
            <a:p>
              <a:pPr algn="ctr"/>
              <a:r>
                <a:rPr lang="en-CA" sz="2267">
                  <a:solidFill>
                    <a:schemeClr val="lt1"/>
                  </a:solidFill>
                  <a:latin typeface="Barlow Medium"/>
                  <a:ea typeface="Barlow Medium"/>
                  <a:cs typeface="Barlow Medium"/>
                  <a:sym typeface="Barlow Medium"/>
                </a:rPr>
                <a:t>Resiliency</a:t>
              </a:r>
              <a:endParaRPr sz="2267">
                <a:solidFill>
                  <a:schemeClr val="lt1"/>
                </a:solidFill>
                <a:latin typeface="Barlow Medium"/>
                <a:ea typeface="Barlow Medium"/>
                <a:cs typeface="Barlow Medium"/>
                <a:sym typeface="Barlow Medium"/>
              </a:endParaRPr>
            </a:p>
          </p:txBody>
        </p:sp>
        <p:sp>
          <p:nvSpPr>
            <p:cNvPr id="25" name="Google Shape;392;p41">
              <a:extLst>
                <a:ext uri="{FF2B5EF4-FFF2-40B4-BE49-F238E27FC236}">
                  <a16:creationId xmlns:a16="http://schemas.microsoft.com/office/drawing/2014/main" id="{99DBD7DA-B92B-4398-B43E-9CC9F2712FEF}"/>
                </a:ext>
              </a:extLst>
            </p:cNvPr>
            <p:cNvSpPr/>
            <p:nvPr/>
          </p:nvSpPr>
          <p:spPr>
            <a:xfrm>
              <a:off x="3956700" y="812475"/>
              <a:ext cx="1263922" cy="1170295"/>
            </a:xfrm>
            <a:prstGeom prst="ellipse">
              <a:avLst/>
            </a:prstGeom>
            <a:solidFill>
              <a:srgbClr val="103B58"/>
            </a:solidFill>
            <a:ln w="9525" cap="flat" cmpd="sng">
              <a:solidFill>
                <a:srgbClr val="FFFFFF"/>
              </a:solidFill>
              <a:prstDash val="solid"/>
              <a:round/>
              <a:headEnd type="none" w="sm" len="sm"/>
              <a:tailEnd type="none" w="sm" len="sm"/>
            </a:ln>
          </p:spPr>
          <p:txBody>
            <a:bodyPr spcFirstLastPara="1" wrap="square" lIns="72000" tIns="72000" rIns="72000" bIns="72000" anchor="ctr" anchorCtr="0">
              <a:noAutofit/>
            </a:bodyPr>
            <a:lstStyle/>
            <a:p>
              <a:pPr algn="ctr"/>
              <a:r>
                <a:rPr lang="en-CA" sz="2000" dirty="0">
                  <a:solidFill>
                    <a:schemeClr val="lt1"/>
                  </a:solidFill>
                  <a:latin typeface="Barlow Medium"/>
                  <a:ea typeface="Barlow Medium"/>
                  <a:cs typeface="Barlow Medium"/>
                  <a:sym typeface="Barlow Medium"/>
                </a:rPr>
                <a:t>Thinking</a:t>
              </a:r>
              <a:endParaRPr sz="2000" dirty="0">
                <a:solidFill>
                  <a:schemeClr val="lt1"/>
                </a:solidFill>
                <a:latin typeface="Barlow Medium"/>
                <a:ea typeface="Barlow Medium"/>
                <a:cs typeface="Barlow Medium"/>
                <a:sym typeface="Barlow Medium"/>
              </a:endParaRPr>
            </a:p>
          </p:txBody>
        </p:sp>
        <p:sp>
          <p:nvSpPr>
            <p:cNvPr id="26" name="Google Shape;393;p41">
              <a:extLst>
                <a:ext uri="{FF2B5EF4-FFF2-40B4-BE49-F238E27FC236}">
                  <a16:creationId xmlns:a16="http://schemas.microsoft.com/office/drawing/2014/main" id="{80A69760-7880-430D-B1C0-82348CBB4877}"/>
                </a:ext>
              </a:extLst>
            </p:cNvPr>
            <p:cNvSpPr/>
            <p:nvPr/>
          </p:nvSpPr>
          <p:spPr>
            <a:xfrm>
              <a:off x="2219025" y="3676000"/>
              <a:ext cx="1230600" cy="1152600"/>
            </a:xfrm>
            <a:prstGeom prst="ellipse">
              <a:avLst/>
            </a:prstGeom>
            <a:solidFill>
              <a:srgbClr val="103B58"/>
            </a:solidFill>
            <a:ln w="9525" cap="flat" cmpd="sng">
              <a:solidFill>
                <a:srgbClr val="FFFFFF"/>
              </a:solidFill>
              <a:prstDash val="solid"/>
              <a:round/>
              <a:headEnd type="none" w="sm" len="sm"/>
              <a:tailEnd type="none" w="sm" len="sm"/>
            </a:ln>
          </p:spPr>
          <p:txBody>
            <a:bodyPr spcFirstLastPara="1" wrap="square" lIns="121900" tIns="121900" rIns="121900" bIns="121900" anchor="ctr" anchorCtr="0">
              <a:noAutofit/>
            </a:bodyPr>
            <a:lstStyle/>
            <a:p>
              <a:pPr algn="ctr"/>
              <a:r>
                <a:rPr lang="en-CA" sz="2000">
                  <a:solidFill>
                    <a:schemeClr val="lt1"/>
                  </a:solidFill>
                  <a:latin typeface="Barlow Medium"/>
                  <a:ea typeface="Barlow Medium"/>
                  <a:cs typeface="Barlow Medium"/>
                  <a:sym typeface="Barlow Medium"/>
                </a:rPr>
                <a:t>Feeling</a:t>
              </a:r>
              <a:endParaRPr sz="2000">
                <a:solidFill>
                  <a:schemeClr val="lt1"/>
                </a:solidFill>
                <a:latin typeface="Barlow Medium"/>
                <a:ea typeface="Barlow Medium"/>
                <a:cs typeface="Barlow Medium"/>
                <a:sym typeface="Barlow Medium"/>
              </a:endParaRPr>
            </a:p>
          </p:txBody>
        </p:sp>
        <p:sp>
          <p:nvSpPr>
            <p:cNvPr id="27" name="Google Shape;394;p41">
              <a:extLst>
                <a:ext uri="{FF2B5EF4-FFF2-40B4-BE49-F238E27FC236}">
                  <a16:creationId xmlns:a16="http://schemas.microsoft.com/office/drawing/2014/main" id="{4E215135-02B1-42A2-BE06-EA3EBE3C1FB8}"/>
                </a:ext>
              </a:extLst>
            </p:cNvPr>
            <p:cNvSpPr/>
            <p:nvPr/>
          </p:nvSpPr>
          <p:spPr>
            <a:xfrm>
              <a:off x="5694375" y="3676000"/>
              <a:ext cx="1230600" cy="1152600"/>
            </a:xfrm>
            <a:prstGeom prst="ellipse">
              <a:avLst/>
            </a:prstGeom>
            <a:solidFill>
              <a:srgbClr val="103B58"/>
            </a:solidFill>
            <a:ln w="9525" cap="flat" cmpd="sng">
              <a:solidFill>
                <a:srgbClr val="FFFFFF"/>
              </a:solidFill>
              <a:prstDash val="solid"/>
              <a:round/>
              <a:headEnd type="none" w="sm" len="sm"/>
              <a:tailEnd type="none" w="sm" len="sm"/>
            </a:ln>
          </p:spPr>
          <p:txBody>
            <a:bodyPr spcFirstLastPara="1" wrap="square" lIns="121900" tIns="121900" rIns="121900" bIns="121900" anchor="ctr" anchorCtr="0">
              <a:noAutofit/>
            </a:bodyPr>
            <a:lstStyle/>
            <a:p>
              <a:pPr algn="ctr"/>
              <a:r>
                <a:rPr lang="en-CA" sz="2000">
                  <a:solidFill>
                    <a:schemeClr val="lt1"/>
                  </a:solidFill>
                  <a:latin typeface="Barlow Medium"/>
                  <a:ea typeface="Barlow Medium"/>
                  <a:cs typeface="Barlow Medium"/>
                  <a:sym typeface="Barlow Medium"/>
                </a:rPr>
                <a:t>Doing</a:t>
              </a:r>
              <a:endParaRPr sz="2000">
                <a:solidFill>
                  <a:schemeClr val="lt1"/>
                </a:solidFill>
                <a:latin typeface="Barlow Medium"/>
                <a:ea typeface="Barlow Medium"/>
                <a:cs typeface="Barlow Medium"/>
                <a:sym typeface="Barlow Medium"/>
              </a:endParaRPr>
            </a:p>
          </p:txBody>
        </p:sp>
      </p:grpSp>
      <p:sp>
        <p:nvSpPr>
          <p:cNvPr id="28" name="Google Shape;398;p41">
            <a:extLst>
              <a:ext uri="{FF2B5EF4-FFF2-40B4-BE49-F238E27FC236}">
                <a16:creationId xmlns:a16="http://schemas.microsoft.com/office/drawing/2014/main" id="{B4B8A0FD-2D9C-47CA-A47F-97A33BC762E3}"/>
              </a:ext>
            </a:extLst>
          </p:cNvPr>
          <p:cNvSpPr txBox="1"/>
          <p:nvPr/>
        </p:nvSpPr>
        <p:spPr>
          <a:xfrm>
            <a:off x="510982" y="6299190"/>
            <a:ext cx="3182400" cy="471948"/>
          </a:xfrm>
          <a:prstGeom prst="rect">
            <a:avLst/>
          </a:prstGeom>
          <a:noFill/>
          <a:ln>
            <a:noFill/>
          </a:ln>
        </p:spPr>
        <p:txBody>
          <a:bodyPr spcFirstLastPara="1" wrap="square" lIns="121900" tIns="121900" rIns="121900" bIns="121900" anchor="t" anchorCtr="0">
            <a:spAutoFit/>
          </a:bodyPr>
          <a:lstStyle/>
          <a:p>
            <a:r>
              <a:rPr lang="en-CA" sz="1467" dirty="0">
                <a:solidFill>
                  <a:schemeClr val="dk2"/>
                </a:solidFill>
                <a:latin typeface="Barlow"/>
                <a:ea typeface="Barlow"/>
                <a:cs typeface="Barlow"/>
                <a:sym typeface="Barlow"/>
              </a:rPr>
              <a:t>Source: Robinson, </a:t>
            </a:r>
            <a:r>
              <a:rPr lang="en-CA" sz="1467" dirty="0" err="1">
                <a:solidFill>
                  <a:schemeClr val="dk2"/>
                </a:solidFill>
                <a:latin typeface="Barlow"/>
                <a:ea typeface="Barlow"/>
                <a:cs typeface="Barlow"/>
                <a:sym typeface="Barlow"/>
              </a:rPr>
              <a:t>Dea</a:t>
            </a:r>
            <a:r>
              <a:rPr lang="en-CA" sz="1467" dirty="0">
                <a:solidFill>
                  <a:schemeClr val="dk2"/>
                </a:solidFill>
                <a:latin typeface="Barlow"/>
                <a:ea typeface="Barlow"/>
                <a:cs typeface="Barlow"/>
                <a:sym typeface="Barlow"/>
              </a:rPr>
              <a:t> et al.</a:t>
            </a:r>
            <a:endParaRPr sz="1467" dirty="0">
              <a:solidFill>
                <a:schemeClr val="dk2"/>
              </a:solidFill>
              <a:latin typeface="Barlow"/>
              <a:ea typeface="Barlow"/>
              <a:cs typeface="Barlow"/>
              <a:sym typeface="Barlow"/>
            </a:endParaRPr>
          </a:p>
        </p:txBody>
      </p:sp>
    </p:spTree>
  </p:cSld>
  <p:clrMapOvr>
    <a:masterClrMapping/>
  </p:clrMapOvr>
</p:sld>
</file>

<file path=ppt/theme/theme1.xml><?xml version="1.0" encoding="utf-8"?>
<a:theme xmlns:a="http://schemas.openxmlformats.org/drawingml/2006/main" name="Office Theme">
  <a:themeElements>
    <a:clrScheme name="NWT OHT">
      <a:dk1>
        <a:srgbClr val="0D3051"/>
      </a:dk1>
      <a:lt1>
        <a:srgbClr val="FFFFFF"/>
      </a:lt1>
      <a:dk2>
        <a:srgbClr val="792C80"/>
      </a:dk2>
      <a:lt2>
        <a:srgbClr val="F3FBFE"/>
      </a:lt2>
      <a:accent1>
        <a:srgbClr val="F17920"/>
      </a:accent1>
      <a:accent2>
        <a:srgbClr val="6CCAF2"/>
      </a:accent2>
      <a:accent3>
        <a:srgbClr val="0D3050"/>
      </a:accent3>
      <a:accent4>
        <a:srgbClr val="792C7F"/>
      </a:accent4>
      <a:accent5>
        <a:srgbClr val="F07920"/>
      </a:accent5>
      <a:accent6>
        <a:srgbClr val="6CC9F1"/>
      </a:accent6>
      <a:hlink>
        <a:srgbClr val="0D3050"/>
      </a:hlink>
      <a:folHlink>
        <a:srgbClr val="792C7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7920125E-FA26-4E9A-A1FE-17A974329BFF}" vid="{5719EAE1-051A-482A-B636-9F68D8B26D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52A3CCE548CA479A63921D85199F39" ma:contentTypeVersion="19" ma:contentTypeDescription="Create a new document." ma:contentTypeScope="" ma:versionID="203ba3cedc39e8ec9588f1cc15a1ca42">
  <xsd:schema xmlns:xsd="http://www.w3.org/2001/XMLSchema" xmlns:xs="http://www.w3.org/2001/XMLSchema" xmlns:p="http://schemas.microsoft.com/office/2006/metadata/properties" xmlns:ns2="3cb6ae07-a249-4bed-aa0d-9c46f1740c54" xmlns:ns3="d67232ac-e7e4-4d4f-a427-e489ea6f7950" targetNamespace="http://schemas.microsoft.com/office/2006/metadata/properties" ma:root="true" ma:fieldsID="1b43b7f8c5c0ee060a05de0863eafe77" ns2:_="" ns3:_="">
    <xsd:import namespace="3cb6ae07-a249-4bed-aa0d-9c46f1740c54"/>
    <xsd:import namespace="d67232ac-e7e4-4d4f-a427-e489ea6f795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Location" minOccurs="0"/>
                <xsd:element ref="ns2:MediaServiceObjectDetectorVersions" minOccurs="0"/>
                <xsd:element ref="ns2:MediaServiceSearchProperties" minOccurs="0"/>
                <xsd:element ref="ns2:FinalDocu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b6ae07-a249-4bed-aa0d-9c46f1740c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a069d2ba-4583-4f75-9c87-6b5de11e5f58"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FinalDocument" ma:index="23" nillable="true" ma:displayName="Final Document" ma:default="0" ma:format="Dropdown" ma:internalName="FinalDocument">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67232ac-e7e4-4d4f-a427-e489ea6f795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68f47dd-3975-42e1-bb54-49b056c539b3}" ma:internalName="TaxCatchAll" ma:showField="CatchAllData" ma:web="d67232ac-e7e4-4d4f-a427-e489ea6f7950">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67232ac-e7e4-4d4f-a427-e489ea6f7950" xsi:nil="true"/>
    <lcf76f155ced4ddcb4097134ff3c332f xmlns="3cb6ae07-a249-4bed-aa0d-9c46f1740c54">
      <Terms xmlns="http://schemas.microsoft.com/office/infopath/2007/PartnerControls"/>
    </lcf76f155ced4ddcb4097134ff3c332f>
    <FinalDocument xmlns="3cb6ae07-a249-4bed-aa0d-9c46f1740c54">false</FinalDocumen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26EFE3-5127-4630-AD36-C443B14F5D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b6ae07-a249-4bed-aa0d-9c46f1740c54"/>
    <ds:schemaRef ds:uri="d67232ac-e7e4-4d4f-a427-e489ea6f79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121B76-9FDE-4C05-9EFE-93EF739C22A1}">
  <ds:schemaRefs>
    <ds:schemaRef ds:uri="http://schemas.microsoft.com/office/2006/documentManagement/types"/>
    <ds:schemaRef ds:uri="http://www.w3.org/XML/1998/namespace"/>
    <ds:schemaRef ds:uri="http://purl.org/dc/terms/"/>
    <ds:schemaRef ds:uri="http://purl.org/dc/elements/1.1/"/>
    <ds:schemaRef ds:uri="http://purl.org/dc/dcmitype/"/>
    <ds:schemaRef ds:uri="http://schemas.microsoft.com/office/infopath/2007/PartnerControls"/>
    <ds:schemaRef ds:uri="http://schemas.openxmlformats.org/package/2006/metadata/core-properties"/>
    <ds:schemaRef ds:uri="d67232ac-e7e4-4d4f-a427-e489ea6f7950"/>
    <ds:schemaRef ds:uri="3cb6ae07-a249-4bed-aa0d-9c46f1740c54"/>
    <ds:schemaRef ds:uri="http://schemas.microsoft.com/office/2006/metadata/properties"/>
  </ds:schemaRefs>
</ds:datastoreItem>
</file>

<file path=customXml/itemProps3.xml><?xml version="1.0" encoding="utf-8"?>
<ds:datastoreItem xmlns:ds="http://schemas.openxmlformats.org/officeDocument/2006/customXml" ds:itemID="{90FB3367-689D-4EA9-8B9B-FBD554ADDC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169</TotalTime>
  <Words>2393</Words>
  <Application>Microsoft Office PowerPoint</Application>
  <PresentationFormat>Widescreen</PresentationFormat>
  <Paragraphs>174</Paragraphs>
  <Slides>19</Slides>
  <Notes>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Cultural Humility Training  Module 3: Embedding Cultural Humility in Care and Systems </vt:lpstr>
      <vt:lpstr>Land Acknowledgement</vt:lpstr>
      <vt:lpstr>Land Acknowledgement </vt:lpstr>
      <vt:lpstr>Placeholder for EAP Contact Information</vt:lpstr>
      <vt:lpstr>Module 3: Embedding Cultural Humility  in Care and Systems  </vt:lpstr>
      <vt:lpstr>PowerPoint Presentation</vt:lpstr>
      <vt:lpstr>PowerPoint Presentation</vt:lpstr>
      <vt:lpstr>PowerPoint Presentation</vt:lpstr>
      <vt:lpstr>PowerPoint Presentation</vt:lpstr>
      <vt:lpstr>PowerPoint Presentation</vt:lpstr>
      <vt:lpstr>Cultural Humility Case Scenario Reflection Exercise</vt:lpstr>
      <vt:lpstr>Case Scenario 1</vt:lpstr>
      <vt:lpstr>Case Scenario 2</vt:lpstr>
      <vt:lpstr>Case Scenario 3</vt:lpstr>
      <vt:lpstr>Case Scenario 4</vt:lpstr>
      <vt:lpstr>Case Scenario 5</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sit presentation</dc:title>
  <dc:creator>Strembicky, Claudia</dc:creator>
  <cp:lastModifiedBy>Monize, Jillian A.</cp:lastModifiedBy>
  <cp:revision>61</cp:revision>
  <dcterms:created xsi:type="dcterms:W3CDTF">2025-04-22T12:57:11Z</dcterms:created>
  <dcterms:modified xsi:type="dcterms:W3CDTF">2026-02-06T20:56:28Z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0x010100B552A3CCE548CA479A63921D85199F39</vt:lpwstr>
  </property>
  <property fmtid="{D5CDD505-2E9C-101B-9397-08002B2CF9AE}" pid="3" name="MediaServiceImageTags">
    <vt:lpwstr/>
  </property>
</Properties>
</file>