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749" r:id="rId5"/>
    <p:sldId id="538" r:id="rId6"/>
    <p:sldId id="747" r:id="rId7"/>
    <p:sldId id="751" r:id="rId8"/>
    <p:sldId id="750" r:id="rId9"/>
    <p:sldId id="536" r:id="rId10"/>
    <p:sldId id="271" r:id="rId11"/>
    <p:sldId id="272" r:id="rId12"/>
    <p:sldId id="273" r:id="rId13"/>
    <p:sldId id="274" r:id="rId14"/>
    <p:sldId id="275" r:id="rId15"/>
    <p:sldId id="276" r:id="rId16"/>
    <p:sldId id="277" r:id="rId17"/>
    <p:sldId id="278"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215F"/>
    <a:srgbClr val="792C7F"/>
    <a:srgbClr val="7B2C81"/>
    <a:srgbClr val="EDE9F8"/>
    <a:srgbClr val="E4D1E9"/>
    <a:srgbClr val="EBE1EE"/>
    <a:srgbClr val="66256C"/>
    <a:srgbClr val="6A2670"/>
    <a:srgbClr val="762B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0D4A8-E97A-6D0C-B15E-406B9D80AF8A}" v="3" dt="2026-02-06T20:55:58.6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02" autoAdjust="0"/>
  </p:normalViewPr>
  <p:slideViewPr>
    <p:cSldViewPr snapToGrid="0">
      <p:cViewPr varScale="1">
        <p:scale>
          <a:sx n="68" d="100"/>
          <a:sy n="68" d="100"/>
        </p:scale>
        <p:origin x="1162" y="62"/>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ze, Jillian A." userId="S::jmonize@hrh.ca::045d0a6d-d2b8-476b-82ef-f3df87b66693" providerId="AD" clId="Web-{77D0D4A8-E97A-6D0C-B15E-406B9D80AF8A}"/>
    <pc:docChg chg="addSld modSld">
      <pc:chgData name="Monize, Jillian A." userId="S::jmonize@hrh.ca::045d0a6d-d2b8-476b-82ef-f3df87b66693" providerId="AD" clId="Web-{77D0D4A8-E97A-6D0C-B15E-406B9D80AF8A}" dt="2026-02-06T20:55:58.632" v="2" actId="20577"/>
      <pc:docMkLst>
        <pc:docMk/>
      </pc:docMkLst>
      <pc:sldChg chg="modSp new">
        <pc:chgData name="Monize, Jillian A." userId="S::jmonize@hrh.ca::045d0a6d-d2b8-476b-82ef-f3df87b66693" providerId="AD" clId="Web-{77D0D4A8-E97A-6D0C-B15E-406B9D80AF8A}" dt="2026-02-06T20:55:58.632" v="2" actId="20577"/>
        <pc:sldMkLst>
          <pc:docMk/>
          <pc:sldMk cId="1591170545" sldId="751"/>
        </pc:sldMkLst>
        <pc:spChg chg="mod">
          <ac:chgData name="Monize, Jillian A." userId="S::jmonize@hrh.ca::045d0a6d-d2b8-476b-82ef-f3df87b66693" providerId="AD" clId="Web-{77D0D4A8-E97A-6D0C-B15E-406B9D80AF8A}" dt="2026-02-06T20:55:58.632" v="2" actId="20577"/>
          <ac:spMkLst>
            <pc:docMk/>
            <pc:sldMk cId="1591170545" sldId="751"/>
            <ac:spMk id="2" creationId="{C981FBCD-DA13-76DB-DE2E-1A4DD3BC20C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91EF53-D885-581F-8D4A-8B2638F9BD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D833B6-3311-D582-3FA5-FAA07AF82D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259053-157D-5440-B4FF-5E2D387DDFFE}" type="datetimeFigureOut">
              <a:rPr lang="en-US" smtClean="0"/>
              <a:t>2/6/2026</a:t>
            </a:fld>
            <a:endParaRPr lang="en-US"/>
          </a:p>
        </p:txBody>
      </p:sp>
      <p:sp>
        <p:nvSpPr>
          <p:cNvPr id="4" name="Footer Placeholder 3">
            <a:extLst>
              <a:ext uri="{FF2B5EF4-FFF2-40B4-BE49-F238E27FC236}">
                <a16:creationId xmlns:a16="http://schemas.microsoft.com/office/drawing/2014/main" id="{34D8E595-E34B-F9A8-08C0-0C607F6E71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744B63-2D7F-1099-34F4-67947C3783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20685E-D00C-E540-886F-48806D0C4E21}" type="slidenum">
              <a:rPr lang="en-US" smtClean="0"/>
              <a:t>‹#›</a:t>
            </a:fld>
            <a:endParaRPr lang="en-US"/>
          </a:p>
        </p:txBody>
      </p:sp>
    </p:spTree>
    <p:extLst>
      <p:ext uri="{BB962C8B-B14F-4D97-AF65-F5344CB8AC3E}">
        <p14:creationId xmlns:p14="http://schemas.microsoft.com/office/powerpoint/2010/main" val="422989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9FB1B-D160-0C45-88A1-B724FAA0B84C}" type="datetimeFigureOut">
              <a:rPr lang="en-US" smtClean="0"/>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E3AFF-C9A9-8847-84A1-5F078E16BFAA}" type="slidenum">
              <a:rPr lang="en-US" smtClean="0"/>
              <a:t>‹#›</a:t>
            </a:fld>
            <a:endParaRPr lang="en-US"/>
          </a:p>
        </p:txBody>
      </p:sp>
    </p:spTree>
    <p:extLst>
      <p:ext uri="{BB962C8B-B14F-4D97-AF65-F5344CB8AC3E}">
        <p14:creationId xmlns:p14="http://schemas.microsoft.com/office/powerpoint/2010/main" val="346805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7597be3ea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37597be3ea8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381000" lvl="0" indent="0" algn="l" rtl="0">
              <a:lnSpc>
                <a:spcPct val="115000"/>
              </a:lnSpc>
              <a:spcBef>
                <a:spcPts val="1500"/>
              </a:spcBef>
              <a:spcAft>
                <a:spcPts val="0"/>
              </a:spcAft>
              <a:buClr>
                <a:schemeClr val="dk1"/>
              </a:buClr>
              <a:buSzPts val="1100"/>
              <a:buFont typeface="Arial"/>
              <a:buNone/>
            </a:pPr>
            <a:r>
              <a:rPr lang="en-CA" dirty="0">
                <a:solidFill>
                  <a:schemeClr val="dk1"/>
                </a:solidFill>
                <a:latin typeface="Barlow"/>
                <a:ea typeface="Barlow"/>
                <a:cs typeface="Barlow"/>
                <a:sym typeface="Barlow"/>
              </a:rPr>
              <a:t>Let’s start Module 2 by introducing the three core components of cultural humility as part of an equity practice:</a:t>
            </a:r>
          </a:p>
          <a:p>
            <a:pPr marL="0" marR="381000" lvl="0" indent="0" algn="l" rtl="0">
              <a:lnSpc>
                <a:spcPct val="115000"/>
              </a:lnSpc>
              <a:spcBef>
                <a:spcPts val="1500"/>
              </a:spcBef>
              <a:spcAft>
                <a:spcPts val="0"/>
              </a:spcAft>
              <a:buClr>
                <a:schemeClr val="dk1"/>
              </a:buClr>
              <a:buSzPts val="1100"/>
              <a:buFont typeface="Arial"/>
              <a:buNone/>
            </a:pPr>
            <a:endParaRPr dirty="0">
              <a:solidFill>
                <a:schemeClr val="dk1"/>
              </a:solidFill>
              <a:latin typeface="Barlow"/>
              <a:ea typeface="Barlow"/>
              <a:cs typeface="Barlow"/>
              <a:sym typeface="Barlow"/>
            </a:endParaRPr>
          </a:p>
          <a:p>
            <a:pPr marL="171450" marR="381000" lvl="0" indent="-171450" algn="l" rtl="0">
              <a:lnSpc>
                <a:spcPct val="115000"/>
              </a:lnSpc>
              <a:spcBef>
                <a:spcPts val="1500"/>
              </a:spcBef>
              <a:spcAft>
                <a:spcPts val="0"/>
              </a:spcAft>
              <a:buClr>
                <a:schemeClr val="dk1"/>
              </a:buClr>
              <a:buSzPts val="1100"/>
              <a:buFont typeface="Arial" panose="020B0604020202020204" pitchFamily="34" charset="0"/>
              <a:buChar char="•"/>
            </a:pPr>
            <a:r>
              <a:rPr lang="en-CA" dirty="0">
                <a:solidFill>
                  <a:schemeClr val="dk1"/>
                </a:solidFill>
                <a:latin typeface="Barlow"/>
                <a:ea typeface="Barlow"/>
                <a:cs typeface="Barlow"/>
                <a:sym typeface="Barlow"/>
              </a:rPr>
              <a:t>First, we engage in </a:t>
            </a:r>
            <a:r>
              <a:rPr lang="en-CA" b="1" dirty="0">
                <a:solidFill>
                  <a:schemeClr val="dk1"/>
                </a:solidFill>
                <a:latin typeface="Barlow"/>
                <a:ea typeface="Barlow"/>
                <a:cs typeface="Barlow"/>
                <a:sym typeface="Barlow"/>
              </a:rPr>
              <a:t>self-awareness and critical self-reflection</a:t>
            </a:r>
            <a:r>
              <a:rPr lang="en-CA" dirty="0">
                <a:solidFill>
                  <a:schemeClr val="dk1"/>
                </a:solidFill>
                <a:latin typeface="Barlow"/>
                <a:ea typeface="Barlow"/>
                <a:cs typeface="Barlow"/>
                <a:sym typeface="Barlow"/>
              </a:rPr>
              <a:t> — noticing how our own identities, biases, and experiences shape how we engage with others.</a:t>
            </a:r>
            <a:endParaRPr dirty="0">
              <a:solidFill>
                <a:schemeClr val="dk1"/>
              </a:solidFill>
              <a:latin typeface="Barlow"/>
              <a:ea typeface="Barlow"/>
              <a:cs typeface="Barlow"/>
              <a:sym typeface="Barlow"/>
            </a:endParaRPr>
          </a:p>
          <a:p>
            <a:pPr marL="171450" marR="381000" lvl="0" indent="-171450" algn="l" rtl="0">
              <a:lnSpc>
                <a:spcPct val="115000"/>
              </a:lnSpc>
              <a:spcBef>
                <a:spcPts val="1500"/>
              </a:spcBef>
              <a:spcAft>
                <a:spcPts val="0"/>
              </a:spcAft>
              <a:buClr>
                <a:schemeClr val="dk1"/>
              </a:buClr>
              <a:buSzPts val="1100"/>
              <a:buFont typeface="Arial" panose="020B0604020202020204" pitchFamily="34" charset="0"/>
              <a:buChar char="•"/>
            </a:pPr>
            <a:r>
              <a:rPr lang="en-CA" dirty="0">
                <a:solidFill>
                  <a:schemeClr val="dk1"/>
                </a:solidFill>
                <a:latin typeface="Barlow"/>
                <a:ea typeface="Barlow"/>
                <a:cs typeface="Barlow"/>
                <a:sym typeface="Barlow"/>
              </a:rPr>
              <a:t>Second, we work to</a:t>
            </a:r>
            <a:r>
              <a:rPr lang="en-CA" b="1" dirty="0">
                <a:solidFill>
                  <a:schemeClr val="dk1"/>
                </a:solidFill>
                <a:latin typeface="Barlow"/>
                <a:ea typeface="Barlow"/>
                <a:cs typeface="Barlow"/>
                <a:sym typeface="Barlow"/>
              </a:rPr>
              <a:t> recognize and actively mitigate power imbalances</a:t>
            </a:r>
            <a:r>
              <a:rPr lang="en-CA" dirty="0">
                <a:solidFill>
                  <a:schemeClr val="dk1"/>
                </a:solidFill>
                <a:latin typeface="Barlow"/>
                <a:ea typeface="Barlow"/>
                <a:cs typeface="Barlow"/>
                <a:sym typeface="Barlow"/>
              </a:rPr>
              <a:t> — in clinical relationships, teams, and systems.</a:t>
            </a:r>
            <a:endParaRPr dirty="0">
              <a:solidFill>
                <a:schemeClr val="dk1"/>
              </a:solidFill>
              <a:latin typeface="Barlow"/>
              <a:ea typeface="Barlow"/>
              <a:cs typeface="Barlow"/>
              <a:sym typeface="Barlow"/>
            </a:endParaRPr>
          </a:p>
          <a:p>
            <a:pPr marL="171450" marR="381000" lvl="0" indent="-171450" algn="l" rtl="0">
              <a:lnSpc>
                <a:spcPct val="115000"/>
              </a:lnSpc>
              <a:spcBef>
                <a:spcPts val="1500"/>
              </a:spcBef>
              <a:spcAft>
                <a:spcPts val="0"/>
              </a:spcAft>
              <a:buClr>
                <a:schemeClr val="dk1"/>
              </a:buClr>
              <a:buSzPts val="1100"/>
              <a:buFont typeface="Arial" panose="020B0604020202020204" pitchFamily="34" charset="0"/>
              <a:buChar char="•"/>
            </a:pPr>
            <a:r>
              <a:rPr lang="en-CA" dirty="0">
                <a:solidFill>
                  <a:schemeClr val="dk1"/>
                </a:solidFill>
                <a:latin typeface="Barlow"/>
                <a:ea typeface="Barlow"/>
                <a:cs typeface="Barlow"/>
                <a:sym typeface="Barlow"/>
              </a:rPr>
              <a:t>Third, we </a:t>
            </a:r>
            <a:r>
              <a:rPr lang="en-CA" b="1" dirty="0">
                <a:solidFill>
                  <a:schemeClr val="dk1"/>
                </a:solidFill>
                <a:latin typeface="Barlow"/>
                <a:ea typeface="Barlow"/>
                <a:cs typeface="Barlow"/>
                <a:sym typeface="Barlow"/>
              </a:rPr>
              <a:t>build institutional accountability</a:t>
            </a:r>
            <a:r>
              <a:rPr lang="en-CA" dirty="0">
                <a:solidFill>
                  <a:schemeClr val="dk1"/>
                </a:solidFill>
                <a:latin typeface="Barlow"/>
                <a:ea typeface="Barlow"/>
                <a:cs typeface="Barlow"/>
                <a:sym typeface="Barlow"/>
              </a:rPr>
              <a:t> — ensuring this isn’t just about individual behavior, but about how our workplaces and care systems operate.</a:t>
            </a:r>
          </a:p>
          <a:p>
            <a:pPr marL="0" marR="381000" lvl="0" indent="0" algn="l" rtl="0">
              <a:lnSpc>
                <a:spcPct val="115000"/>
              </a:lnSpc>
              <a:spcBef>
                <a:spcPts val="1500"/>
              </a:spcBef>
              <a:spcAft>
                <a:spcPts val="0"/>
              </a:spcAft>
              <a:buClr>
                <a:schemeClr val="dk1"/>
              </a:buClr>
              <a:buSzPts val="1100"/>
              <a:buFont typeface="Arial" panose="020B0604020202020204" pitchFamily="34" charset="0"/>
              <a:buNone/>
            </a:pPr>
            <a:endParaRPr dirty="0">
              <a:solidFill>
                <a:schemeClr val="dk1"/>
              </a:solidFill>
              <a:latin typeface="Barlow"/>
              <a:ea typeface="Barlow"/>
              <a:cs typeface="Barlow"/>
              <a:sym typeface="Barlow"/>
            </a:endParaRPr>
          </a:p>
          <a:p>
            <a:pPr marL="0" marR="381000" lvl="0" indent="0" algn="l" rtl="0">
              <a:lnSpc>
                <a:spcPct val="115000"/>
              </a:lnSpc>
              <a:spcBef>
                <a:spcPts val="1500"/>
              </a:spcBef>
              <a:spcAft>
                <a:spcPts val="0"/>
              </a:spcAft>
              <a:buClr>
                <a:schemeClr val="dk1"/>
              </a:buClr>
              <a:buSzPts val="1100"/>
              <a:buFont typeface="Arial"/>
              <a:buNone/>
            </a:pPr>
            <a:r>
              <a:rPr lang="en-CA" dirty="0">
                <a:solidFill>
                  <a:schemeClr val="dk1"/>
                </a:solidFill>
                <a:latin typeface="Barlow"/>
                <a:ea typeface="Barlow"/>
                <a:cs typeface="Barlow"/>
                <a:sym typeface="Barlow"/>
              </a:rPr>
              <a:t>These aren’t separate steps — they’re overlapping, reinforcing practices that sit within a broader ARAO (anti-racism, anti-oppression) process</a:t>
            </a:r>
            <a:endParaRPr dirty="0">
              <a:solidFill>
                <a:schemeClr val="dk1"/>
              </a:solidFill>
              <a:latin typeface="Barlow"/>
              <a:ea typeface="Barlow"/>
              <a:cs typeface="Barlow"/>
              <a:sym typeface="Barlow"/>
            </a:endParaRPr>
          </a:p>
          <a:p>
            <a:pPr marL="0" lvl="0" indent="0" algn="l" rtl="0">
              <a:lnSpc>
                <a:spcPct val="115000"/>
              </a:lnSpc>
              <a:spcBef>
                <a:spcPts val="1500"/>
              </a:spcBef>
              <a:spcAft>
                <a:spcPts val="0"/>
              </a:spcAft>
              <a:buNone/>
            </a:pPr>
            <a:endParaRPr dirty="0">
              <a:latin typeface="Barlow"/>
              <a:ea typeface="Barlow"/>
              <a:cs typeface="Barlow"/>
              <a:sym typeface="Barlow"/>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7597be3ea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g37597be3ea8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CA" dirty="0">
                <a:latin typeface="Barlow"/>
                <a:ea typeface="Barlow"/>
                <a:cs typeface="Barlow"/>
                <a:sym typeface="Barlow"/>
              </a:rPr>
              <a:t>Let’s explore the first core component of cultural humility -</a:t>
            </a:r>
            <a:r>
              <a:rPr lang="en-CA" b="1" dirty="0">
                <a:latin typeface="Barlow"/>
                <a:ea typeface="Barlow"/>
                <a:cs typeface="Barlow"/>
                <a:sym typeface="Barlow"/>
              </a:rPr>
              <a:t> self-awareness and critical self-reflection.</a:t>
            </a:r>
            <a:endParaRPr b="1" dirty="0">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dirty="0">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CA" dirty="0">
                <a:latin typeface="Barlow"/>
                <a:ea typeface="Barlow"/>
                <a:cs typeface="Barlow"/>
                <a:sym typeface="Barlow"/>
              </a:rPr>
              <a:t>What this means is to continually examine how our own identities, lived experiences, and social conditioning shape our views — especially when those views go unspoken or unexamined.</a:t>
            </a:r>
            <a:endParaRPr dirty="0">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dirty="0">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CA" dirty="0">
                <a:latin typeface="Barlow"/>
                <a:ea typeface="Barlow"/>
                <a:cs typeface="Barlow"/>
                <a:sym typeface="Barlow"/>
              </a:rPr>
              <a:t>When put into regular practice, this is a proactive step because it asks us to prepare to notice biases and assumptions in real-time — not just in hindsight.</a:t>
            </a:r>
            <a:endParaRPr dirty="0">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dirty="0">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CA" dirty="0">
                <a:latin typeface="Barlow"/>
                <a:ea typeface="Barlow"/>
                <a:cs typeface="Barlow"/>
                <a:sym typeface="Barlow"/>
              </a:rPr>
              <a:t>For example, a healthcare provider might be better prepared for a productive patient interaction by realizing a label of “non-compliance” could reflect class-based assumptions about time, resources, or priorities — instead of a lack of care or concern from a patient.</a:t>
            </a:r>
            <a:endParaRPr dirty="0">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dirty="0">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CA" dirty="0">
                <a:latin typeface="Barlow"/>
                <a:ea typeface="Barlow"/>
                <a:cs typeface="Barlow"/>
                <a:sym typeface="Barlow"/>
              </a:rPr>
              <a:t>Reflections like this helps us shift from judgment to curiosity, and from defensiveness to growth - both of which better serve patients seeking care.</a:t>
            </a:r>
            <a:endParaRPr dirty="0">
              <a:latin typeface="Barlow"/>
              <a:ea typeface="Barlow"/>
              <a:cs typeface="Barlow"/>
              <a:sym typeface="Barlow"/>
            </a:endParaRPr>
          </a:p>
          <a:p>
            <a:pPr marL="0" lvl="0" indent="0" algn="l" rtl="0">
              <a:lnSpc>
                <a:spcPct val="100000"/>
              </a:lnSpc>
              <a:spcBef>
                <a:spcPts val="0"/>
              </a:spcBef>
              <a:spcAft>
                <a:spcPts val="0"/>
              </a:spcAft>
              <a:buNone/>
            </a:pPr>
            <a:endParaRPr dirty="0">
              <a:latin typeface="Barlow"/>
              <a:ea typeface="Barlow"/>
              <a:cs typeface="Barlow"/>
              <a:sym typeface="Barlow"/>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7597be3ea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g37597be3ea8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CA" dirty="0">
                <a:solidFill>
                  <a:schemeClr val="dk1"/>
                </a:solidFill>
                <a:latin typeface="Barlow"/>
                <a:ea typeface="Barlow"/>
                <a:cs typeface="Barlow"/>
                <a:sym typeface="Barlow"/>
              </a:rPr>
              <a:t>The second component of cultural humility asks us to name and navigate power dynamics—whether that’s between provider and patient, supervisor and staff, or institution and community.</a:t>
            </a:r>
            <a:endParaRPr dirty="0">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dirty="0">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CA" dirty="0">
                <a:solidFill>
                  <a:schemeClr val="dk1"/>
                </a:solidFill>
                <a:latin typeface="Barlow"/>
                <a:ea typeface="Barlow"/>
                <a:cs typeface="Barlow"/>
                <a:sym typeface="Barlow"/>
              </a:rPr>
              <a:t>Power exists in any relationship. Cultural humility invites us to share that power consciously and center those most impacted by our healthcare system.</a:t>
            </a:r>
            <a:endParaRPr dirty="0">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dirty="0">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r>
              <a:rPr lang="en-CA" dirty="0">
                <a:solidFill>
                  <a:schemeClr val="dk1"/>
                </a:solidFill>
                <a:latin typeface="Barlow"/>
                <a:ea typeface="Barlow"/>
                <a:cs typeface="Barlow"/>
                <a:sym typeface="Barlow"/>
              </a:rPr>
              <a:t>As one small but powerful example: Consider asking a patient, “What do you think is going on?” That question alone signals respect and trust in their lived experience, shifting us from doing things to or for people, to working with them. Demonstrate ongoing </a:t>
            </a:r>
            <a:r>
              <a:rPr lang="en-CA" dirty="0" err="1">
                <a:solidFill>
                  <a:schemeClr val="dk1"/>
                </a:solidFill>
                <a:latin typeface="Barlow"/>
                <a:ea typeface="Barlow"/>
                <a:cs typeface="Barlow"/>
                <a:sym typeface="Barlow"/>
              </a:rPr>
              <a:t>curiousity</a:t>
            </a:r>
            <a:r>
              <a:rPr lang="en-CA" dirty="0">
                <a:solidFill>
                  <a:schemeClr val="dk1"/>
                </a:solidFill>
                <a:latin typeface="Barlow"/>
                <a:ea typeface="Barlow"/>
                <a:cs typeface="Barlow"/>
                <a:sym typeface="Barlow"/>
              </a:rPr>
              <a:t> and, rooting in principles of disability justice, acknowledge the wisdom of the person most impacted, and their right to participate in decisions. </a:t>
            </a:r>
            <a:endParaRPr dirty="0">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dirty="0">
              <a:solidFill>
                <a:schemeClr val="dk1"/>
              </a:solidFill>
              <a:latin typeface="Barlow"/>
              <a:ea typeface="Barlow"/>
              <a:cs typeface="Barlow"/>
              <a:sym typeface="Barlow"/>
            </a:endParaRPr>
          </a:p>
          <a:p>
            <a:pPr marL="0" lvl="0" indent="0" algn="l" rtl="0">
              <a:spcBef>
                <a:spcPts val="0"/>
              </a:spcBef>
              <a:spcAft>
                <a:spcPts val="0"/>
              </a:spcAft>
              <a:buClr>
                <a:schemeClr val="dk1"/>
              </a:buClr>
              <a:buSzPts val="1100"/>
              <a:buFont typeface="Arial"/>
              <a:buNone/>
            </a:pPr>
            <a:endParaRPr dirty="0">
              <a:solidFill>
                <a:schemeClr val="dk1"/>
              </a:solidFill>
              <a:latin typeface="Barlow"/>
              <a:ea typeface="Barlow"/>
              <a:cs typeface="Barlow"/>
              <a:sym typeface="Barlow"/>
            </a:endParaRPr>
          </a:p>
          <a:p>
            <a:pPr marL="0" lvl="0" indent="0" algn="l" rtl="0">
              <a:lnSpc>
                <a:spcPct val="100000"/>
              </a:lnSpc>
              <a:spcBef>
                <a:spcPts val="0"/>
              </a:spcBef>
              <a:spcAft>
                <a:spcPts val="0"/>
              </a:spcAft>
              <a:buNone/>
            </a:pPr>
            <a:endParaRPr dirty="0">
              <a:latin typeface="Barlow"/>
              <a:ea typeface="Barlow"/>
              <a:cs typeface="Barlow"/>
              <a:sym typeface="Barlow"/>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7597be3ea8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37597be3ea8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CA" dirty="0">
                <a:solidFill>
                  <a:schemeClr val="dk1"/>
                </a:solidFill>
                <a:latin typeface="Barlow"/>
                <a:ea typeface="Barlow"/>
                <a:cs typeface="Barlow"/>
                <a:sym typeface="Barlow"/>
              </a:rPr>
              <a:t>And for the last component, let’s reflect on how to build institutional accountability.</a:t>
            </a:r>
          </a:p>
          <a:p>
            <a:pPr marL="0" lvl="0" indent="0" algn="l" rtl="0">
              <a:spcBef>
                <a:spcPts val="0"/>
              </a:spcBef>
              <a:spcAft>
                <a:spcPts val="0"/>
              </a:spcAft>
              <a:buClr>
                <a:schemeClr val="dk1"/>
              </a:buClr>
              <a:buSzPts val="1100"/>
              <a:buFont typeface="Arial"/>
              <a:buNone/>
            </a:pPr>
            <a:endParaRPr dirty="0">
              <a:solidFill>
                <a:schemeClr val="dk1"/>
              </a:solidFill>
              <a:latin typeface="Barlow"/>
              <a:ea typeface="Barlow"/>
              <a:cs typeface="Barlow"/>
              <a:sym typeface="Barlow"/>
            </a:endParaRPr>
          </a:p>
          <a:p>
            <a:pPr marL="0" lvl="0" indent="0" algn="l" rtl="0">
              <a:lnSpc>
                <a:spcPct val="115000"/>
              </a:lnSpc>
              <a:spcBef>
                <a:spcPts val="1500"/>
              </a:spcBef>
              <a:spcAft>
                <a:spcPts val="0"/>
              </a:spcAft>
              <a:buClr>
                <a:schemeClr val="dk1"/>
              </a:buClr>
              <a:buSzPts val="1100"/>
              <a:buFont typeface="Arial"/>
              <a:buNone/>
            </a:pPr>
            <a:r>
              <a:rPr lang="en-CA" dirty="0">
                <a:solidFill>
                  <a:schemeClr val="dk1"/>
                </a:solidFill>
                <a:latin typeface="Barlow"/>
                <a:ea typeface="Barlow"/>
                <a:cs typeface="Barlow"/>
                <a:sym typeface="Barlow"/>
              </a:rPr>
              <a:t>Here we recognize that cultural humility doesn’t stop at individual interactions — it must be embedded in </a:t>
            </a:r>
            <a:r>
              <a:rPr lang="en-CA" b="1" i="1" dirty="0">
                <a:solidFill>
                  <a:schemeClr val="dk1"/>
                </a:solidFill>
                <a:latin typeface="Barlow"/>
                <a:ea typeface="Barlow"/>
                <a:cs typeface="Barlow"/>
                <a:sym typeface="Barlow"/>
              </a:rPr>
              <a:t>how</a:t>
            </a:r>
            <a:r>
              <a:rPr lang="en-CA" b="1" dirty="0">
                <a:solidFill>
                  <a:schemeClr val="dk1"/>
                </a:solidFill>
                <a:latin typeface="Barlow"/>
                <a:ea typeface="Barlow"/>
                <a:cs typeface="Barlow"/>
                <a:sym typeface="Barlow"/>
              </a:rPr>
              <a:t> </a:t>
            </a:r>
            <a:r>
              <a:rPr lang="en-CA" dirty="0">
                <a:solidFill>
                  <a:schemeClr val="dk1"/>
                </a:solidFill>
                <a:latin typeface="Barlow"/>
                <a:ea typeface="Barlow"/>
                <a:cs typeface="Barlow"/>
                <a:sym typeface="Barlow"/>
              </a:rPr>
              <a:t>organizations operate. This includes aligning policies and practices with the values of equity, and creating a culture where accountability isn’t optional but expected.</a:t>
            </a:r>
          </a:p>
          <a:p>
            <a:pPr marL="0" lvl="0" indent="0" algn="l" rtl="0">
              <a:lnSpc>
                <a:spcPct val="115000"/>
              </a:lnSpc>
              <a:spcBef>
                <a:spcPts val="1500"/>
              </a:spcBef>
              <a:spcAft>
                <a:spcPts val="0"/>
              </a:spcAft>
              <a:buClr>
                <a:schemeClr val="dk1"/>
              </a:buClr>
              <a:buSzPts val="1100"/>
              <a:buFont typeface="Arial"/>
              <a:buNone/>
            </a:pPr>
            <a:endParaRPr dirty="0">
              <a:solidFill>
                <a:schemeClr val="dk1"/>
              </a:solidFill>
              <a:latin typeface="Barlow"/>
              <a:ea typeface="Barlow"/>
              <a:cs typeface="Barlow"/>
              <a:sym typeface="Barlow"/>
            </a:endParaRPr>
          </a:p>
          <a:p>
            <a:pPr marL="0" lvl="0" indent="0" algn="l" rtl="0">
              <a:lnSpc>
                <a:spcPct val="115000"/>
              </a:lnSpc>
              <a:spcBef>
                <a:spcPts val="1500"/>
              </a:spcBef>
              <a:spcAft>
                <a:spcPts val="0"/>
              </a:spcAft>
              <a:buClr>
                <a:schemeClr val="dk1"/>
              </a:buClr>
              <a:buSzPts val="1100"/>
              <a:buFont typeface="Arial"/>
              <a:buNone/>
            </a:pPr>
            <a:r>
              <a:rPr lang="en-CA" dirty="0">
                <a:solidFill>
                  <a:schemeClr val="dk1"/>
                </a:solidFill>
                <a:latin typeface="Barlow"/>
                <a:ea typeface="Barlow"/>
                <a:cs typeface="Barlow"/>
                <a:sym typeface="Barlow"/>
              </a:rPr>
              <a:t>For example, when feedback channels are created, they can’t just collect concerns — they have to lead to real change, like updating intake forms to reflect gender diversity or improving follow-up protocols based on patient input. This is how trust is built and harm is addressed—whether to prevent it from becoming systemic or to respond to systems already causing harm</a:t>
            </a:r>
            <a:endParaRPr dirty="0">
              <a:solidFill>
                <a:schemeClr val="dk1"/>
              </a:solidFill>
              <a:latin typeface="Barlow"/>
              <a:ea typeface="Barlow"/>
              <a:cs typeface="Barlow"/>
              <a:sym typeface="Barlow"/>
            </a:endParaRPr>
          </a:p>
          <a:p>
            <a:pPr marL="0" lvl="0" indent="0" algn="l" rtl="0">
              <a:spcBef>
                <a:spcPts val="1500"/>
              </a:spcBef>
              <a:spcAft>
                <a:spcPts val="0"/>
              </a:spcAft>
              <a:buClr>
                <a:schemeClr val="dk1"/>
              </a:buClr>
              <a:buSzPts val="1100"/>
              <a:buFont typeface="Arial"/>
              <a:buNone/>
            </a:pPr>
            <a:endParaRPr dirty="0">
              <a:solidFill>
                <a:schemeClr val="dk1"/>
              </a:solidFill>
              <a:latin typeface="Barlow"/>
              <a:ea typeface="Barlow"/>
              <a:cs typeface="Barlow"/>
              <a:sym typeface="Barlow"/>
            </a:endParaRPr>
          </a:p>
          <a:p>
            <a:pPr marL="0" lvl="0" indent="0" algn="l" rtl="0">
              <a:lnSpc>
                <a:spcPct val="100000"/>
              </a:lnSpc>
              <a:spcBef>
                <a:spcPts val="0"/>
              </a:spcBef>
              <a:spcAft>
                <a:spcPts val="0"/>
              </a:spcAft>
              <a:buNone/>
            </a:pPr>
            <a:endParaRPr dirty="0">
              <a:latin typeface="Barlow"/>
              <a:ea typeface="Barlow"/>
              <a:cs typeface="Barlow"/>
              <a:sym typeface="Barlow"/>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3e67526876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33e67526876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CA" dirty="0">
                <a:latin typeface="Barlow"/>
                <a:ea typeface="Barlow"/>
                <a:cs typeface="Barlow"/>
                <a:sym typeface="Barlow"/>
              </a:rPr>
              <a:t>An exercise to provide the opportunity to apply this personally. </a:t>
            </a:r>
          </a:p>
          <a:p>
            <a:pPr marL="0" lvl="0" indent="0" algn="l" rtl="0">
              <a:lnSpc>
                <a:spcPct val="100000"/>
              </a:lnSpc>
              <a:spcBef>
                <a:spcPts val="0"/>
              </a:spcBef>
              <a:spcAft>
                <a:spcPts val="0"/>
              </a:spcAft>
              <a:buNone/>
            </a:pPr>
            <a:endParaRPr lang="en-CA" dirty="0">
              <a:latin typeface="Barlow"/>
              <a:ea typeface="Barlow"/>
              <a:cs typeface="Barlow"/>
              <a:sym typeface="Barlow"/>
            </a:endParaRPr>
          </a:p>
          <a:p>
            <a:pPr marL="0" lvl="0" indent="0" algn="l" rtl="0">
              <a:lnSpc>
                <a:spcPct val="100000"/>
              </a:lnSpc>
              <a:spcBef>
                <a:spcPts val="0"/>
              </a:spcBef>
              <a:spcAft>
                <a:spcPts val="0"/>
              </a:spcAft>
              <a:buNone/>
            </a:pPr>
            <a:r>
              <a:rPr lang="en-CA" dirty="0">
                <a:latin typeface="Barlow"/>
                <a:ea typeface="Barlow"/>
                <a:cs typeface="Barlow"/>
                <a:sym typeface="Barlow"/>
              </a:rPr>
              <a:t>There are no right or wrong answers. </a:t>
            </a:r>
          </a:p>
          <a:p>
            <a:pPr marL="0" lvl="0" indent="0" algn="l" rtl="0">
              <a:lnSpc>
                <a:spcPct val="100000"/>
              </a:lnSpc>
              <a:spcBef>
                <a:spcPts val="0"/>
              </a:spcBef>
              <a:spcAft>
                <a:spcPts val="0"/>
              </a:spcAft>
              <a:buNone/>
            </a:pPr>
            <a:endParaRPr lang="en-CA" dirty="0">
              <a:latin typeface="Barlow"/>
              <a:ea typeface="Barlow"/>
              <a:cs typeface="Barlow"/>
              <a:sym typeface="Barlow"/>
            </a:endParaRPr>
          </a:p>
          <a:p>
            <a:pPr marL="0" lvl="0" indent="0" algn="l" rtl="0">
              <a:lnSpc>
                <a:spcPct val="100000"/>
              </a:lnSpc>
              <a:spcBef>
                <a:spcPts val="0"/>
              </a:spcBef>
              <a:spcAft>
                <a:spcPts val="0"/>
              </a:spcAft>
              <a:buNone/>
            </a:pPr>
            <a:r>
              <a:rPr lang="en-CA" dirty="0">
                <a:latin typeface="Barlow"/>
                <a:ea typeface="Barlow"/>
                <a:cs typeface="Barlow"/>
                <a:sym typeface="Barlow"/>
              </a:rPr>
              <a:t>The goal is to mobilize on component 1 of cultural humility by inviting self-awareness and reflection on how our identities shape access to care.</a:t>
            </a:r>
            <a:endParaRPr dirty="0">
              <a:latin typeface="Barlow"/>
              <a:ea typeface="Barlow"/>
              <a:cs typeface="Barlow"/>
              <a:sym typeface="Barlow"/>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3e67526876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g33e67526876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000">
              <a:solidFill>
                <a:schemeClr val="dk1"/>
              </a:solidFill>
              <a:latin typeface="Barlow"/>
              <a:ea typeface="Barlow"/>
              <a:cs typeface="Barlow"/>
              <a:sym typeface="Barlow"/>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6a61ee02a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0" name="Google Shape;280;g36a61ee02ac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0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7672aae452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37672aae452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0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3e67526876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g33e67526876_0_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CA" sz="1200" dirty="0">
                <a:latin typeface="Barlow"/>
                <a:ea typeface="Barlow"/>
                <a:cs typeface="Barlow"/>
                <a:sym typeface="Barlow"/>
              </a:rPr>
              <a:t>Take a some time to debrief on your reflections. </a:t>
            </a:r>
          </a:p>
          <a:p>
            <a:pPr marL="0" lvl="0" indent="0" algn="l" rtl="0">
              <a:lnSpc>
                <a:spcPct val="115000"/>
              </a:lnSpc>
              <a:spcBef>
                <a:spcPts val="1200"/>
              </a:spcBef>
              <a:spcAft>
                <a:spcPts val="0"/>
              </a:spcAft>
              <a:buNone/>
            </a:pPr>
            <a:endParaRPr lang="en-CA" sz="1200" dirty="0">
              <a:latin typeface="Barlow"/>
              <a:ea typeface="Barlow"/>
              <a:cs typeface="Barlow"/>
              <a:sym typeface="Barlow"/>
            </a:endParaRPr>
          </a:p>
          <a:p>
            <a:pPr marL="0" lvl="0" indent="0" algn="l" rtl="0">
              <a:lnSpc>
                <a:spcPct val="115000"/>
              </a:lnSpc>
              <a:spcBef>
                <a:spcPts val="1200"/>
              </a:spcBef>
              <a:spcAft>
                <a:spcPts val="0"/>
              </a:spcAft>
              <a:buNone/>
            </a:pPr>
            <a:r>
              <a:rPr lang="en-CA" sz="1200" dirty="0">
                <a:latin typeface="Barlow"/>
                <a:ea typeface="Barlow"/>
                <a:cs typeface="Barlow"/>
                <a:sym typeface="Barlow"/>
              </a:rPr>
              <a:t>You’re welcome to share anything that came up — emotions, insights, or even discomfort </a:t>
            </a:r>
            <a:r>
              <a:rPr lang="en-CA" sz="1200" dirty="0">
                <a:solidFill>
                  <a:schemeClr val="dk1"/>
                </a:solidFill>
                <a:latin typeface="Barlow"/>
                <a:ea typeface="Barlow"/>
                <a:cs typeface="Barlow"/>
                <a:sym typeface="Barlow"/>
              </a:rPr>
              <a:t>— in the chat or by private message (if completing this virtually), as a group if in-person, or to yourself if completing this on your own. </a:t>
            </a:r>
            <a:r>
              <a:rPr lang="en-CA" sz="1200" dirty="0">
                <a:latin typeface="Barlow"/>
                <a:ea typeface="Barlow"/>
                <a:cs typeface="Barlow"/>
                <a:sym typeface="Barlow"/>
              </a:rPr>
              <a:t>This exercise is not about judgment; it’s about surfacing the different biases and realities we bring into our roles.</a:t>
            </a:r>
          </a:p>
          <a:p>
            <a:pPr marL="0" lvl="0" indent="0" algn="l" rtl="0">
              <a:lnSpc>
                <a:spcPct val="115000"/>
              </a:lnSpc>
              <a:spcBef>
                <a:spcPts val="1200"/>
              </a:spcBef>
              <a:spcAft>
                <a:spcPts val="0"/>
              </a:spcAft>
              <a:buNone/>
            </a:pPr>
            <a:r>
              <a:rPr lang="en-CA" sz="1200" dirty="0">
                <a:latin typeface="Barlow"/>
                <a:ea typeface="Barlow"/>
                <a:cs typeface="Barlow"/>
                <a:sym typeface="Barlow"/>
              </a:rPr>
              <a:t> </a:t>
            </a:r>
            <a:endParaRPr sz="1200" dirty="0">
              <a:latin typeface="Barlow"/>
              <a:ea typeface="Barlow"/>
              <a:cs typeface="Barlow"/>
              <a:sym typeface="Barlow"/>
            </a:endParaRPr>
          </a:p>
          <a:p>
            <a:pPr marL="0" lvl="0" indent="0" algn="l" rtl="0">
              <a:lnSpc>
                <a:spcPct val="115000"/>
              </a:lnSpc>
              <a:spcBef>
                <a:spcPts val="1200"/>
              </a:spcBef>
              <a:spcAft>
                <a:spcPts val="1200"/>
              </a:spcAft>
              <a:buNone/>
            </a:pPr>
            <a:r>
              <a:rPr lang="en-CA" sz="1200" dirty="0">
                <a:latin typeface="Barlow"/>
                <a:ea typeface="Barlow"/>
                <a:cs typeface="Barlow"/>
                <a:sym typeface="Barlow"/>
              </a:rPr>
              <a:t>If you’ve checked off many of these, you are not alone. While it may be dispiriting, it serves as a reminder of the opportunity to connect with the experiences of clients, patients, and colleagues who may also have many of these experiences and barriers when it comes to accessing care. </a:t>
            </a:r>
            <a:endParaRPr sz="1200" dirty="0">
              <a:latin typeface="Barlow"/>
              <a:ea typeface="Barlow"/>
              <a:cs typeface="Barlow"/>
              <a:sym typeface="Barlow"/>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1030BC-BCCC-A0EC-FC5F-B86E89766C61}"/>
              </a:ext>
            </a:extLst>
          </p:cNvPr>
          <p:cNvSpPr/>
          <p:nvPr userDrawn="1"/>
        </p:nvSpPr>
        <p:spPr>
          <a:xfrm>
            <a:off x="512368" y="5887616"/>
            <a:ext cx="9499379" cy="401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hart, pie chart&#10;&#10;Description automatically generated">
            <a:extLst>
              <a:ext uri="{FF2B5EF4-FFF2-40B4-BE49-F238E27FC236}">
                <a16:creationId xmlns:a16="http://schemas.microsoft.com/office/drawing/2014/main" id="{6ED4C102-95D5-81ED-E14A-95EA47A7ECE8}"/>
              </a:ext>
            </a:extLst>
          </p:cNvPr>
          <p:cNvPicPr>
            <a:picLocks noChangeAspect="1"/>
          </p:cNvPicPr>
          <p:nvPr userDrawn="1"/>
        </p:nvPicPr>
        <p:blipFill>
          <a:blip r:embed="rId2"/>
          <a:stretch>
            <a:fillRect/>
          </a:stretch>
        </p:blipFill>
        <p:spPr>
          <a:xfrm>
            <a:off x="5632844" y="0"/>
            <a:ext cx="6580422" cy="6634716"/>
          </a:xfrm>
          <a:prstGeom prst="rect">
            <a:avLst/>
          </a:prstGeom>
        </p:spPr>
      </p:pic>
      <p:sp>
        <p:nvSpPr>
          <p:cNvPr id="2" name="Title 1">
            <a:extLst>
              <a:ext uri="{FF2B5EF4-FFF2-40B4-BE49-F238E27FC236}">
                <a16:creationId xmlns:a16="http://schemas.microsoft.com/office/drawing/2014/main" id="{B34F97F1-5085-0249-CFAC-88BA2E056E9B}"/>
              </a:ext>
            </a:extLst>
          </p:cNvPr>
          <p:cNvSpPr>
            <a:spLocks noGrp="1"/>
          </p:cNvSpPr>
          <p:nvPr>
            <p:ph type="ctrTitle"/>
          </p:nvPr>
        </p:nvSpPr>
        <p:spPr>
          <a:xfrm>
            <a:off x="512368" y="3801665"/>
            <a:ext cx="7239000" cy="744730"/>
          </a:xfrm>
        </p:spPr>
        <p:txBody>
          <a:bodyPr anchor="b">
            <a:normAutofit/>
          </a:bodyPr>
          <a:lstStyle>
            <a:lvl1pPr algn="l">
              <a:defRPr sz="4000">
                <a:solidFill>
                  <a:schemeClr val="tx1"/>
                </a:solidFill>
                <a:latin typeface="Century Gothic"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8875404-0CAC-09AA-17A7-DAA0EE8DE2D7}"/>
              </a:ext>
            </a:extLst>
          </p:cNvPr>
          <p:cNvSpPr>
            <a:spLocks noGrp="1"/>
          </p:cNvSpPr>
          <p:nvPr>
            <p:ph type="subTitle" idx="1"/>
          </p:nvPr>
        </p:nvSpPr>
        <p:spPr>
          <a:xfrm>
            <a:off x="512368" y="4786936"/>
            <a:ext cx="7239000" cy="603732"/>
          </a:xfrm>
        </p:spPr>
        <p:txBody>
          <a:bodyPr/>
          <a:lstStyle>
            <a:lvl1pPr marL="0" indent="0" algn="l">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Text&#10;&#10;Description automatically generated">
            <a:extLst>
              <a:ext uri="{FF2B5EF4-FFF2-40B4-BE49-F238E27FC236}">
                <a16:creationId xmlns:a16="http://schemas.microsoft.com/office/drawing/2014/main" id="{99A602AF-E484-AB6A-C7DF-E468D1755C18}"/>
              </a:ext>
            </a:extLst>
          </p:cNvPr>
          <p:cNvPicPr>
            <a:picLocks noChangeAspect="1"/>
          </p:cNvPicPr>
          <p:nvPr userDrawn="1"/>
        </p:nvPicPr>
        <p:blipFill>
          <a:blip r:embed="rId3"/>
          <a:stretch>
            <a:fillRect/>
          </a:stretch>
        </p:blipFill>
        <p:spPr>
          <a:xfrm>
            <a:off x="609600" y="685800"/>
            <a:ext cx="3564392" cy="1273629"/>
          </a:xfrm>
          <a:prstGeom prst="rect">
            <a:avLst/>
          </a:prstGeom>
        </p:spPr>
      </p:pic>
    </p:spTree>
    <p:extLst>
      <p:ext uri="{BB962C8B-B14F-4D97-AF65-F5344CB8AC3E}">
        <p14:creationId xmlns:p14="http://schemas.microsoft.com/office/powerpoint/2010/main" val="394319024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DB2F51-98C4-D3D7-53FB-4892C2AC24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31FE999-0110-44EE-F066-D496570475AB}"/>
              </a:ext>
            </a:extLst>
          </p:cNvPr>
          <p:cNvSpPr>
            <a:spLocks noGrp="1"/>
          </p:cNvSpPr>
          <p:nvPr>
            <p:ph type="title" hasCustomPrompt="1"/>
          </p:nvPr>
        </p:nvSpPr>
        <p:spPr>
          <a:xfrm>
            <a:off x="609600" y="685800"/>
            <a:ext cx="10972800" cy="671945"/>
          </a:xfrm>
        </p:spPr>
        <p:txBody>
          <a:bodyPr/>
          <a:lstStyle>
            <a:lvl1pPr>
              <a:defRPr>
                <a:solidFill>
                  <a:schemeClr val="bg1"/>
                </a:solidFill>
              </a:defRPr>
            </a:lvl1pPr>
          </a:lstStyle>
          <a:p>
            <a:r>
              <a:rPr lang="en-US"/>
              <a:t>Dividing Title Slide</a:t>
            </a:r>
          </a:p>
        </p:txBody>
      </p:sp>
    </p:spTree>
    <p:extLst>
      <p:ext uri="{BB962C8B-B14F-4D97-AF65-F5344CB8AC3E}">
        <p14:creationId xmlns:p14="http://schemas.microsoft.com/office/powerpoint/2010/main" val="342516745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1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Sub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E7C556-3329-C3F4-1AED-68E995CCFBA7}"/>
              </a:ext>
            </a:extLst>
          </p:cNvPr>
          <p:cNvSpPr>
            <a:spLocks noGrp="1"/>
          </p:cNvSpPr>
          <p:nvPr>
            <p:ph type="title" hasCustomPrompt="1"/>
          </p:nvPr>
        </p:nvSpPr>
        <p:spPr>
          <a:xfrm>
            <a:off x="609600" y="685800"/>
            <a:ext cx="10972800" cy="671945"/>
          </a:xfrm>
        </p:spPr>
        <p:txBody>
          <a:bodyPr/>
          <a:lstStyle>
            <a:lvl1pPr>
              <a:defRPr/>
            </a:lvl1pPr>
          </a:lstStyle>
          <a:p>
            <a:r>
              <a:rPr lang="en-US"/>
              <a:t>Slide with Subtitle</a:t>
            </a:r>
          </a:p>
        </p:txBody>
      </p:sp>
      <p:pic>
        <p:nvPicPr>
          <p:cNvPr id="4" name="Picture 3" descr="Logo&#10;&#10;Description automatically generated">
            <a:extLst>
              <a:ext uri="{FF2B5EF4-FFF2-40B4-BE49-F238E27FC236}">
                <a16:creationId xmlns:a16="http://schemas.microsoft.com/office/drawing/2014/main" id="{DE286052-88E6-2F22-5A4A-C74551D6A9D9}"/>
              </a:ext>
            </a:extLst>
          </p:cNvPr>
          <p:cNvPicPr>
            <a:picLocks noChangeAspect="1"/>
          </p:cNvPicPr>
          <p:nvPr userDrawn="1"/>
        </p:nvPicPr>
        <p:blipFill>
          <a:blip r:embed="rId2"/>
          <a:stretch>
            <a:fillRect/>
          </a:stretch>
        </p:blipFill>
        <p:spPr>
          <a:xfrm>
            <a:off x="0" y="-5340"/>
            <a:ext cx="1189247" cy="1189247"/>
          </a:xfrm>
          <a:prstGeom prst="rect">
            <a:avLst/>
          </a:prstGeom>
        </p:spPr>
      </p:pic>
      <p:sp>
        <p:nvSpPr>
          <p:cNvPr id="9" name="Slide Number Placeholder 6">
            <a:extLst>
              <a:ext uri="{FF2B5EF4-FFF2-40B4-BE49-F238E27FC236}">
                <a16:creationId xmlns:a16="http://schemas.microsoft.com/office/drawing/2014/main" id="{CE955B2F-0DE4-B189-579A-DA6875189C80}"/>
              </a:ext>
            </a:extLst>
          </p:cNvPr>
          <p:cNvSpPr>
            <a:spLocks noGrp="1"/>
          </p:cNvSpPr>
          <p:nvPr>
            <p:ph type="sldNum" sz="quarter" idx="14"/>
          </p:nvPr>
        </p:nvSpPr>
        <p:spPr>
          <a:xfrm>
            <a:off x="11222229" y="5986887"/>
            <a:ext cx="415926" cy="329133"/>
          </a:xfrm>
          <a:prstGeom prst="rect">
            <a:avLst/>
          </a:prstGeom>
        </p:spPr>
        <p:txBody>
          <a:bodyPr/>
          <a:lstStyle>
            <a:lvl1pPr algn="r">
              <a:defRPr sz="1200" b="1" i="0">
                <a:solidFill>
                  <a:schemeClr val="tx2"/>
                </a:solidFill>
                <a:latin typeface="Century Gothic" panose="020B0502020202020204" pitchFamily="34" charset="0"/>
              </a:defRPr>
            </a:lvl1pPr>
          </a:lstStyle>
          <a:p>
            <a:fld id="{1782C561-A41C-D443-B264-42DD39AE3245}" type="slidenum">
              <a:rPr lang="en-US" smtClean="0"/>
              <a:pPr/>
              <a:t>‹#›</a:t>
            </a:fld>
            <a:endParaRPr lang="en-US"/>
          </a:p>
        </p:txBody>
      </p:sp>
      <p:sp>
        <p:nvSpPr>
          <p:cNvPr id="3" name="Text Placeholder 2">
            <a:extLst>
              <a:ext uri="{FF2B5EF4-FFF2-40B4-BE49-F238E27FC236}">
                <a16:creationId xmlns:a16="http://schemas.microsoft.com/office/drawing/2014/main" id="{9AB64E76-2CDD-42FD-8E7D-9B34C3CF6AD0}"/>
              </a:ext>
            </a:extLst>
          </p:cNvPr>
          <p:cNvSpPr>
            <a:spLocks noGrp="1"/>
          </p:cNvSpPr>
          <p:nvPr>
            <p:ph type="body" sz="quarter" idx="15"/>
          </p:nvPr>
        </p:nvSpPr>
        <p:spPr>
          <a:xfrm>
            <a:off x="796925" y="1493838"/>
            <a:ext cx="10841230" cy="381209"/>
          </a:xfrm>
        </p:spPr>
        <p:txBody>
          <a:bodyPr/>
          <a:lstStyle>
            <a:lvl1pPr marL="0" indent="0">
              <a:buNone/>
              <a:defRPr cap="all" baseline="0">
                <a:solidFill>
                  <a:schemeClr val="tx2"/>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248F8AE8-FB09-4E6D-BD49-F61813D2C39F}"/>
              </a:ext>
            </a:extLst>
          </p:cNvPr>
          <p:cNvSpPr>
            <a:spLocks noGrp="1"/>
          </p:cNvSpPr>
          <p:nvPr>
            <p:ph type="body" sz="quarter" idx="16"/>
          </p:nvPr>
        </p:nvSpPr>
        <p:spPr>
          <a:xfrm>
            <a:off x="1189038" y="2155825"/>
            <a:ext cx="9683750" cy="363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8436670"/>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60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A282DA-CE39-B909-C6A3-CF6DDDE96558}"/>
              </a:ext>
            </a:extLst>
          </p:cNvPr>
          <p:cNvSpPr>
            <a:spLocks noGrp="1"/>
          </p:cNvSpPr>
          <p:nvPr>
            <p:ph type="body" idx="1"/>
          </p:nvPr>
        </p:nvSpPr>
        <p:spPr>
          <a:xfrm>
            <a:off x="609601" y="1600201"/>
            <a:ext cx="5029200" cy="295976"/>
          </a:xfrm>
        </p:spPr>
        <p:txBody>
          <a:bodyPr anchor="b">
            <a:norm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18CF70-0291-7C4D-3162-CF5E559F8749}"/>
              </a:ext>
            </a:extLst>
          </p:cNvPr>
          <p:cNvSpPr>
            <a:spLocks noGrp="1"/>
          </p:cNvSpPr>
          <p:nvPr>
            <p:ph sz="half" idx="2"/>
          </p:nvPr>
        </p:nvSpPr>
        <p:spPr>
          <a:xfrm>
            <a:off x="609601" y="2059807"/>
            <a:ext cx="5029200" cy="3655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22D287-AB0A-A163-7024-BE8FDC032B53}"/>
              </a:ext>
            </a:extLst>
          </p:cNvPr>
          <p:cNvSpPr>
            <a:spLocks noGrp="1"/>
          </p:cNvSpPr>
          <p:nvPr>
            <p:ph type="body" sz="quarter" idx="3"/>
          </p:nvPr>
        </p:nvSpPr>
        <p:spPr>
          <a:xfrm>
            <a:off x="6553200" y="1600201"/>
            <a:ext cx="5029200" cy="295976"/>
          </a:xfrm>
        </p:spPr>
        <p:txBody>
          <a:bodyPr anchor="b">
            <a:norm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5176D5-406A-0589-E287-0DEFD05178B4}"/>
              </a:ext>
            </a:extLst>
          </p:cNvPr>
          <p:cNvSpPr>
            <a:spLocks noGrp="1"/>
          </p:cNvSpPr>
          <p:nvPr>
            <p:ph sz="quarter" idx="4"/>
          </p:nvPr>
        </p:nvSpPr>
        <p:spPr>
          <a:xfrm>
            <a:off x="6553200" y="2059807"/>
            <a:ext cx="5029200" cy="3655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48225B3B-02CA-0F1D-882B-11223C63B137}"/>
              </a:ext>
            </a:extLst>
          </p:cNvPr>
          <p:cNvSpPr>
            <a:spLocks noGrp="1"/>
          </p:cNvSpPr>
          <p:nvPr>
            <p:ph type="title" hasCustomPrompt="1"/>
          </p:nvPr>
        </p:nvSpPr>
        <p:spPr>
          <a:xfrm>
            <a:off x="609600" y="685800"/>
            <a:ext cx="10972800" cy="671945"/>
          </a:xfrm>
        </p:spPr>
        <p:txBody>
          <a:bodyPr/>
          <a:lstStyle>
            <a:lvl1pPr>
              <a:defRPr/>
            </a:lvl1pPr>
          </a:lstStyle>
          <a:p>
            <a:r>
              <a:rPr lang="en-US"/>
              <a:t>Two Column Text with Subtitle</a:t>
            </a:r>
          </a:p>
        </p:txBody>
      </p:sp>
      <p:pic>
        <p:nvPicPr>
          <p:cNvPr id="8" name="Picture 7" descr="Logo&#10;&#10;Description automatically generated">
            <a:extLst>
              <a:ext uri="{FF2B5EF4-FFF2-40B4-BE49-F238E27FC236}">
                <a16:creationId xmlns:a16="http://schemas.microsoft.com/office/drawing/2014/main" id="{B29FD919-F4B5-A3C1-19A3-6C6E32C3AEC8}"/>
              </a:ext>
            </a:extLst>
          </p:cNvPr>
          <p:cNvPicPr>
            <a:picLocks noChangeAspect="1"/>
          </p:cNvPicPr>
          <p:nvPr userDrawn="1"/>
        </p:nvPicPr>
        <p:blipFill>
          <a:blip r:embed="rId2"/>
          <a:stretch>
            <a:fillRect/>
          </a:stretch>
        </p:blipFill>
        <p:spPr>
          <a:xfrm>
            <a:off x="0" y="-5340"/>
            <a:ext cx="1189247" cy="1189247"/>
          </a:xfrm>
          <a:prstGeom prst="rect">
            <a:avLst/>
          </a:prstGeom>
        </p:spPr>
      </p:pic>
      <p:sp>
        <p:nvSpPr>
          <p:cNvPr id="14" name="Slide Number Placeholder 6">
            <a:extLst>
              <a:ext uri="{FF2B5EF4-FFF2-40B4-BE49-F238E27FC236}">
                <a16:creationId xmlns:a16="http://schemas.microsoft.com/office/drawing/2014/main" id="{56BE94F8-913A-92EE-32A0-5595ECD703B0}"/>
              </a:ext>
            </a:extLst>
          </p:cNvPr>
          <p:cNvSpPr>
            <a:spLocks noGrp="1"/>
          </p:cNvSpPr>
          <p:nvPr>
            <p:ph type="sldNum" sz="quarter" idx="14"/>
          </p:nvPr>
        </p:nvSpPr>
        <p:spPr>
          <a:xfrm>
            <a:off x="11222229" y="5986887"/>
            <a:ext cx="415926" cy="329133"/>
          </a:xfrm>
          <a:prstGeom prst="rect">
            <a:avLst/>
          </a:prstGeom>
        </p:spPr>
        <p:txBody>
          <a:bodyPr/>
          <a:lstStyle>
            <a:lvl1pPr algn="r">
              <a:defRPr sz="1200" b="1" i="0">
                <a:solidFill>
                  <a:schemeClr val="tx2"/>
                </a:solidFill>
                <a:latin typeface="Century Gothic" panose="020B0502020202020204" pitchFamily="34" charset="0"/>
              </a:defRPr>
            </a:lvl1pPr>
          </a:lstStyle>
          <a:p>
            <a:fld id="{1782C561-A41C-D443-B264-42DD39AE3245}" type="slidenum">
              <a:rPr lang="en-US" smtClean="0"/>
              <a:pPr/>
              <a:t>‹#›</a:t>
            </a:fld>
            <a:endParaRPr lang="en-US"/>
          </a:p>
        </p:txBody>
      </p:sp>
    </p:spTree>
    <p:extLst>
      <p:ext uri="{BB962C8B-B14F-4D97-AF65-F5344CB8AC3E}">
        <p14:creationId xmlns:p14="http://schemas.microsoft.com/office/powerpoint/2010/main" val="2537040906"/>
      </p:ext>
    </p:extLst>
  </p:cSld>
  <p:clrMapOvr>
    <a:masterClrMapping/>
  </p:clrMapOvr>
  <p:extLst>
    <p:ext uri="{DCECCB84-F9BA-43D5-87BE-67443E8EF086}">
      <p15:sldGuideLst xmlns:p15="http://schemas.microsoft.com/office/powerpoint/2012/main">
        <p15:guide id="1" pos="3840" userDrawn="1">
          <p15:clr>
            <a:srgbClr val="FBAE40"/>
          </p15:clr>
        </p15:guide>
        <p15:guide id="2" pos="4128" userDrawn="1">
          <p15:clr>
            <a:srgbClr val="FBAE40"/>
          </p15:clr>
        </p15:guide>
        <p15:guide id="3" pos="3552" userDrawn="1">
          <p15:clr>
            <a:srgbClr val="FBAE40"/>
          </p15:clr>
        </p15:guide>
        <p15:guide id="4" orient="horz" pos="1008" userDrawn="1">
          <p15:clr>
            <a:srgbClr val="FBAE40"/>
          </p15:clr>
        </p15:guide>
        <p15:guide id="5" orient="horz" pos="36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ull-Width Text with Bulleted Lis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C28C9C-D062-727A-E261-D8249BA97647}"/>
              </a:ext>
            </a:extLst>
          </p:cNvPr>
          <p:cNvSpPr>
            <a:spLocks noGrp="1"/>
          </p:cNvSpPr>
          <p:nvPr>
            <p:ph type="title" hasCustomPrompt="1"/>
          </p:nvPr>
        </p:nvSpPr>
        <p:spPr>
          <a:xfrm>
            <a:off x="609600" y="685800"/>
            <a:ext cx="10972800" cy="671945"/>
          </a:xfrm>
        </p:spPr>
        <p:txBody>
          <a:bodyPr/>
          <a:lstStyle/>
          <a:p>
            <a:r>
              <a:rPr lang="en-US"/>
              <a:t>Full-Width Text with Bulleted List</a:t>
            </a:r>
          </a:p>
        </p:txBody>
      </p:sp>
      <p:sp>
        <p:nvSpPr>
          <p:cNvPr id="12" name="Text Placeholder 11">
            <a:extLst>
              <a:ext uri="{FF2B5EF4-FFF2-40B4-BE49-F238E27FC236}">
                <a16:creationId xmlns:a16="http://schemas.microsoft.com/office/drawing/2014/main" id="{67ADC0C8-5C10-3D39-AC64-DF042878BA77}"/>
              </a:ext>
            </a:extLst>
          </p:cNvPr>
          <p:cNvSpPr>
            <a:spLocks noGrp="1"/>
          </p:cNvSpPr>
          <p:nvPr>
            <p:ph type="body" sz="quarter" idx="11"/>
          </p:nvPr>
        </p:nvSpPr>
        <p:spPr>
          <a:xfrm>
            <a:off x="609600" y="3957205"/>
            <a:ext cx="5029200" cy="1757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57A3CA29-267D-2AA8-F48C-C3BBA2CCA57C}"/>
              </a:ext>
            </a:extLst>
          </p:cNvPr>
          <p:cNvSpPr>
            <a:spLocks noGrp="1"/>
          </p:cNvSpPr>
          <p:nvPr>
            <p:ph type="body" sz="quarter" idx="12"/>
          </p:nvPr>
        </p:nvSpPr>
        <p:spPr>
          <a:xfrm>
            <a:off x="609600" y="1600200"/>
            <a:ext cx="10972800" cy="2114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1">
            <a:extLst>
              <a:ext uri="{FF2B5EF4-FFF2-40B4-BE49-F238E27FC236}">
                <a16:creationId xmlns:a16="http://schemas.microsoft.com/office/drawing/2014/main" id="{D6BE0FAF-D161-67AB-2921-2D2865D38F4B}"/>
              </a:ext>
            </a:extLst>
          </p:cNvPr>
          <p:cNvSpPr>
            <a:spLocks noGrp="1"/>
          </p:cNvSpPr>
          <p:nvPr>
            <p:ph type="body" sz="quarter" idx="13"/>
          </p:nvPr>
        </p:nvSpPr>
        <p:spPr>
          <a:xfrm>
            <a:off x="6553200" y="3957205"/>
            <a:ext cx="5029200" cy="1757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10;&#10;Description automatically generated">
            <a:extLst>
              <a:ext uri="{FF2B5EF4-FFF2-40B4-BE49-F238E27FC236}">
                <a16:creationId xmlns:a16="http://schemas.microsoft.com/office/drawing/2014/main" id="{E14D0446-7C8D-761A-B711-3514DD590488}"/>
              </a:ext>
            </a:extLst>
          </p:cNvPr>
          <p:cNvPicPr>
            <a:picLocks noChangeAspect="1"/>
          </p:cNvPicPr>
          <p:nvPr userDrawn="1"/>
        </p:nvPicPr>
        <p:blipFill>
          <a:blip r:embed="rId2"/>
          <a:stretch>
            <a:fillRect/>
          </a:stretch>
        </p:blipFill>
        <p:spPr>
          <a:xfrm>
            <a:off x="0" y="-5340"/>
            <a:ext cx="1189247" cy="1189247"/>
          </a:xfrm>
          <a:prstGeom prst="rect">
            <a:avLst/>
          </a:prstGeom>
        </p:spPr>
      </p:pic>
      <p:sp>
        <p:nvSpPr>
          <p:cNvPr id="5" name="Slide Number Placeholder 6">
            <a:extLst>
              <a:ext uri="{FF2B5EF4-FFF2-40B4-BE49-F238E27FC236}">
                <a16:creationId xmlns:a16="http://schemas.microsoft.com/office/drawing/2014/main" id="{EEA0F149-778D-1CFA-6742-669BA8388EB3}"/>
              </a:ext>
            </a:extLst>
          </p:cNvPr>
          <p:cNvSpPr>
            <a:spLocks noGrp="1"/>
          </p:cNvSpPr>
          <p:nvPr>
            <p:ph type="sldNum" sz="quarter" idx="14"/>
          </p:nvPr>
        </p:nvSpPr>
        <p:spPr>
          <a:xfrm>
            <a:off x="11222229" y="5986887"/>
            <a:ext cx="415926" cy="329133"/>
          </a:xfrm>
          <a:prstGeom prst="rect">
            <a:avLst/>
          </a:prstGeom>
        </p:spPr>
        <p:txBody>
          <a:bodyPr/>
          <a:lstStyle>
            <a:lvl1pPr algn="r">
              <a:defRPr sz="1200" b="1" i="0">
                <a:solidFill>
                  <a:schemeClr val="tx2"/>
                </a:solidFill>
                <a:latin typeface="Century Gothic" panose="020B0502020202020204" pitchFamily="34" charset="0"/>
              </a:defRPr>
            </a:lvl1pPr>
          </a:lstStyle>
          <a:p>
            <a:fld id="{1782C561-A41C-D443-B264-42DD39AE3245}" type="slidenum">
              <a:rPr lang="en-US" smtClean="0"/>
              <a:pPr/>
              <a:t>‹#›</a:t>
            </a:fld>
            <a:endParaRPr lang="en-US"/>
          </a:p>
        </p:txBody>
      </p:sp>
    </p:spTree>
    <p:extLst>
      <p:ext uri="{BB962C8B-B14F-4D97-AF65-F5344CB8AC3E}">
        <p14:creationId xmlns:p14="http://schemas.microsoft.com/office/powerpoint/2010/main" val="3691199266"/>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guide id="3" pos="4128">
          <p15:clr>
            <a:srgbClr val="FBAE40"/>
          </p15:clr>
        </p15:guide>
        <p15:guide id="4" pos="3552">
          <p15:clr>
            <a:srgbClr val="FBAE40"/>
          </p15:clr>
        </p15:guide>
        <p15:guide id="5" orient="horz" pos="36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101A-63BF-46C7-9318-48DD690DCC81}"/>
              </a:ext>
            </a:extLst>
          </p:cNvPr>
          <p:cNvSpPr>
            <a:spLocks noGrp="1"/>
          </p:cNvSpPr>
          <p:nvPr>
            <p:ph type="title" hasCustomPrompt="1"/>
          </p:nvPr>
        </p:nvSpPr>
        <p:spPr/>
        <p:txBody>
          <a:bodyPr/>
          <a:lstStyle>
            <a:lvl1pPr>
              <a:defRPr/>
            </a:lvl1pPr>
          </a:lstStyle>
          <a:p>
            <a:r>
              <a:rPr lang="en-US"/>
              <a:t>Agenda</a:t>
            </a:r>
          </a:p>
        </p:txBody>
      </p:sp>
      <p:sp>
        <p:nvSpPr>
          <p:cNvPr id="4" name="Table Placeholder 3">
            <a:extLst>
              <a:ext uri="{FF2B5EF4-FFF2-40B4-BE49-F238E27FC236}">
                <a16:creationId xmlns:a16="http://schemas.microsoft.com/office/drawing/2014/main" id="{FA5D8D2D-2760-47CC-9505-AA3864BC09F5}"/>
              </a:ext>
            </a:extLst>
          </p:cNvPr>
          <p:cNvSpPr>
            <a:spLocks noGrp="1"/>
          </p:cNvSpPr>
          <p:nvPr>
            <p:ph type="tbl" sz="quarter" idx="10"/>
          </p:nvPr>
        </p:nvSpPr>
        <p:spPr>
          <a:xfrm>
            <a:off x="881063" y="1752600"/>
            <a:ext cx="10410825" cy="3935413"/>
          </a:xfrm>
        </p:spPr>
        <p:txBody>
          <a:bodyPr/>
          <a:lstStyle/>
          <a:p>
            <a:r>
              <a:rPr lang="en-US"/>
              <a:t>Click icon to add table</a:t>
            </a:r>
          </a:p>
        </p:txBody>
      </p:sp>
    </p:spTree>
    <p:extLst>
      <p:ext uri="{BB962C8B-B14F-4D97-AF65-F5344CB8AC3E}">
        <p14:creationId xmlns:p14="http://schemas.microsoft.com/office/powerpoint/2010/main" val="51996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0E4EAA0-074A-7706-944F-EBA9223FD6F3}"/>
              </a:ext>
            </a:extLst>
          </p:cNvPr>
          <p:cNvSpPr txBox="1"/>
          <p:nvPr userDrawn="1"/>
        </p:nvSpPr>
        <p:spPr>
          <a:xfrm>
            <a:off x="923098" y="4826709"/>
            <a:ext cx="3666931" cy="338554"/>
          </a:xfrm>
          <a:prstGeom prst="rect">
            <a:avLst/>
          </a:prstGeom>
          <a:noFill/>
        </p:spPr>
        <p:txBody>
          <a:bodyPr wrap="square" rtlCol="0">
            <a:spAutoFit/>
          </a:bodyPr>
          <a:lstStyle/>
          <a:p>
            <a:r>
              <a:rPr lang="en-US" sz="1600" b="1" i="0">
                <a:latin typeface="Century Gothic" panose="020B0502020202020204" pitchFamily="34" charset="0"/>
              </a:rPr>
              <a:t>nwtoht.ca</a:t>
            </a:r>
          </a:p>
        </p:txBody>
      </p:sp>
      <p:sp>
        <p:nvSpPr>
          <p:cNvPr id="2" name="Rectangle 1">
            <a:extLst>
              <a:ext uri="{FF2B5EF4-FFF2-40B4-BE49-F238E27FC236}">
                <a16:creationId xmlns:a16="http://schemas.microsoft.com/office/drawing/2014/main" id="{6ADC3628-B4B1-8622-D5DE-94C0AD7D395A}"/>
              </a:ext>
            </a:extLst>
          </p:cNvPr>
          <p:cNvSpPr/>
          <p:nvPr userDrawn="1"/>
        </p:nvSpPr>
        <p:spPr>
          <a:xfrm>
            <a:off x="512368" y="5887616"/>
            <a:ext cx="9499379" cy="401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pie chart&#10;&#10;Description automatically generated">
            <a:extLst>
              <a:ext uri="{FF2B5EF4-FFF2-40B4-BE49-F238E27FC236}">
                <a16:creationId xmlns:a16="http://schemas.microsoft.com/office/drawing/2014/main" id="{9E441CA0-471B-614C-C0E9-13D2A1C2F6F9}"/>
              </a:ext>
            </a:extLst>
          </p:cNvPr>
          <p:cNvPicPr>
            <a:picLocks noChangeAspect="1"/>
          </p:cNvPicPr>
          <p:nvPr userDrawn="1"/>
        </p:nvPicPr>
        <p:blipFill>
          <a:blip r:embed="rId2"/>
          <a:stretch>
            <a:fillRect/>
          </a:stretch>
        </p:blipFill>
        <p:spPr>
          <a:xfrm>
            <a:off x="5632844" y="0"/>
            <a:ext cx="6580422" cy="6634716"/>
          </a:xfrm>
          <a:prstGeom prst="rect">
            <a:avLst/>
          </a:prstGeom>
        </p:spPr>
      </p:pic>
      <p:sp>
        <p:nvSpPr>
          <p:cNvPr id="6" name="Title 1">
            <a:extLst>
              <a:ext uri="{FF2B5EF4-FFF2-40B4-BE49-F238E27FC236}">
                <a16:creationId xmlns:a16="http://schemas.microsoft.com/office/drawing/2014/main" id="{5A33479B-DB90-E88B-10C4-09ACEF3DA296}"/>
              </a:ext>
            </a:extLst>
          </p:cNvPr>
          <p:cNvSpPr>
            <a:spLocks noGrp="1"/>
          </p:cNvSpPr>
          <p:nvPr>
            <p:ph type="ctrTitle"/>
          </p:nvPr>
        </p:nvSpPr>
        <p:spPr>
          <a:xfrm>
            <a:off x="498410" y="3801665"/>
            <a:ext cx="7239000" cy="744730"/>
          </a:xfrm>
        </p:spPr>
        <p:txBody>
          <a:bodyPr anchor="b">
            <a:normAutofit/>
          </a:bodyPr>
          <a:lstStyle>
            <a:lvl1pPr algn="l">
              <a:defRPr sz="4000">
                <a:solidFill>
                  <a:schemeClr val="tx1"/>
                </a:solidFill>
                <a:latin typeface="Century Gothic" panose="020B0502020202020204" pitchFamily="34" charset="0"/>
              </a:defRPr>
            </a:lvl1pPr>
          </a:lstStyle>
          <a:p>
            <a:r>
              <a:rPr lang="en-US"/>
              <a:t>Click to edit Master title style</a:t>
            </a:r>
          </a:p>
        </p:txBody>
      </p:sp>
      <p:sp>
        <p:nvSpPr>
          <p:cNvPr id="12" name="Freeform 5">
            <a:extLst>
              <a:ext uri="{FF2B5EF4-FFF2-40B4-BE49-F238E27FC236}">
                <a16:creationId xmlns:a16="http://schemas.microsoft.com/office/drawing/2014/main" id="{47EE6E73-28C4-4A6E-9E29-BFEBA8143E63}"/>
              </a:ext>
            </a:extLst>
          </p:cNvPr>
          <p:cNvSpPr>
            <a:spLocks noChangeAspect="1"/>
          </p:cNvSpPr>
          <p:nvPr userDrawn="1"/>
        </p:nvSpPr>
        <p:spPr>
          <a:xfrm>
            <a:off x="3639021" y="4854016"/>
            <a:ext cx="276045" cy="274320"/>
          </a:xfrm>
          <a:custGeom>
            <a:avLst/>
            <a:gdLst/>
            <a:ahLst/>
            <a:cxnLst/>
            <a:rect l="l" t="t" r="r" b="b"/>
            <a:pathLst>
              <a:path w="800544" h="795541">
                <a:moveTo>
                  <a:pt x="0" y="0"/>
                </a:moveTo>
                <a:lnTo>
                  <a:pt x="800544" y="0"/>
                </a:lnTo>
                <a:lnTo>
                  <a:pt x="800544" y="795540"/>
                </a:lnTo>
                <a:lnTo>
                  <a:pt x="0" y="7955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0">
            <a:extLst>
              <a:ext uri="{FF2B5EF4-FFF2-40B4-BE49-F238E27FC236}">
                <a16:creationId xmlns:a16="http://schemas.microsoft.com/office/drawing/2014/main" id="{5884246A-AD38-2767-69D6-8DAA0D4D5033}"/>
              </a:ext>
            </a:extLst>
          </p:cNvPr>
          <p:cNvSpPr txBox="1"/>
          <p:nvPr userDrawn="1"/>
        </p:nvSpPr>
        <p:spPr>
          <a:xfrm>
            <a:off x="3973268" y="4827888"/>
            <a:ext cx="3666931"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a:latin typeface="Century Gothic" panose="020B0502020202020204" pitchFamily="34" charset="0"/>
              </a:rPr>
              <a:t>@NWTorontoOHT</a:t>
            </a:r>
          </a:p>
        </p:txBody>
      </p:sp>
      <p:pic>
        <p:nvPicPr>
          <p:cNvPr id="4" name="Picture 3" descr="Text&#10;&#10;Description automatically generated">
            <a:extLst>
              <a:ext uri="{FF2B5EF4-FFF2-40B4-BE49-F238E27FC236}">
                <a16:creationId xmlns:a16="http://schemas.microsoft.com/office/drawing/2014/main" id="{AC953CE9-B208-7250-4B47-2EF95C852869}"/>
              </a:ext>
            </a:extLst>
          </p:cNvPr>
          <p:cNvPicPr>
            <a:picLocks noChangeAspect="1"/>
          </p:cNvPicPr>
          <p:nvPr userDrawn="1"/>
        </p:nvPicPr>
        <p:blipFill>
          <a:blip r:embed="rId5"/>
          <a:stretch>
            <a:fillRect/>
          </a:stretch>
        </p:blipFill>
        <p:spPr>
          <a:xfrm>
            <a:off x="609600" y="685800"/>
            <a:ext cx="3564392" cy="1273629"/>
          </a:xfrm>
          <a:prstGeom prst="rect">
            <a:avLst/>
          </a:prstGeom>
        </p:spPr>
      </p:pic>
      <p:sp>
        <p:nvSpPr>
          <p:cNvPr id="13" name="Freeform 6">
            <a:extLst>
              <a:ext uri="{FF2B5EF4-FFF2-40B4-BE49-F238E27FC236}">
                <a16:creationId xmlns:a16="http://schemas.microsoft.com/office/drawing/2014/main" id="{8C3A3CB0-EFDA-4638-8A28-ECF5131E479B}"/>
              </a:ext>
            </a:extLst>
          </p:cNvPr>
          <p:cNvSpPr>
            <a:spLocks noChangeAspect="1"/>
          </p:cNvSpPr>
          <p:nvPr userDrawn="1"/>
        </p:nvSpPr>
        <p:spPr>
          <a:xfrm>
            <a:off x="3639021" y="5493926"/>
            <a:ext cx="274320" cy="274320"/>
          </a:xfrm>
          <a:custGeom>
            <a:avLst/>
            <a:gdLst/>
            <a:ahLst/>
            <a:cxnLst/>
            <a:rect l="l" t="t" r="r" b="b"/>
            <a:pathLst>
              <a:path w="795541" h="795541">
                <a:moveTo>
                  <a:pt x="0" y="0"/>
                </a:moveTo>
                <a:lnTo>
                  <a:pt x="795541" y="0"/>
                </a:lnTo>
                <a:lnTo>
                  <a:pt x="795541" y="795540"/>
                </a:lnTo>
                <a:lnTo>
                  <a:pt x="0" y="7955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7">
            <a:extLst>
              <a:ext uri="{FF2B5EF4-FFF2-40B4-BE49-F238E27FC236}">
                <a16:creationId xmlns:a16="http://schemas.microsoft.com/office/drawing/2014/main" id="{E7EFB9DC-5CA5-49AC-B43D-7C5806A4A3E2}"/>
              </a:ext>
            </a:extLst>
          </p:cNvPr>
          <p:cNvSpPr>
            <a:spLocks noChangeAspect="1"/>
          </p:cNvSpPr>
          <p:nvPr userDrawn="1"/>
        </p:nvSpPr>
        <p:spPr>
          <a:xfrm>
            <a:off x="628673" y="5493926"/>
            <a:ext cx="274320" cy="274320"/>
          </a:xfrm>
          <a:custGeom>
            <a:avLst/>
            <a:gdLst/>
            <a:ahLst/>
            <a:cxnLst/>
            <a:rect l="l" t="t" r="r" b="b"/>
            <a:pathLst>
              <a:path w="795541" h="795541">
                <a:moveTo>
                  <a:pt x="0" y="0"/>
                </a:moveTo>
                <a:lnTo>
                  <a:pt x="795541" y="0"/>
                </a:lnTo>
                <a:lnTo>
                  <a:pt x="795541" y="795540"/>
                </a:lnTo>
                <a:lnTo>
                  <a:pt x="0" y="7955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8">
            <a:extLst>
              <a:ext uri="{FF2B5EF4-FFF2-40B4-BE49-F238E27FC236}">
                <a16:creationId xmlns:a16="http://schemas.microsoft.com/office/drawing/2014/main" id="{CA615AE7-226E-4E21-851E-F37D909F9F7B}"/>
              </a:ext>
            </a:extLst>
          </p:cNvPr>
          <p:cNvSpPr>
            <a:spLocks noChangeAspect="1"/>
          </p:cNvSpPr>
          <p:nvPr userDrawn="1"/>
        </p:nvSpPr>
        <p:spPr>
          <a:xfrm>
            <a:off x="625874" y="4854016"/>
            <a:ext cx="279918" cy="274320"/>
          </a:xfrm>
          <a:custGeom>
            <a:avLst/>
            <a:gdLst/>
            <a:ahLst/>
            <a:cxnLst/>
            <a:rect l="l" t="t" r="r" b="b"/>
            <a:pathLst>
              <a:path w="846146" h="829223">
                <a:moveTo>
                  <a:pt x="0" y="0"/>
                </a:moveTo>
                <a:lnTo>
                  <a:pt x="846146" y="0"/>
                </a:lnTo>
                <a:lnTo>
                  <a:pt x="846146" y="829223"/>
                </a:lnTo>
                <a:lnTo>
                  <a:pt x="0" y="8292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TextBox 15">
            <a:extLst>
              <a:ext uri="{FF2B5EF4-FFF2-40B4-BE49-F238E27FC236}">
                <a16:creationId xmlns:a16="http://schemas.microsoft.com/office/drawing/2014/main" id="{E7B89A67-7683-4DF4-8298-662631D02CF2}"/>
              </a:ext>
            </a:extLst>
          </p:cNvPr>
          <p:cNvSpPr txBox="1"/>
          <p:nvPr userDrawn="1"/>
        </p:nvSpPr>
        <p:spPr>
          <a:xfrm>
            <a:off x="923098" y="5338699"/>
            <a:ext cx="2833561" cy="584775"/>
          </a:xfrm>
          <a:prstGeom prst="rect">
            <a:avLst/>
          </a:prstGeom>
          <a:noFill/>
        </p:spPr>
        <p:txBody>
          <a:bodyPr wrap="square" rtlCol="0">
            <a:spAutoFit/>
          </a:bodyPr>
          <a:lstStyle/>
          <a:p>
            <a:r>
              <a:rPr lang="en-US" sz="1600" b="1" i="0">
                <a:latin typeface="Century Gothic" panose="020B0502020202020204" pitchFamily="34" charset="0"/>
              </a:rPr>
              <a:t>@North Western Toronto Ontario Health Team</a:t>
            </a:r>
          </a:p>
        </p:txBody>
      </p:sp>
      <p:sp>
        <p:nvSpPr>
          <p:cNvPr id="17" name="TextBox 16">
            <a:extLst>
              <a:ext uri="{FF2B5EF4-FFF2-40B4-BE49-F238E27FC236}">
                <a16:creationId xmlns:a16="http://schemas.microsoft.com/office/drawing/2014/main" id="{664430D2-FEC9-4ED4-A97B-9838B912EE42}"/>
              </a:ext>
            </a:extLst>
          </p:cNvPr>
          <p:cNvSpPr txBox="1"/>
          <p:nvPr userDrawn="1"/>
        </p:nvSpPr>
        <p:spPr>
          <a:xfrm>
            <a:off x="3973268" y="5461809"/>
            <a:ext cx="3666931"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a:latin typeface="Century Gothic" panose="020B0502020202020204" pitchFamily="34" charset="0"/>
              </a:rPr>
              <a:t>@nwtoht</a:t>
            </a:r>
          </a:p>
        </p:txBody>
      </p:sp>
    </p:spTree>
    <p:extLst>
      <p:ext uri="{BB962C8B-B14F-4D97-AF65-F5344CB8AC3E}">
        <p14:creationId xmlns:p14="http://schemas.microsoft.com/office/powerpoint/2010/main" val="1999026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CA" smtClean="0"/>
              <a:pPr/>
              <a:t>‹#›</a:t>
            </a:fld>
            <a:endParaRPr lang="en-CA"/>
          </a:p>
        </p:txBody>
      </p:sp>
    </p:spTree>
    <p:extLst>
      <p:ext uri="{BB962C8B-B14F-4D97-AF65-F5344CB8AC3E}">
        <p14:creationId xmlns:p14="http://schemas.microsoft.com/office/powerpoint/2010/main" val="11034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66C38-3FCE-C4BD-A135-44F93529FE0C}"/>
              </a:ext>
            </a:extLst>
          </p:cNvPr>
          <p:cNvSpPr>
            <a:spLocks noGrp="1"/>
          </p:cNvSpPr>
          <p:nvPr>
            <p:ph type="title"/>
          </p:nvPr>
        </p:nvSpPr>
        <p:spPr>
          <a:xfrm>
            <a:off x="609600" y="685800"/>
            <a:ext cx="10972800" cy="5524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DBC9574-EC6C-C1C7-AA9E-E7A3833D534C}"/>
              </a:ext>
            </a:extLst>
          </p:cNvPr>
          <p:cNvSpPr>
            <a:spLocks noGrp="1"/>
          </p:cNvSpPr>
          <p:nvPr>
            <p:ph type="body" idx="1"/>
          </p:nvPr>
        </p:nvSpPr>
        <p:spPr>
          <a:xfrm>
            <a:off x="609600" y="1562100"/>
            <a:ext cx="10972800" cy="46148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88BA1EB6-8C96-EDDE-ED9A-2738ECE7E854}"/>
              </a:ext>
            </a:extLst>
          </p:cNvPr>
          <p:cNvCxnSpPr>
            <a:cxnSpLocks/>
          </p:cNvCxnSpPr>
          <p:nvPr userDrawn="1"/>
        </p:nvCxnSpPr>
        <p:spPr>
          <a:xfrm flipH="1">
            <a:off x="609600" y="6138747"/>
            <a:ext cx="1046356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1471020-3262-8C76-7F3A-419B1E11F36B}"/>
              </a:ext>
            </a:extLst>
          </p:cNvPr>
          <p:cNvSpPr txBox="1">
            <a:spLocks/>
          </p:cNvSpPr>
          <p:nvPr userDrawn="1"/>
        </p:nvSpPr>
        <p:spPr>
          <a:xfrm>
            <a:off x="7364896" y="5950895"/>
            <a:ext cx="3957691" cy="365125"/>
          </a:xfrm>
          <a:prstGeom prst="rect">
            <a:avLst/>
          </a:prstGeom>
          <a:solidFill>
            <a:schemeClr val="bg2"/>
          </a:solidFill>
          <a:ln>
            <a:noFill/>
          </a:ln>
        </p:spPr>
        <p:txBody>
          <a:bodyPr vert="horz" lIns="91440" tIns="45720" rIns="91440" bIns="45720" rtlCol="0" anchor="ctr"/>
          <a:lstStyle>
            <a:defPPr>
              <a:defRPr lang="en-US"/>
            </a:defPPr>
            <a:lvl1pPr marL="0" algn="r" defTabSz="914400" rtl="0" eaLnBrk="1" latinLnBrk="0" hangingPunct="1">
              <a:defRPr sz="1000" b="1" i="0" kern="1200">
                <a:solidFill>
                  <a:srgbClr val="231F20"/>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0" i="0" dirty="0">
                <a:solidFill>
                  <a:schemeClr val="tx1"/>
                </a:solidFill>
                <a:latin typeface="Century Gothic" panose="020B0502020202020204" pitchFamily="34" charset="0"/>
              </a:rPr>
              <a:t>NWT OHT Cultural Humility Training,</a:t>
            </a:r>
          </a:p>
          <a:p>
            <a:r>
              <a:rPr lang="en-US" sz="1100" b="0" i="0" dirty="0">
                <a:solidFill>
                  <a:schemeClr val="tx1"/>
                </a:solidFill>
                <a:latin typeface="Century Gothic" panose="020B0502020202020204" pitchFamily="34" charset="0"/>
              </a:rPr>
              <a:t> Module 2: Cultural Humility as a Healthcare Approach </a:t>
            </a:r>
          </a:p>
        </p:txBody>
      </p:sp>
      <p:sp>
        <p:nvSpPr>
          <p:cNvPr id="4" name="Slide Number Placeholder 5">
            <a:extLst>
              <a:ext uri="{FF2B5EF4-FFF2-40B4-BE49-F238E27FC236}">
                <a16:creationId xmlns:a16="http://schemas.microsoft.com/office/drawing/2014/main" id="{3B860143-77DD-0F9E-B8EE-929A7D9D27D7}"/>
              </a:ext>
            </a:extLst>
          </p:cNvPr>
          <p:cNvSpPr>
            <a:spLocks noGrp="1"/>
          </p:cNvSpPr>
          <p:nvPr>
            <p:ph type="sldNum" sz="quarter" idx="4"/>
          </p:nvPr>
        </p:nvSpPr>
        <p:spPr>
          <a:xfrm>
            <a:off x="11222229" y="5986887"/>
            <a:ext cx="415926" cy="32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2C561-A41C-D443-B264-42DD39AE3245}" type="slidenum">
              <a:rPr kumimoji="0" lang="en-US" sz="1200" b="1" i="0" u="none" strike="noStrike" kern="1200" cap="none" spc="0" normalizeH="0" baseline="0" noProof="0" smtClean="0">
                <a:ln>
                  <a:noFill/>
                </a:ln>
                <a:solidFill>
                  <a:srgbClr val="792C80"/>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792C8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363212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5" r:id="rId4"/>
    <p:sldLayoutId id="2147483653" r:id="rId5"/>
    <p:sldLayoutId id="2147483675" r:id="rId6"/>
    <p:sldLayoutId id="2147483662" r:id="rId7"/>
    <p:sldLayoutId id="2147483659" r:id="rId8"/>
    <p:sldLayoutId id="2147483676" r:id="rId9"/>
  </p:sldLayoutIdLst>
  <p:hf hdr="0" dt="0"/>
  <p:txStyles>
    <p:titleStyle>
      <a:lvl1pPr algn="l" defTabSz="914400" rtl="0" eaLnBrk="1" latinLnBrk="0" hangingPunct="1">
        <a:lnSpc>
          <a:spcPts val="4000"/>
        </a:lnSpc>
        <a:spcBef>
          <a:spcPct val="0"/>
        </a:spcBef>
        <a:buNone/>
        <a:defRPr sz="32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ts val="2200"/>
        </a:lnSpc>
        <a:spcBef>
          <a:spcPts val="0"/>
        </a:spcBef>
        <a:spcAft>
          <a:spcPts val="1500"/>
        </a:spcAft>
        <a:buFont typeface="Arial" panose="020B0604020202020204" pitchFamily="34" charset="0"/>
        <a:buChar char="•"/>
        <a:defRPr sz="16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ts val="2200"/>
        </a:lnSpc>
        <a:spcBef>
          <a:spcPts val="0"/>
        </a:spcBef>
        <a:spcAft>
          <a:spcPts val="1500"/>
        </a:spcAft>
        <a:buFont typeface="Arial" panose="020B0604020202020204" pitchFamily="34" charset="0"/>
        <a:buChar char="•"/>
        <a:defRPr sz="16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ts val="2000"/>
        </a:lnSpc>
        <a:spcBef>
          <a:spcPts val="0"/>
        </a:spcBef>
        <a:spcAft>
          <a:spcPts val="1000"/>
        </a:spcAft>
        <a:buFont typeface="Arial" panose="020B0604020202020204" pitchFamily="34" charset="0"/>
        <a:buChar char="•"/>
        <a:defRPr sz="14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ts val="1800"/>
        </a:lnSpc>
        <a:spcBef>
          <a:spcPts val="0"/>
        </a:spcBef>
        <a:spcAft>
          <a:spcPts val="1000"/>
        </a:spcAft>
        <a:buFont typeface="Arial" panose="020B0604020202020204" pitchFamily="34" charset="0"/>
        <a:buChar char="•"/>
        <a:defRPr sz="11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ts val="1800"/>
        </a:lnSpc>
        <a:spcBef>
          <a:spcPts val="0"/>
        </a:spcBef>
        <a:spcAft>
          <a:spcPts val="500"/>
        </a:spcAft>
        <a:buFont typeface="Arial" panose="020B0604020202020204" pitchFamily="34" charset="0"/>
        <a:buChar char="•"/>
        <a:defRPr sz="1100" b="0" i="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guide id="3" orient="horz" pos="432"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2.gov.bc.ca/assets/gov/british-columbians-our-governments/indigenous-people/aboriginal-peoples-documents/calls_to_action_english2.pdf" TargetMode="External"/><Relationship Id="rId2" Type="http://schemas.openxmlformats.org/officeDocument/2006/relationships/hyperlink" Target="https://www.toronto.ca/wp-content/uploads/2019/06/90c6-2019-Land-Acknowledgment-Guidance.pdf" TargetMode="External"/><Relationship Id="rId1" Type="http://schemas.openxmlformats.org/officeDocument/2006/relationships/slideLayout" Target="../slideLayouts/slideLayout6.xml"/><Relationship Id="rId5" Type="http://schemas.openxmlformats.org/officeDocument/2006/relationships/hyperlink" Target="https://www.amnesty.ca/blog/activism-skills-land-and-territory-acknowledgement/#:~:text=%20Process%20for%20land%20acknowledgements%20%201%20Name,in%20order%20if%20that%20helps%20the...%20More%20" TargetMode="External"/><Relationship Id="rId4" Type="http://schemas.openxmlformats.org/officeDocument/2006/relationships/hyperlink" Target="https://nandogikendan.com/dish-with-one-spo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2124B-0A8F-2E8B-35EE-144FBD67CB19}"/>
              </a:ext>
            </a:extLst>
          </p:cNvPr>
          <p:cNvSpPr>
            <a:spLocks noGrp="1"/>
          </p:cNvSpPr>
          <p:nvPr>
            <p:ph type="ctrTitle"/>
          </p:nvPr>
        </p:nvSpPr>
        <p:spPr>
          <a:xfrm>
            <a:off x="639959" y="4057638"/>
            <a:ext cx="9088833" cy="1101436"/>
          </a:xfrm>
        </p:spPr>
        <p:txBody>
          <a:bodyPr>
            <a:noAutofit/>
          </a:bodyPr>
          <a:lstStyle/>
          <a:p>
            <a:pPr>
              <a:lnSpc>
                <a:spcPct val="100000"/>
              </a:lnSpc>
            </a:pPr>
            <a:r>
              <a:rPr lang="en-US" dirty="0"/>
              <a:t>Cultural Humility Training </a:t>
            </a:r>
            <a:br>
              <a:rPr lang="en-US" dirty="0"/>
            </a:br>
            <a:r>
              <a:rPr lang="en-US" dirty="0"/>
              <a:t>Module 2: Cultural Humility as a Healthcare Approach </a:t>
            </a:r>
          </a:p>
        </p:txBody>
      </p:sp>
      <p:sp>
        <p:nvSpPr>
          <p:cNvPr id="5" name="Subtitle 4">
            <a:extLst>
              <a:ext uri="{FF2B5EF4-FFF2-40B4-BE49-F238E27FC236}">
                <a16:creationId xmlns:a16="http://schemas.microsoft.com/office/drawing/2014/main" id="{61EBAE50-A8E1-FC25-B878-FC65C93BA337}"/>
              </a:ext>
            </a:extLst>
          </p:cNvPr>
          <p:cNvSpPr>
            <a:spLocks noGrp="1"/>
          </p:cNvSpPr>
          <p:nvPr>
            <p:ph type="subTitle" idx="1"/>
          </p:nvPr>
        </p:nvSpPr>
        <p:spPr>
          <a:xfrm>
            <a:off x="725019" y="5318562"/>
            <a:ext cx="7239000" cy="603732"/>
          </a:xfrm>
        </p:spPr>
        <p:txBody>
          <a:bodyPr/>
          <a:lstStyle/>
          <a:p>
            <a:r>
              <a:rPr lang="en-US" dirty="0">
                <a:solidFill>
                  <a:schemeClr val="accent4"/>
                </a:solidFill>
              </a:rPr>
              <a:t>January 2026</a:t>
            </a:r>
          </a:p>
        </p:txBody>
      </p:sp>
    </p:spTree>
    <p:extLst>
      <p:ext uri="{BB962C8B-B14F-4D97-AF65-F5344CB8AC3E}">
        <p14:creationId xmlns:p14="http://schemas.microsoft.com/office/powerpoint/2010/main" val="682229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31" descr="Exploring ideas and creativity through innovative thinking and growth mindset (Provided by Getty Images)"/>
          <p:cNvPicPr preferRelativeResize="0"/>
          <p:nvPr/>
        </p:nvPicPr>
        <p:blipFill rotWithShape="1">
          <a:blip r:embed="rId3">
            <a:alphaModFix/>
          </a:blip>
          <a:srcRect l="3658" t="7039" r="3714" b="7526"/>
          <a:stretch/>
        </p:blipFill>
        <p:spPr>
          <a:xfrm>
            <a:off x="8668511" y="1123867"/>
            <a:ext cx="3328403" cy="2753189"/>
          </a:xfrm>
          <a:prstGeom prst="rect">
            <a:avLst/>
          </a:prstGeom>
          <a:noFill/>
          <a:ln>
            <a:noFill/>
          </a:ln>
        </p:spPr>
      </p:pic>
      <p:sp>
        <p:nvSpPr>
          <p:cNvPr id="257" name="Google Shape;257;p31"/>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58" name="Google Shape;258;p31"/>
          <p:cNvSpPr txBox="1"/>
          <p:nvPr/>
        </p:nvSpPr>
        <p:spPr>
          <a:xfrm>
            <a:off x="1357672" y="206767"/>
            <a:ext cx="9973056" cy="668000"/>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3467" b="1" dirty="0">
                <a:solidFill>
                  <a:schemeClr val="lt1"/>
                </a:solidFill>
                <a:latin typeface="Century Gothic" panose="020B0502020202020204" pitchFamily="34" charset="0"/>
                <a:ea typeface="Barlow"/>
                <a:cs typeface="Barlow"/>
                <a:sym typeface="Barlow"/>
              </a:rPr>
              <a:t>Cultural Humility: Reflection Exercise</a:t>
            </a:r>
            <a:endParaRPr sz="3733" dirty="0">
              <a:solidFill>
                <a:schemeClr val="lt1"/>
              </a:solidFill>
              <a:latin typeface="Century Gothic" panose="020B0502020202020204" pitchFamily="34" charset="0"/>
              <a:ea typeface="Barlow SemiBold"/>
              <a:cs typeface="Barlow SemiBold"/>
              <a:sym typeface="Barlow SemiBold"/>
            </a:endParaRPr>
          </a:p>
        </p:txBody>
      </p:sp>
      <p:sp>
        <p:nvSpPr>
          <p:cNvPr id="260" name="Google Shape;260;p31"/>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261" name="Google Shape;261;p31"/>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262" name="Google Shape;262;p31"/>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263" name="Google Shape;263;p31"/>
          <p:cNvSpPr txBox="1"/>
          <p:nvPr/>
        </p:nvSpPr>
        <p:spPr>
          <a:xfrm>
            <a:off x="368115" y="2967200"/>
            <a:ext cx="11455769" cy="3071384"/>
          </a:xfrm>
          <a:prstGeom prst="rect">
            <a:avLst/>
          </a:prstGeom>
          <a:noFill/>
          <a:ln>
            <a:noFill/>
          </a:ln>
        </p:spPr>
        <p:txBody>
          <a:bodyPr spcFirstLastPara="1" wrap="square" lIns="121900" tIns="121900" rIns="121900" bIns="121900" anchor="t" anchorCtr="0">
            <a:noAutofit/>
          </a:bodyPr>
          <a:lstStyle/>
          <a:p>
            <a:pPr marL="609585" indent="-486821">
              <a:lnSpc>
                <a:spcPct val="115000"/>
              </a:lnSpc>
              <a:buClr>
                <a:schemeClr val="dk1"/>
              </a:buClr>
              <a:buSzPts val="2150"/>
              <a:buFont typeface="Barlow"/>
              <a:buChar char="●"/>
            </a:pPr>
            <a:r>
              <a:rPr lang="en-CA" sz="2000" dirty="0">
                <a:solidFill>
                  <a:srgbClr val="002060"/>
                </a:solidFill>
                <a:latin typeface="Century Gothic" panose="020B0502020202020204" pitchFamily="34" charset="0"/>
                <a:ea typeface="Barlow"/>
                <a:cs typeface="Barlow"/>
                <a:sym typeface="Barlow"/>
              </a:rPr>
              <a:t>Reflect on the following 10 statements either as a group </a:t>
            </a:r>
          </a:p>
          <a:p>
            <a:pPr marL="579964" lvl="1">
              <a:lnSpc>
                <a:spcPct val="115000"/>
              </a:lnSpc>
              <a:buClr>
                <a:schemeClr val="dk1"/>
              </a:buClr>
              <a:buSzPts val="2150"/>
            </a:pPr>
            <a:r>
              <a:rPr lang="en-CA" sz="2000" dirty="0">
                <a:solidFill>
                  <a:srgbClr val="002060"/>
                </a:solidFill>
                <a:latin typeface="Century Gothic" panose="020B0502020202020204" pitchFamily="34" charset="0"/>
                <a:ea typeface="Barlow"/>
                <a:cs typeface="Barlow"/>
                <a:sym typeface="Barlow"/>
              </a:rPr>
              <a:t>or individually. Silently reflect on each one.</a:t>
            </a:r>
            <a:endParaRPr sz="2000" dirty="0">
              <a:solidFill>
                <a:srgbClr val="002060"/>
              </a:solidFill>
              <a:latin typeface="Century Gothic" panose="020B0502020202020204" pitchFamily="34" charset="0"/>
              <a:ea typeface="Barlow"/>
              <a:cs typeface="Barlow"/>
              <a:sym typeface="Barlow"/>
            </a:endParaRPr>
          </a:p>
          <a:p>
            <a:pPr marL="609585" indent="-486821">
              <a:lnSpc>
                <a:spcPct val="115000"/>
              </a:lnSpc>
              <a:spcBef>
                <a:spcPts val="1333"/>
              </a:spcBef>
              <a:buClr>
                <a:schemeClr val="dk1"/>
              </a:buClr>
              <a:buSzPts val="2150"/>
              <a:buFont typeface="Barlow"/>
              <a:buChar char="●"/>
            </a:pPr>
            <a:r>
              <a:rPr lang="en-CA" sz="2000" dirty="0">
                <a:solidFill>
                  <a:srgbClr val="002060"/>
                </a:solidFill>
                <a:latin typeface="Century Gothic" panose="020B0502020202020204" pitchFamily="34" charset="0"/>
                <a:ea typeface="Barlow"/>
                <a:cs typeface="Barlow"/>
                <a:sym typeface="Barlow"/>
              </a:rPr>
              <a:t>Tally how many statements you can currently affirm with a “yes”</a:t>
            </a:r>
            <a:endParaRPr sz="2000" dirty="0">
              <a:solidFill>
                <a:srgbClr val="002060"/>
              </a:solidFill>
              <a:latin typeface="Century Gothic" panose="020B0502020202020204" pitchFamily="34" charset="0"/>
              <a:ea typeface="Barlow"/>
              <a:cs typeface="Barlow"/>
              <a:sym typeface="Barlow"/>
            </a:endParaRPr>
          </a:p>
          <a:p>
            <a:pPr marL="609585" indent="-486821">
              <a:lnSpc>
                <a:spcPct val="115000"/>
              </a:lnSpc>
              <a:spcBef>
                <a:spcPts val="1333"/>
              </a:spcBef>
              <a:buClr>
                <a:schemeClr val="dk1"/>
              </a:buClr>
              <a:buSzPts val="2150"/>
              <a:buFont typeface="Barlow"/>
              <a:buChar char="●"/>
            </a:pPr>
            <a:r>
              <a:rPr lang="en-CA" sz="2000" dirty="0">
                <a:solidFill>
                  <a:srgbClr val="002060"/>
                </a:solidFill>
                <a:latin typeface="Century Gothic" panose="020B0502020202020204" pitchFamily="34" charset="0"/>
                <a:ea typeface="Barlow"/>
                <a:cs typeface="Barlow"/>
                <a:sym typeface="Barlow"/>
              </a:rPr>
              <a:t>If completing this exercise as a group, keep your responses private as each statement is reviewed.</a:t>
            </a:r>
            <a:endParaRPr sz="2000" dirty="0">
              <a:solidFill>
                <a:srgbClr val="002060"/>
              </a:solidFill>
              <a:latin typeface="Century Gothic" panose="020B0502020202020204" pitchFamily="34" charset="0"/>
              <a:ea typeface="Barlow"/>
              <a:cs typeface="Barlow"/>
              <a:sym typeface="Barlow"/>
            </a:endParaRPr>
          </a:p>
          <a:p>
            <a:pPr marL="609585" indent="-486821">
              <a:lnSpc>
                <a:spcPct val="115000"/>
              </a:lnSpc>
              <a:spcBef>
                <a:spcPts val="1333"/>
              </a:spcBef>
              <a:spcAft>
                <a:spcPts val="1333"/>
              </a:spcAft>
              <a:buClr>
                <a:schemeClr val="dk1"/>
              </a:buClr>
              <a:buSzPts val="2150"/>
              <a:buFont typeface="Barlow"/>
              <a:buChar char="●"/>
            </a:pPr>
            <a:r>
              <a:rPr lang="en-CA" sz="2000" dirty="0">
                <a:solidFill>
                  <a:srgbClr val="002060"/>
                </a:solidFill>
                <a:latin typeface="Century Gothic" panose="020B0502020202020204" pitchFamily="34" charset="0"/>
                <a:ea typeface="Barlow"/>
                <a:cs typeface="Barlow"/>
                <a:sym typeface="Barlow"/>
              </a:rPr>
              <a:t>After the exercise, come back together to discuss what came up for you during the process.</a:t>
            </a:r>
            <a:endParaRPr sz="2000" dirty="0">
              <a:solidFill>
                <a:srgbClr val="002060"/>
              </a:solidFill>
              <a:latin typeface="Century Gothic" panose="020B0502020202020204" pitchFamily="34" charset="0"/>
              <a:ea typeface="Barlow"/>
              <a:cs typeface="Barlow"/>
              <a:sym typeface="Barlow"/>
            </a:endParaRPr>
          </a:p>
        </p:txBody>
      </p:sp>
      <p:sp>
        <p:nvSpPr>
          <p:cNvPr id="264" name="Google Shape;264;p31"/>
          <p:cNvSpPr/>
          <p:nvPr/>
        </p:nvSpPr>
        <p:spPr>
          <a:xfrm>
            <a:off x="365760" y="1161734"/>
            <a:ext cx="8134586" cy="1767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a:lnSpc>
                <a:spcPct val="115000"/>
              </a:lnSpc>
            </a:pPr>
            <a:r>
              <a:rPr lang="en-CA" sz="2400" b="1" dirty="0">
                <a:solidFill>
                  <a:srgbClr val="002060"/>
                </a:solidFill>
                <a:latin typeface="Century Gothic" panose="020B0502020202020204" pitchFamily="34" charset="0"/>
                <a:ea typeface="Barlow"/>
                <a:cs typeface="Barlow"/>
                <a:sym typeface="Barlow"/>
              </a:rPr>
              <a:t>EXERCISE</a:t>
            </a:r>
            <a:r>
              <a:rPr lang="en-CA" sz="2400" dirty="0">
                <a:solidFill>
                  <a:srgbClr val="002060"/>
                </a:solidFill>
                <a:latin typeface="Century Gothic" panose="020B0502020202020204" pitchFamily="34" charset="0"/>
                <a:ea typeface="Barlow"/>
                <a:cs typeface="Barlow"/>
                <a:sym typeface="Barlow"/>
              </a:rPr>
              <a:t>: Let’s take a moment to reflect on the first component of cultural humility: </a:t>
            </a:r>
          </a:p>
          <a:p>
            <a:pPr>
              <a:lnSpc>
                <a:spcPct val="115000"/>
              </a:lnSpc>
            </a:pPr>
            <a:r>
              <a:rPr lang="en-CA" sz="2400" dirty="0">
                <a:solidFill>
                  <a:srgbClr val="002060"/>
                </a:solidFill>
                <a:latin typeface="Century Gothic" panose="020B0502020202020204" pitchFamily="34" charset="0"/>
                <a:ea typeface="Barlow"/>
                <a:cs typeface="Barlow"/>
                <a:sym typeface="Barlow"/>
              </a:rPr>
              <a:t>practicing self-awareness and critical self-reflection</a:t>
            </a:r>
            <a:endParaRPr sz="2400" dirty="0">
              <a:solidFill>
                <a:srgbClr val="002060"/>
              </a:solidFill>
              <a:latin typeface="Century Gothic" panose="020B0502020202020204" pitchFamily="34" charset="0"/>
              <a:ea typeface="Barlow"/>
              <a:cs typeface="Barlow"/>
              <a:sym typeface="Barlow"/>
            </a:endParaRPr>
          </a:p>
        </p:txBody>
      </p:sp>
      <p:pic>
        <p:nvPicPr>
          <p:cNvPr id="265" name="Google Shape;265;p31" title="NWT-OHT_Logo-Final-White.png"/>
          <p:cNvPicPr preferRelativeResize="0"/>
          <p:nvPr/>
        </p:nvPicPr>
        <p:blipFill>
          <a:blip r:embed="rId4">
            <a:alphaModFix/>
          </a:blip>
          <a:stretch>
            <a:fillRect/>
          </a:stretch>
        </p:blipFill>
        <p:spPr>
          <a:xfrm>
            <a:off x="202813" y="61000"/>
            <a:ext cx="1993065" cy="7104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2"/>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71" name="Google Shape;271;p32"/>
          <p:cNvSpPr txBox="1"/>
          <p:nvPr/>
        </p:nvSpPr>
        <p:spPr>
          <a:xfrm>
            <a:off x="1933440" y="99449"/>
            <a:ext cx="8635920" cy="668000"/>
          </a:xfrm>
          <a:prstGeom prst="rect">
            <a:avLst/>
          </a:prstGeom>
          <a:noFill/>
          <a:ln>
            <a:noFill/>
          </a:ln>
        </p:spPr>
        <p:txBody>
          <a:bodyPr spcFirstLastPara="1" wrap="square" lIns="121900" tIns="121900" rIns="121900" bIns="121900" anchor="t" anchorCtr="0">
            <a:noAutofit/>
          </a:bodyPr>
          <a:lstStyle/>
          <a:p>
            <a:pPr algn="ctr">
              <a:buClr>
                <a:schemeClr val="dk1"/>
              </a:buClr>
              <a:buSzPts val="2500"/>
            </a:pPr>
            <a:r>
              <a:rPr lang="en-CA" sz="3467" b="1" dirty="0">
                <a:solidFill>
                  <a:schemeClr val="lt1"/>
                </a:solidFill>
                <a:latin typeface="Barlow"/>
                <a:ea typeface="Barlow"/>
                <a:cs typeface="Barlow"/>
                <a:sym typeface="Barlow"/>
              </a:rPr>
              <a:t>Cultural Humility: Reflection Exercise</a:t>
            </a:r>
            <a:endParaRPr sz="3733" dirty="0">
              <a:solidFill>
                <a:schemeClr val="lt1"/>
              </a:solidFill>
              <a:latin typeface="Barlow SemiBold"/>
              <a:ea typeface="Barlow SemiBold"/>
              <a:cs typeface="Barlow SemiBold"/>
              <a:sym typeface="Barlow SemiBold"/>
            </a:endParaRPr>
          </a:p>
          <a:p>
            <a:pPr algn="ctr">
              <a:buClr>
                <a:srgbClr val="000000"/>
              </a:buClr>
              <a:buSzPts val="2500"/>
            </a:pPr>
            <a:endParaRPr sz="3333" dirty="0">
              <a:solidFill>
                <a:srgbClr val="FFFFFF"/>
              </a:solidFill>
              <a:latin typeface="Barlow SemiBold"/>
              <a:ea typeface="Barlow SemiBold"/>
              <a:cs typeface="Barlow SemiBold"/>
              <a:sym typeface="Barlow SemiBold"/>
            </a:endParaRPr>
          </a:p>
        </p:txBody>
      </p:sp>
      <p:sp>
        <p:nvSpPr>
          <p:cNvPr id="273" name="Google Shape;273;p32"/>
          <p:cNvSpPr txBox="1"/>
          <p:nvPr/>
        </p:nvSpPr>
        <p:spPr>
          <a:xfrm>
            <a:off x="208467" y="1121900"/>
            <a:ext cx="5736000" cy="868915"/>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spcAft>
                <a:spcPts val="1600"/>
              </a:spcAft>
              <a:buClr>
                <a:srgbClr val="000000"/>
              </a:buClr>
              <a:buSzPts val="900"/>
            </a:pPr>
            <a:endParaRPr sz="1200">
              <a:solidFill>
                <a:schemeClr val="dk1"/>
              </a:solidFill>
              <a:latin typeface="Barlow"/>
              <a:ea typeface="Barlow"/>
              <a:cs typeface="Barlow"/>
              <a:sym typeface="Barlow"/>
            </a:endParaRPr>
          </a:p>
        </p:txBody>
      </p:sp>
      <p:sp>
        <p:nvSpPr>
          <p:cNvPr id="274" name="Google Shape;274;p32"/>
          <p:cNvSpPr txBox="1"/>
          <p:nvPr/>
        </p:nvSpPr>
        <p:spPr>
          <a:xfrm>
            <a:off x="6251400" y="978101"/>
            <a:ext cx="5940800" cy="2357464"/>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pPr>
            <a:r>
              <a:rPr lang="en-CA" sz="1600">
                <a:solidFill>
                  <a:schemeClr val="dk1"/>
                </a:solidFill>
              </a:rPr>
              <a:t>.</a:t>
            </a:r>
            <a:endParaRPr sz="1600">
              <a:solidFill>
                <a:schemeClr val="dk1"/>
              </a:solidFill>
            </a:endParaRPr>
          </a:p>
          <a:p>
            <a:pPr>
              <a:lnSpc>
                <a:spcPct val="115000"/>
              </a:lnSpc>
              <a:spcBef>
                <a:spcPts val="1600"/>
              </a:spcBef>
            </a:pPr>
            <a:endParaRPr sz="1333" b="1">
              <a:solidFill>
                <a:schemeClr val="dk1"/>
              </a:solidFill>
            </a:endParaRPr>
          </a:p>
          <a:p>
            <a:pPr>
              <a:lnSpc>
                <a:spcPct val="115000"/>
              </a:lnSpc>
              <a:spcBef>
                <a:spcPts val="1600"/>
              </a:spcBef>
            </a:pPr>
            <a:endParaRPr sz="1600" b="1">
              <a:solidFill>
                <a:schemeClr val="dk1"/>
              </a:solidFill>
            </a:endParaRPr>
          </a:p>
          <a:p>
            <a:pPr>
              <a:lnSpc>
                <a:spcPct val="115000"/>
              </a:lnSpc>
              <a:spcBef>
                <a:spcPts val="1600"/>
              </a:spcBef>
              <a:spcAft>
                <a:spcPts val="1600"/>
              </a:spcAft>
              <a:buClr>
                <a:schemeClr val="dk1"/>
              </a:buClr>
              <a:buSzPts val="1100"/>
            </a:pPr>
            <a:endParaRPr sz="1600" b="1">
              <a:solidFill>
                <a:schemeClr val="dk1"/>
              </a:solidFill>
            </a:endParaRPr>
          </a:p>
        </p:txBody>
      </p:sp>
      <p:sp>
        <p:nvSpPr>
          <p:cNvPr id="276" name="Google Shape;276;p32"/>
          <p:cNvSpPr txBox="1"/>
          <p:nvPr/>
        </p:nvSpPr>
        <p:spPr>
          <a:xfrm>
            <a:off x="341400" y="1309525"/>
            <a:ext cx="11509200" cy="4918229"/>
          </a:xfrm>
          <a:prstGeom prst="rect">
            <a:avLst/>
          </a:prstGeom>
          <a:noFill/>
          <a:ln>
            <a:noFill/>
          </a:ln>
        </p:spPr>
        <p:txBody>
          <a:bodyPr spcFirstLastPara="1" wrap="square" lIns="121900" tIns="121900" rIns="121900" bIns="121900" anchor="t" anchorCtr="0">
            <a:spAutoFit/>
          </a:bodyPr>
          <a:lstStyle/>
          <a:p>
            <a:pPr marL="613818" indent="-457189">
              <a:lnSpc>
                <a:spcPct val="115000"/>
              </a:lnSpc>
              <a:buClr>
                <a:schemeClr val="dk1"/>
              </a:buClr>
              <a:buSzPts val="1750"/>
              <a:buAutoNum type="arabicPeriod"/>
            </a:pPr>
            <a:r>
              <a:rPr lang="en-CA" sz="2200" dirty="0">
                <a:solidFill>
                  <a:srgbClr val="002060"/>
                </a:solidFill>
                <a:latin typeface="Century Gothic" panose="020B0502020202020204" pitchFamily="34" charset="0"/>
                <a:ea typeface="Barlow"/>
                <a:cs typeface="Barlow"/>
                <a:sym typeface="Barlow"/>
              </a:rPr>
              <a:t>I’ve never been treated with suspicion by a healthcare provider because of my race or ethnicity. </a:t>
            </a:r>
            <a:r>
              <a:rPr lang="en-CA" sz="2200" i="1" dirty="0">
                <a:solidFill>
                  <a:srgbClr val="002060"/>
                </a:solidFill>
                <a:latin typeface="Century Gothic" panose="020B0502020202020204" pitchFamily="34" charset="0"/>
                <a:ea typeface="Barlow"/>
                <a:cs typeface="Barlow"/>
                <a:sym typeface="Barlow"/>
              </a:rPr>
              <a:t>(e.g. assumed I am looking for medication, assumed I am intoxicated)</a:t>
            </a:r>
            <a:br>
              <a:rPr lang="en-CA" sz="2200" i="1" dirty="0">
                <a:solidFill>
                  <a:srgbClr val="002060"/>
                </a:solidFill>
                <a:latin typeface="Century Gothic" panose="020B0502020202020204" pitchFamily="34" charset="0"/>
                <a:ea typeface="Barlow"/>
                <a:cs typeface="Barlow"/>
                <a:sym typeface="Barlow"/>
              </a:rPr>
            </a:br>
            <a:endParaRPr lang="en-US" sz="2200" dirty="0">
              <a:solidFill>
                <a:srgbClr val="002060"/>
              </a:solidFill>
              <a:latin typeface="Century Gothic" panose="020B0502020202020204" pitchFamily="34" charset="0"/>
              <a:ea typeface="Barlow"/>
              <a:cs typeface="Barlow"/>
              <a:sym typeface="Barlow"/>
            </a:endParaRPr>
          </a:p>
          <a:p>
            <a:pPr marL="613818" indent="-457189">
              <a:lnSpc>
                <a:spcPct val="114999"/>
              </a:lnSpc>
              <a:buClr>
                <a:schemeClr val="dk1"/>
              </a:buClr>
              <a:buSzPts val="1750"/>
              <a:buAutoNum type="arabicPeriod"/>
            </a:pPr>
            <a:r>
              <a:rPr lang="en-CA" sz="2200" dirty="0">
                <a:solidFill>
                  <a:srgbClr val="002060"/>
                </a:solidFill>
                <a:latin typeface="Century Gothic" panose="020B0502020202020204" pitchFamily="34" charset="0"/>
                <a:ea typeface="Barlow"/>
                <a:cs typeface="Barlow"/>
                <a:sym typeface="Barlow"/>
              </a:rPr>
              <a:t> I’ve never changed my speech, tone, or accent in care settings to be taken seriously.</a:t>
            </a:r>
            <a:br>
              <a:rPr lang="en-CA" sz="2200" dirty="0">
                <a:solidFill>
                  <a:srgbClr val="002060"/>
                </a:solidFill>
                <a:latin typeface="Century Gothic" panose="020B0502020202020204" pitchFamily="34" charset="0"/>
                <a:ea typeface="Barlow"/>
                <a:cs typeface="Barlow"/>
                <a:sym typeface="Barlow"/>
              </a:rPr>
            </a:br>
            <a:endParaRPr lang="en-CA" sz="2200" dirty="0">
              <a:solidFill>
                <a:srgbClr val="002060"/>
              </a:solidFill>
              <a:latin typeface="Century Gothic" panose="020B0502020202020204" pitchFamily="34" charset="0"/>
              <a:ea typeface="Barlow"/>
              <a:cs typeface="Barlow"/>
            </a:endParaRPr>
          </a:p>
          <a:p>
            <a:pPr marL="613818" indent="-457189">
              <a:lnSpc>
                <a:spcPct val="114999"/>
              </a:lnSpc>
              <a:buClr>
                <a:schemeClr val="dk1"/>
              </a:buClr>
              <a:buSzPts val="1750"/>
              <a:buAutoNum type="arabicPeriod"/>
            </a:pPr>
            <a:r>
              <a:rPr lang="en-CA" sz="2200" dirty="0">
                <a:solidFill>
                  <a:srgbClr val="002060"/>
                </a:solidFill>
                <a:latin typeface="Century Gothic" panose="020B0502020202020204" pitchFamily="34" charset="0"/>
                <a:ea typeface="Barlow"/>
                <a:cs typeface="Barlow"/>
                <a:sym typeface="Barlow"/>
              </a:rPr>
              <a:t>I regularly see care providers or materials that reflect my cultural background.</a:t>
            </a:r>
            <a:br>
              <a:rPr lang="en-CA" sz="2200" dirty="0">
                <a:solidFill>
                  <a:srgbClr val="002060"/>
                </a:solidFill>
                <a:latin typeface="Century Gothic" panose="020B0502020202020204" pitchFamily="34" charset="0"/>
                <a:ea typeface="Barlow"/>
                <a:cs typeface="Barlow"/>
                <a:sym typeface="Barlow"/>
              </a:rPr>
            </a:br>
            <a:endParaRPr lang="en-CA" sz="2200" i="1" dirty="0">
              <a:solidFill>
                <a:srgbClr val="002060"/>
              </a:solidFill>
              <a:latin typeface="Century Gothic" panose="020B0502020202020204" pitchFamily="34" charset="0"/>
              <a:ea typeface="Barlow"/>
              <a:cs typeface="Barlow"/>
              <a:sym typeface="Barlow"/>
            </a:endParaRPr>
          </a:p>
          <a:p>
            <a:pPr marL="613818" indent="-457189">
              <a:lnSpc>
                <a:spcPct val="114999"/>
              </a:lnSpc>
              <a:buClr>
                <a:schemeClr val="dk1"/>
              </a:buClr>
              <a:buSzPts val="1750"/>
              <a:buAutoNum type="arabicPeriod"/>
            </a:pPr>
            <a:r>
              <a:rPr lang="en-CA" sz="2200" dirty="0">
                <a:solidFill>
                  <a:srgbClr val="002060"/>
                </a:solidFill>
                <a:latin typeface="Century Gothic" panose="020B0502020202020204" pitchFamily="34" charset="0"/>
                <a:ea typeface="Barlow"/>
                <a:cs typeface="Barlow"/>
                <a:sym typeface="Barlow"/>
              </a:rPr>
              <a:t>I feel safe around police or security in medical spaces. </a:t>
            </a:r>
            <a:r>
              <a:rPr lang="en-CA" sz="2200" i="1" dirty="0">
                <a:solidFill>
                  <a:srgbClr val="002060"/>
                </a:solidFill>
                <a:latin typeface="Century Gothic" panose="020B0502020202020204" pitchFamily="34" charset="0"/>
                <a:ea typeface="Barlow"/>
                <a:cs typeface="Barlow"/>
                <a:sym typeface="Barlow"/>
              </a:rPr>
              <a:t>(e.g. I don’t feel like I will be targeted as the cause of problems, I have not had negative interactions with police in the past.)</a:t>
            </a:r>
            <a:endParaRPr sz="2200" i="1" dirty="0">
              <a:solidFill>
                <a:srgbClr val="002060"/>
              </a:solidFill>
              <a:latin typeface="Century Gothic" panose="020B0502020202020204" pitchFamily="34" charset="0"/>
              <a:ea typeface="Barlow"/>
              <a:cs typeface="Barlow"/>
            </a:endParaRPr>
          </a:p>
        </p:txBody>
      </p:sp>
      <p:pic>
        <p:nvPicPr>
          <p:cNvPr id="277" name="Google Shape;277;p32" title="NWT-OHT_Logo-Final-White.png"/>
          <p:cNvPicPr preferRelativeResize="0"/>
          <p:nvPr/>
        </p:nvPicPr>
        <p:blipFill>
          <a:blip r:embed="rId3">
            <a:alphaModFix/>
          </a:blip>
          <a:stretch>
            <a:fillRect/>
          </a:stretch>
        </p:blipFill>
        <p:spPr>
          <a:xfrm>
            <a:off x="208467" y="99450"/>
            <a:ext cx="1993065" cy="7104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3"/>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83" name="Google Shape;283;p33"/>
          <p:cNvSpPr txBox="1"/>
          <p:nvPr/>
        </p:nvSpPr>
        <p:spPr>
          <a:xfrm>
            <a:off x="1970016" y="148700"/>
            <a:ext cx="8562768" cy="668000"/>
          </a:xfrm>
          <a:prstGeom prst="rect">
            <a:avLst/>
          </a:prstGeom>
          <a:noFill/>
          <a:ln>
            <a:noFill/>
          </a:ln>
        </p:spPr>
        <p:txBody>
          <a:bodyPr spcFirstLastPara="1" wrap="square" lIns="121900" tIns="121900" rIns="121900" bIns="121900" anchor="t" anchorCtr="0">
            <a:noAutofit/>
          </a:bodyPr>
          <a:lstStyle/>
          <a:p>
            <a:pPr algn="ctr">
              <a:buClr>
                <a:schemeClr val="dk1"/>
              </a:buClr>
              <a:buSzPts val="2500"/>
            </a:pPr>
            <a:r>
              <a:rPr lang="en-CA" sz="3467" b="1" dirty="0">
                <a:solidFill>
                  <a:schemeClr val="lt1"/>
                </a:solidFill>
                <a:latin typeface="Century Gothic" panose="020B0502020202020204" pitchFamily="34" charset="0"/>
                <a:ea typeface="Barlow"/>
                <a:cs typeface="Barlow"/>
                <a:sym typeface="Barlow"/>
              </a:rPr>
              <a:t>Cultural Humility: Reflection Exercise</a:t>
            </a:r>
            <a:endParaRPr sz="3733" dirty="0">
              <a:solidFill>
                <a:schemeClr val="lt1"/>
              </a:solidFill>
              <a:latin typeface="Century Gothic" panose="020B0502020202020204" pitchFamily="34" charset="0"/>
              <a:ea typeface="Barlow SemiBold"/>
              <a:cs typeface="Barlow SemiBold"/>
              <a:sym typeface="Barlow SemiBold"/>
            </a:endParaRPr>
          </a:p>
          <a:p>
            <a:pPr algn="ctr">
              <a:buClr>
                <a:srgbClr val="000000"/>
              </a:buClr>
              <a:buSzPts val="2500"/>
            </a:pPr>
            <a:endParaRPr sz="3333" dirty="0">
              <a:solidFill>
                <a:srgbClr val="FFFFFF"/>
              </a:solidFill>
              <a:latin typeface="Century Gothic" panose="020B0502020202020204" pitchFamily="34" charset="0"/>
              <a:ea typeface="Barlow SemiBold"/>
              <a:cs typeface="Barlow SemiBold"/>
              <a:sym typeface="Barlow SemiBold"/>
            </a:endParaRPr>
          </a:p>
        </p:txBody>
      </p:sp>
      <p:sp>
        <p:nvSpPr>
          <p:cNvPr id="285" name="Google Shape;285;p33"/>
          <p:cNvSpPr txBox="1"/>
          <p:nvPr/>
        </p:nvSpPr>
        <p:spPr>
          <a:xfrm>
            <a:off x="208467" y="1121900"/>
            <a:ext cx="5736000" cy="868915"/>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spcAft>
                <a:spcPts val="1600"/>
              </a:spcAft>
              <a:buClr>
                <a:srgbClr val="000000"/>
              </a:buClr>
              <a:buSzPts val="900"/>
            </a:pPr>
            <a:endParaRPr sz="1200">
              <a:solidFill>
                <a:schemeClr val="dk1"/>
              </a:solidFill>
              <a:latin typeface="Barlow"/>
              <a:ea typeface="Barlow"/>
              <a:cs typeface="Barlow"/>
              <a:sym typeface="Barlow"/>
            </a:endParaRPr>
          </a:p>
        </p:txBody>
      </p:sp>
      <p:sp>
        <p:nvSpPr>
          <p:cNvPr id="286" name="Google Shape;286;p33"/>
          <p:cNvSpPr txBox="1"/>
          <p:nvPr/>
        </p:nvSpPr>
        <p:spPr>
          <a:xfrm>
            <a:off x="6251400" y="978101"/>
            <a:ext cx="5940800" cy="2357464"/>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pPr>
            <a:r>
              <a:rPr lang="en-CA" sz="1600">
                <a:solidFill>
                  <a:schemeClr val="dk1"/>
                </a:solidFill>
              </a:rPr>
              <a:t>.</a:t>
            </a:r>
            <a:endParaRPr sz="1600">
              <a:solidFill>
                <a:schemeClr val="dk1"/>
              </a:solidFill>
            </a:endParaRPr>
          </a:p>
          <a:p>
            <a:pPr>
              <a:lnSpc>
                <a:spcPct val="115000"/>
              </a:lnSpc>
              <a:spcBef>
                <a:spcPts val="1600"/>
              </a:spcBef>
            </a:pPr>
            <a:endParaRPr sz="1333" b="1">
              <a:solidFill>
                <a:schemeClr val="dk1"/>
              </a:solidFill>
            </a:endParaRPr>
          </a:p>
          <a:p>
            <a:pPr>
              <a:lnSpc>
                <a:spcPct val="115000"/>
              </a:lnSpc>
              <a:spcBef>
                <a:spcPts val="1600"/>
              </a:spcBef>
            </a:pPr>
            <a:endParaRPr sz="1600" b="1">
              <a:solidFill>
                <a:schemeClr val="dk1"/>
              </a:solidFill>
            </a:endParaRPr>
          </a:p>
          <a:p>
            <a:pPr>
              <a:lnSpc>
                <a:spcPct val="115000"/>
              </a:lnSpc>
              <a:spcBef>
                <a:spcPts val="1600"/>
              </a:spcBef>
              <a:spcAft>
                <a:spcPts val="1600"/>
              </a:spcAft>
              <a:buClr>
                <a:schemeClr val="dk1"/>
              </a:buClr>
              <a:buSzPts val="1100"/>
            </a:pPr>
            <a:endParaRPr sz="1600" b="1">
              <a:solidFill>
                <a:schemeClr val="dk1"/>
              </a:solidFill>
            </a:endParaRPr>
          </a:p>
        </p:txBody>
      </p:sp>
      <p:sp>
        <p:nvSpPr>
          <p:cNvPr id="287" name="Google Shape;287;p33"/>
          <p:cNvSpPr txBox="1"/>
          <p:nvPr/>
        </p:nvSpPr>
        <p:spPr>
          <a:xfrm>
            <a:off x="423800" y="1139500"/>
            <a:ext cx="11344400" cy="4918229"/>
          </a:xfrm>
          <a:prstGeom prst="rect">
            <a:avLst/>
          </a:prstGeom>
          <a:noFill/>
          <a:ln>
            <a:noFill/>
          </a:ln>
        </p:spPr>
        <p:txBody>
          <a:bodyPr spcFirstLastPara="1" wrap="square" lIns="121900" tIns="121900" rIns="121900" bIns="121900" anchor="t" anchorCtr="0">
            <a:spAutoFit/>
          </a:bodyPr>
          <a:lstStyle/>
          <a:p>
            <a:pPr marL="609585" indent="-452955">
              <a:lnSpc>
                <a:spcPct val="115000"/>
              </a:lnSpc>
              <a:buClr>
                <a:schemeClr val="dk1"/>
              </a:buClr>
              <a:buSzPts val="1750"/>
              <a:buFont typeface="Barlow"/>
              <a:buAutoNum type="arabicPeriod" startAt="5"/>
            </a:pPr>
            <a:r>
              <a:rPr lang="en-CA" sz="2200" dirty="0">
                <a:solidFill>
                  <a:srgbClr val="002060"/>
                </a:solidFill>
                <a:latin typeface="Century Gothic" panose="020B0502020202020204" pitchFamily="34" charset="0"/>
                <a:ea typeface="Barlow"/>
                <a:cs typeface="Barlow"/>
                <a:sym typeface="Barlow"/>
              </a:rPr>
              <a:t>I rarely need to check if a care facility meets my accessibility needs. </a:t>
            </a:r>
            <a:br>
              <a:rPr lang="en-CA" sz="2200" dirty="0">
                <a:solidFill>
                  <a:srgbClr val="002060"/>
                </a:solidFill>
                <a:latin typeface="Century Gothic" panose="020B0502020202020204" pitchFamily="34" charset="0"/>
                <a:ea typeface="Barlow"/>
                <a:cs typeface="Barlow"/>
              </a:rPr>
            </a:br>
            <a:r>
              <a:rPr lang="en-CA" sz="2200" i="1" dirty="0">
                <a:solidFill>
                  <a:srgbClr val="002060"/>
                </a:solidFill>
                <a:latin typeface="Century Gothic" panose="020B0502020202020204" pitchFamily="34" charset="0"/>
                <a:ea typeface="Barlow"/>
                <a:cs typeface="Barlow"/>
                <a:sym typeface="Barlow"/>
              </a:rPr>
              <a:t>(e.g. if there is an access ramp and elevator, access to translation, if there is a scent-free policy, etc.)</a:t>
            </a:r>
            <a:br>
              <a:rPr lang="en-CA" sz="2200" i="1" dirty="0">
                <a:solidFill>
                  <a:srgbClr val="002060"/>
                </a:solidFill>
                <a:latin typeface="Century Gothic" panose="020B0502020202020204" pitchFamily="34" charset="0"/>
                <a:ea typeface="Barlow"/>
                <a:cs typeface="Barlow"/>
                <a:sym typeface="Barlow"/>
              </a:rPr>
            </a:br>
            <a:endParaRPr lang="en-US" sz="2200" i="1" dirty="0">
              <a:solidFill>
                <a:srgbClr val="002060"/>
              </a:solidFill>
              <a:latin typeface="Century Gothic" panose="020B0502020202020204" pitchFamily="34" charset="0"/>
              <a:ea typeface="Barlow"/>
              <a:cs typeface="Barlow"/>
              <a:sym typeface="Barlow"/>
            </a:endParaRPr>
          </a:p>
          <a:p>
            <a:pPr marL="609585" indent="-452955">
              <a:lnSpc>
                <a:spcPct val="114999"/>
              </a:lnSpc>
              <a:buClr>
                <a:schemeClr val="dk1"/>
              </a:buClr>
              <a:buSzPts val="1750"/>
              <a:buAutoNum type="arabicPeriod" startAt="5"/>
            </a:pPr>
            <a:r>
              <a:rPr lang="en-CA" sz="2200" dirty="0">
                <a:solidFill>
                  <a:srgbClr val="002060"/>
                </a:solidFill>
                <a:latin typeface="Century Gothic" panose="020B0502020202020204" pitchFamily="34" charset="0"/>
                <a:ea typeface="Barlow"/>
                <a:cs typeface="Barlow"/>
                <a:sym typeface="Barlow"/>
              </a:rPr>
              <a:t>My living situation allows me to rest, recover, and manage my health. </a:t>
            </a:r>
            <a:br>
              <a:rPr lang="en-CA" sz="2200" dirty="0">
                <a:solidFill>
                  <a:srgbClr val="002060"/>
                </a:solidFill>
                <a:latin typeface="Century Gothic" panose="020B0502020202020204" pitchFamily="34" charset="0"/>
                <a:ea typeface="Barlow"/>
                <a:cs typeface="Barlow"/>
              </a:rPr>
            </a:br>
            <a:r>
              <a:rPr lang="en-CA" sz="2200" i="1" dirty="0">
                <a:solidFill>
                  <a:srgbClr val="002060"/>
                </a:solidFill>
                <a:latin typeface="Century Gothic" panose="020B0502020202020204" pitchFamily="34" charset="0"/>
                <a:ea typeface="Barlow"/>
                <a:cs typeface="Barlow"/>
                <a:sym typeface="Barlow"/>
              </a:rPr>
              <a:t>(I have privacy in my home, I have people who will care for me after surgery, I have a well-maintained building free of pests and mold, I have a job that allows me ample wellness time)</a:t>
            </a:r>
            <a:br>
              <a:rPr lang="en-CA" sz="2200" i="1" dirty="0">
                <a:solidFill>
                  <a:srgbClr val="002060"/>
                </a:solidFill>
                <a:latin typeface="Century Gothic" panose="020B0502020202020204" pitchFamily="34" charset="0"/>
                <a:ea typeface="Barlow"/>
                <a:cs typeface="Barlow"/>
                <a:sym typeface="Barlow"/>
              </a:rPr>
            </a:br>
            <a:endParaRPr lang="en-CA" sz="2200" dirty="0">
              <a:solidFill>
                <a:srgbClr val="002060"/>
              </a:solidFill>
              <a:latin typeface="Century Gothic" panose="020B0502020202020204" pitchFamily="34" charset="0"/>
              <a:ea typeface="Barlow"/>
              <a:cs typeface="Barlow"/>
              <a:sym typeface="Barlow"/>
            </a:endParaRPr>
          </a:p>
          <a:p>
            <a:pPr marL="609585" indent="-452955">
              <a:lnSpc>
                <a:spcPct val="114999"/>
              </a:lnSpc>
              <a:buClr>
                <a:schemeClr val="dk1"/>
              </a:buClr>
              <a:buSzPts val="1750"/>
              <a:buAutoNum type="arabicPeriod" startAt="5"/>
            </a:pPr>
            <a:r>
              <a:rPr lang="en-CA" sz="2200" dirty="0">
                <a:solidFill>
                  <a:srgbClr val="002060"/>
                </a:solidFill>
                <a:latin typeface="Century Gothic" panose="020B0502020202020204" pitchFamily="34" charset="0"/>
                <a:ea typeface="Barlow"/>
                <a:cs typeface="Barlow"/>
                <a:sym typeface="Barlow"/>
              </a:rPr>
              <a:t>I haven’t worried about how to pay for prescriptions, therapy, or specialists. </a:t>
            </a:r>
            <a:br>
              <a:rPr lang="en-CA" sz="2200" dirty="0">
                <a:solidFill>
                  <a:srgbClr val="002060"/>
                </a:solidFill>
                <a:latin typeface="Century Gothic" panose="020B0502020202020204" pitchFamily="34" charset="0"/>
                <a:ea typeface="Barlow"/>
                <a:cs typeface="Barlow"/>
              </a:rPr>
            </a:br>
            <a:r>
              <a:rPr lang="en-CA" sz="2200" i="1" dirty="0">
                <a:solidFill>
                  <a:srgbClr val="002060"/>
                </a:solidFill>
                <a:latin typeface="Century Gothic" panose="020B0502020202020204" pitchFamily="34" charset="0"/>
                <a:ea typeface="Barlow"/>
                <a:cs typeface="Barlow"/>
                <a:sym typeface="Barlow"/>
              </a:rPr>
              <a:t>(My medical needs are entirely covered, I do not need to pay out of pocket for additional gender affirming care needs)</a:t>
            </a:r>
            <a:endParaRPr sz="2200" dirty="0">
              <a:solidFill>
                <a:srgbClr val="002060"/>
              </a:solidFill>
              <a:latin typeface="Century Gothic" panose="020B0502020202020204" pitchFamily="34" charset="0"/>
              <a:ea typeface="Barlow"/>
              <a:cs typeface="Barlow"/>
            </a:endParaRPr>
          </a:p>
        </p:txBody>
      </p:sp>
      <p:pic>
        <p:nvPicPr>
          <p:cNvPr id="288" name="Google Shape;288;p33" title="NWT-OHT_Logo-Final-White.png"/>
          <p:cNvPicPr preferRelativeResize="0"/>
          <p:nvPr/>
        </p:nvPicPr>
        <p:blipFill>
          <a:blip r:embed="rId3">
            <a:alphaModFix/>
          </a:blip>
          <a:stretch>
            <a:fillRect/>
          </a:stretch>
        </p:blipFill>
        <p:spPr>
          <a:xfrm>
            <a:off x="208467" y="106267"/>
            <a:ext cx="1993065" cy="7104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4"/>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94" name="Google Shape;294;p34"/>
          <p:cNvSpPr txBox="1"/>
          <p:nvPr/>
        </p:nvSpPr>
        <p:spPr>
          <a:xfrm>
            <a:off x="2201532" y="198980"/>
            <a:ext cx="8465232" cy="668000"/>
          </a:xfrm>
          <a:prstGeom prst="rect">
            <a:avLst/>
          </a:prstGeom>
          <a:noFill/>
          <a:ln>
            <a:noFill/>
          </a:ln>
        </p:spPr>
        <p:txBody>
          <a:bodyPr spcFirstLastPara="1" wrap="square" lIns="121900" tIns="121900" rIns="121900" bIns="121900" anchor="t" anchorCtr="0">
            <a:noAutofit/>
          </a:bodyPr>
          <a:lstStyle/>
          <a:p>
            <a:pPr algn="ctr">
              <a:buClr>
                <a:schemeClr val="dk1"/>
              </a:buClr>
              <a:buSzPts val="2500"/>
            </a:pPr>
            <a:r>
              <a:rPr lang="en-CA" sz="3467" b="1" dirty="0">
                <a:solidFill>
                  <a:schemeClr val="lt1"/>
                </a:solidFill>
                <a:latin typeface="Century Gothic" panose="020B0502020202020204" pitchFamily="34" charset="0"/>
                <a:ea typeface="Barlow"/>
                <a:cs typeface="Barlow"/>
                <a:sym typeface="Barlow"/>
              </a:rPr>
              <a:t>Cultural Humility: Reflection Exercise</a:t>
            </a:r>
            <a:endParaRPr sz="3733" dirty="0">
              <a:solidFill>
                <a:schemeClr val="lt1"/>
              </a:solidFill>
              <a:latin typeface="Century Gothic" panose="020B0502020202020204" pitchFamily="34" charset="0"/>
              <a:ea typeface="Barlow SemiBold"/>
              <a:cs typeface="Barlow SemiBold"/>
              <a:sym typeface="Barlow SemiBold"/>
            </a:endParaRPr>
          </a:p>
          <a:p>
            <a:pPr algn="ctr">
              <a:buClr>
                <a:srgbClr val="000000"/>
              </a:buClr>
              <a:buSzPts val="2500"/>
            </a:pPr>
            <a:endParaRPr sz="3333" dirty="0">
              <a:solidFill>
                <a:srgbClr val="FFFFFF"/>
              </a:solidFill>
              <a:latin typeface="Century Gothic" panose="020B0502020202020204" pitchFamily="34" charset="0"/>
              <a:ea typeface="Barlow SemiBold"/>
              <a:cs typeface="Barlow SemiBold"/>
              <a:sym typeface="Barlow SemiBold"/>
            </a:endParaRPr>
          </a:p>
        </p:txBody>
      </p:sp>
      <p:sp>
        <p:nvSpPr>
          <p:cNvPr id="296" name="Google Shape;296;p34"/>
          <p:cNvSpPr txBox="1"/>
          <p:nvPr/>
        </p:nvSpPr>
        <p:spPr>
          <a:xfrm>
            <a:off x="208467" y="1121900"/>
            <a:ext cx="5736000" cy="868915"/>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spcAft>
                <a:spcPts val="1600"/>
              </a:spcAft>
              <a:buClr>
                <a:srgbClr val="000000"/>
              </a:buClr>
              <a:buSzPts val="900"/>
            </a:pPr>
            <a:endParaRPr sz="1200">
              <a:solidFill>
                <a:schemeClr val="dk1"/>
              </a:solidFill>
              <a:latin typeface="Barlow"/>
              <a:ea typeface="Barlow"/>
              <a:cs typeface="Barlow"/>
              <a:sym typeface="Barlow"/>
            </a:endParaRPr>
          </a:p>
        </p:txBody>
      </p:sp>
      <p:sp>
        <p:nvSpPr>
          <p:cNvPr id="297" name="Google Shape;297;p34"/>
          <p:cNvSpPr txBox="1"/>
          <p:nvPr/>
        </p:nvSpPr>
        <p:spPr>
          <a:xfrm>
            <a:off x="6251400" y="978101"/>
            <a:ext cx="5940800" cy="2357464"/>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pPr>
            <a:r>
              <a:rPr lang="en-CA" sz="1600">
                <a:solidFill>
                  <a:schemeClr val="dk1"/>
                </a:solidFill>
              </a:rPr>
              <a:t>.</a:t>
            </a:r>
            <a:endParaRPr sz="1600">
              <a:solidFill>
                <a:schemeClr val="dk1"/>
              </a:solidFill>
            </a:endParaRPr>
          </a:p>
          <a:p>
            <a:pPr>
              <a:lnSpc>
                <a:spcPct val="115000"/>
              </a:lnSpc>
              <a:spcBef>
                <a:spcPts val="1600"/>
              </a:spcBef>
            </a:pPr>
            <a:endParaRPr sz="1333" b="1">
              <a:solidFill>
                <a:schemeClr val="dk1"/>
              </a:solidFill>
            </a:endParaRPr>
          </a:p>
          <a:p>
            <a:pPr>
              <a:lnSpc>
                <a:spcPct val="115000"/>
              </a:lnSpc>
              <a:spcBef>
                <a:spcPts val="1600"/>
              </a:spcBef>
            </a:pPr>
            <a:endParaRPr sz="1600" b="1">
              <a:solidFill>
                <a:schemeClr val="dk1"/>
              </a:solidFill>
            </a:endParaRPr>
          </a:p>
          <a:p>
            <a:pPr>
              <a:lnSpc>
                <a:spcPct val="115000"/>
              </a:lnSpc>
              <a:spcBef>
                <a:spcPts val="1600"/>
              </a:spcBef>
              <a:spcAft>
                <a:spcPts val="1600"/>
              </a:spcAft>
              <a:buClr>
                <a:schemeClr val="dk1"/>
              </a:buClr>
              <a:buSzPts val="1100"/>
            </a:pPr>
            <a:endParaRPr sz="1600" b="1">
              <a:solidFill>
                <a:schemeClr val="dk1"/>
              </a:solidFill>
            </a:endParaRPr>
          </a:p>
        </p:txBody>
      </p:sp>
      <p:sp>
        <p:nvSpPr>
          <p:cNvPr id="298" name="Google Shape;298;p34"/>
          <p:cNvSpPr txBox="1"/>
          <p:nvPr/>
        </p:nvSpPr>
        <p:spPr>
          <a:xfrm>
            <a:off x="423800" y="1308861"/>
            <a:ext cx="11344400" cy="4656875"/>
          </a:xfrm>
          <a:prstGeom prst="rect">
            <a:avLst/>
          </a:prstGeom>
          <a:noFill/>
          <a:ln>
            <a:noFill/>
          </a:ln>
        </p:spPr>
        <p:txBody>
          <a:bodyPr spcFirstLastPara="1" wrap="square" lIns="121900" tIns="121900" rIns="121900" bIns="121900" anchor="t" anchorCtr="0">
            <a:spAutoFit/>
          </a:bodyPr>
          <a:lstStyle/>
          <a:p>
            <a:pPr marL="609585" indent="-452955">
              <a:lnSpc>
                <a:spcPct val="115000"/>
              </a:lnSpc>
              <a:buClr>
                <a:schemeClr val="dk1"/>
              </a:buClr>
              <a:buSzPts val="1750"/>
              <a:buFont typeface="Barlow"/>
              <a:buAutoNum type="arabicPeriod" startAt="8"/>
            </a:pPr>
            <a:r>
              <a:rPr lang="en-CA" sz="2200" dirty="0">
                <a:solidFill>
                  <a:srgbClr val="002060"/>
                </a:solidFill>
                <a:latin typeface="Century Gothic" panose="020B0502020202020204" pitchFamily="34" charset="0"/>
                <a:ea typeface="Barlow"/>
                <a:cs typeface="Barlow"/>
                <a:sym typeface="Barlow"/>
              </a:rPr>
              <a:t>I’ve never hidden my sexuality or gender identity when seeking care. </a:t>
            </a:r>
            <a:br>
              <a:rPr lang="en-CA" sz="2200" dirty="0">
                <a:solidFill>
                  <a:srgbClr val="002060"/>
                </a:solidFill>
                <a:latin typeface="Century Gothic" panose="020B0502020202020204" pitchFamily="34" charset="0"/>
                <a:ea typeface="Barlow"/>
                <a:cs typeface="Barlow"/>
              </a:rPr>
            </a:br>
            <a:r>
              <a:rPr lang="en-CA" sz="2200" i="1" dirty="0">
                <a:solidFill>
                  <a:srgbClr val="002060"/>
                </a:solidFill>
                <a:latin typeface="Century Gothic" panose="020B0502020202020204" pitchFamily="34" charset="0"/>
                <a:ea typeface="Barlow"/>
                <a:cs typeface="Barlow"/>
                <a:sym typeface="Barlow"/>
              </a:rPr>
              <a:t>(Chosen not to attend an appointment with my partner or opted to not correct my gender/name so I am not treated poorly).</a:t>
            </a:r>
            <a:br>
              <a:rPr lang="en-CA" sz="2200" i="1" dirty="0">
                <a:solidFill>
                  <a:srgbClr val="002060"/>
                </a:solidFill>
                <a:latin typeface="Century Gothic" panose="020B0502020202020204" pitchFamily="34" charset="0"/>
                <a:ea typeface="Barlow"/>
                <a:cs typeface="Barlow"/>
                <a:sym typeface="Barlow"/>
              </a:rPr>
            </a:br>
            <a:endParaRPr lang="en-CA" sz="2200" i="1" dirty="0">
              <a:solidFill>
                <a:srgbClr val="002060"/>
              </a:solidFill>
              <a:latin typeface="Century Gothic" panose="020B0502020202020204" pitchFamily="34" charset="0"/>
              <a:ea typeface="Barlow"/>
              <a:cs typeface="Barlow"/>
            </a:endParaRPr>
          </a:p>
          <a:p>
            <a:pPr marL="609585" indent="-452955">
              <a:lnSpc>
                <a:spcPct val="114999"/>
              </a:lnSpc>
              <a:buClr>
                <a:schemeClr val="dk1"/>
              </a:buClr>
              <a:buSzPts val="1750"/>
              <a:buAutoNum type="arabicPeriod" startAt="8"/>
            </a:pPr>
            <a:r>
              <a:rPr lang="en-CA" sz="2200" dirty="0">
                <a:solidFill>
                  <a:srgbClr val="002060"/>
                </a:solidFill>
                <a:latin typeface="Century Gothic" panose="020B0502020202020204" pitchFamily="34" charset="0"/>
                <a:ea typeface="Barlow"/>
                <a:cs typeface="Barlow"/>
                <a:sym typeface="Barlow"/>
              </a:rPr>
              <a:t>I don’t worry my appearance or clothing will affect how I’m treated </a:t>
            </a:r>
            <a:r>
              <a:rPr lang="en-CA" sz="2200" i="1" dirty="0">
                <a:solidFill>
                  <a:srgbClr val="002060"/>
                </a:solidFill>
                <a:latin typeface="Century Gothic" panose="020B0502020202020204" pitchFamily="34" charset="0"/>
                <a:ea typeface="Barlow"/>
                <a:cs typeface="Barlow"/>
                <a:sym typeface="Barlow"/>
              </a:rPr>
              <a:t>(e.g. Not worrying I will be taken less seriously due to my race; wearing hijab; choosing to style my hair differently, ex: gender expression, Black hairstyles; covering tattoos or removing piercings, esp. cultural)</a:t>
            </a:r>
            <a:endParaRPr lang="en-US" sz="2200" i="1" dirty="0">
              <a:solidFill>
                <a:srgbClr val="002060"/>
              </a:solidFill>
              <a:latin typeface="Century Gothic" panose="020B0502020202020204" pitchFamily="34" charset="0"/>
              <a:ea typeface="Barlow"/>
              <a:cs typeface="Barlow"/>
            </a:endParaRPr>
          </a:p>
          <a:p>
            <a:pPr marL="609585" indent="-452955">
              <a:lnSpc>
                <a:spcPct val="115000"/>
              </a:lnSpc>
              <a:spcBef>
                <a:spcPts val="2000"/>
              </a:spcBef>
              <a:spcAft>
                <a:spcPts val="1333"/>
              </a:spcAft>
              <a:buClr>
                <a:schemeClr val="dk1"/>
              </a:buClr>
              <a:buSzPts val="1750"/>
              <a:buFont typeface="Barlow"/>
              <a:buAutoNum type="arabicPeriod" startAt="8"/>
            </a:pPr>
            <a:r>
              <a:rPr lang="en-CA" sz="2200" dirty="0">
                <a:solidFill>
                  <a:srgbClr val="002060"/>
                </a:solidFill>
                <a:latin typeface="Century Gothic" panose="020B0502020202020204" pitchFamily="34" charset="0"/>
                <a:ea typeface="Barlow"/>
                <a:cs typeface="Barlow"/>
                <a:sym typeface="Barlow"/>
              </a:rPr>
              <a:t>I can access the medications, services, and specialists I need without major barriers, like cost, transportation, or taking time off work.</a:t>
            </a:r>
            <a:endParaRPr sz="2200" dirty="0">
              <a:solidFill>
                <a:srgbClr val="002060"/>
              </a:solidFill>
              <a:latin typeface="Century Gothic" panose="020B0502020202020204" pitchFamily="34" charset="0"/>
              <a:ea typeface="Barlow"/>
              <a:cs typeface="Barlow"/>
              <a:sym typeface="Barlow"/>
            </a:endParaRPr>
          </a:p>
        </p:txBody>
      </p:sp>
      <p:pic>
        <p:nvPicPr>
          <p:cNvPr id="299" name="Google Shape;299;p34" title="NWT-OHT_Logo-Final-White.png"/>
          <p:cNvPicPr preferRelativeResize="0"/>
          <p:nvPr/>
        </p:nvPicPr>
        <p:blipFill>
          <a:blip r:embed="rId3">
            <a:alphaModFix/>
          </a:blip>
          <a:stretch>
            <a:fillRect/>
          </a:stretch>
        </p:blipFill>
        <p:spPr>
          <a:xfrm>
            <a:off x="208467" y="106267"/>
            <a:ext cx="1993065" cy="7104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5"/>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05" name="Google Shape;305;p35"/>
          <p:cNvSpPr txBox="1"/>
          <p:nvPr/>
        </p:nvSpPr>
        <p:spPr>
          <a:xfrm>
            <a:off x="630000" y="148700"/>
            <a:ext cx="10932000" cy="668000"/>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3467" b="1" dirty="0">
                <a:solidFill>
                  <a:srgbClr val="FFFFFF"/>
                </a:solidFill>
                <a:latin typeface="Century Gothic" panose="020B0502020202020204" pitchFamily="34" charset="0"/>
                <a:ea typeface="Barlow SemiBold"/>
                <a:cs typeface="Barlow SemiBold"/>
                <a:sym typeface="Barlow SemiBold"/>
              </a:rPr>
              <a:t>Reflection Exercise Debrief</a:t>
            </a:r>
            <a:endParaRPr sz="3467" b="1" dirty="0">
              <a:solidFill>
                <a:srgbClr val="FFFFFF"/>
              </a:solidFill>
              <a:latin typeface="Century Gothic" panose="020B0502020202020204" pitchFamily="34" charset="0"/>
              <a:ea typeface="Barlow SemiBold"/>
              <a:cs typeface="Barlow SemiBold"/>
              <a:sym typeface="Barlow SemiBold"/>
            </a:endParaRPr>
          </a:p>
        </p:txBody>
      </p:sp>
      <p:sp>
        <p:nvSpPr>
          <p:cNvPr id="307" name="Google Shape;307;p35"/>
          <p:cNvSpPr txBox="1"/>
          <p:nvPr/>
        </p:nvSpPr>
        <p:spPr>
          <a:xfrm>
            <a:off x="208467" y="1121900"/>
            <a:ext cx="5736000" cy="868915"/>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spcAft>
                <a:spcPts val="1600"/>
              </a:spcAft>
              <a:buClr>
                <a:srgbClr val="000000"/>
              </a:buClr>
              <a:buSzPts val="900"/>
            </a:pPr>
            <a:endParaRPr sz="1200">
              <a:solidFill>
                <a:schemeClr val="dk1"/>
              </a:solidFill>
              <a:latin typeface="Barlow"/>
              <a:ea typeface="Barlow"/>
              <a:cs typeface="Barlow"/>
              <a:sym typeface="Barlow"/>
            </a:endParaRPr>
          </a:p>
        </p:txBody>
      </p:sp>
      <p:sp>
        <p:nvSpPr>
          <p:cNvPr id="308" name="Google Shape;308;p35"/>
          <p:cNvSpPr txBox="1"/>
          <p:nvPr/>
        </p:nvSpPr>
        <p:spPr>
          <a:xfrm>
            <a:off x="6251400" y="978100"/>
            <a:ext cx="5940800" cy="1404511"/>
          </a:xfrm>
          <a:prstGeom prst="rect">
            <a:avLst/>
          </a:prstGeom>
          <a:noFill/>
          <a:ln>
            <a:noFill/>
          </a:ln>
        </p:spPr>
        <p:txBody>
          <a:bodyPr spcFirstLastPara="1" wrap="square" lIns="121900" tIns="121900" rIns="121900" bIns="121900" anchor="t" anchorCtr="0">
            <a:spAutoFit/>
          </a:bodyPr>
          <a:lstStyle/>
          <a:p>
            <a:pPr>
              <a:lnSpc>
                <a:spcPct val="115000"/>
              </a:lnSpc>
              <a:spcBef>
                <a:spcPts val="1600"/>
              </a:spcBef>
            </a:pPr>
            <a:endParaRPr sz="1600">
              <a:solidFill>
                <a:schemeClr val="dk1"/>
              </a:solidFill>
            </a:endParaRPr>
          </a:p>
          <a:p>
            <a:pPr>
              <a:lnSpc>
                <a:spcPct val="115000"/>
              </a:lnSpc>
              <a:spcBef>
                <a:spcPts val="1600"/>
              </a:spcBef>
              <a:spcAft>
                <a:spcPts val="1600"/>
              </a:spcAft>
            </a:pPr>
            <a:endParaRPr sz="1467">
              <a:solidFill>
                <a:schemeClr val="dk1"/>
              </a:solidFill>
              <a:latin typeface="Barlow"/>
              <a:ea typeface="Barlow"/>
              <a:cs typeface="Barlow"/>
              <a:sym typeface="Barlow"/>
            </a:endParaRPr>
          </a:p>
        </p:txBody>
      </p:sp>
      <p:sp>
        <p:nvSpPr>
          <p:cNvPr id="309" name="Google Shape;309;p35"/>
          <p:cNvSpPr txBox="1"/>
          <p:nvPr/>
        </p:nvSpPr>
        <p:spPr>
          <a:xfrm>
            <a:off x="651735" y="1680355"/>
            <a:ext cx="11191600" cy="3538364"/>
          </a:xfrm>
          <a:prstGeom prst="rect">
            <a:avLst/>
          </a:prstGeom>
          <a:noFill/>
          <a:ln>
            <a:noFill/>
          </a:ln>
        </p:spPr>
        <p:txBody>
          <a:bodyPr spcFirstLastPara="1" wrap="square" lIns="121900" tIns="121900" rIns="121900" bIns="121900" anchor="t" anchorCtr="0">
            <a:spAutoFit/>
          </a:bodyPr>
          <a:lstStyle/>
          <a:p>
            <a:pPr marL="609585" indent="-499521">
              <a:lnSpc>
                <a:spcPct val="115000"/>
              </a:lnSpc>
              <a:spcBef>
                <a:spcPts val="1600"/>
              </a:spcBef>
              <a:buClr>
                <a:schemeClr val="dk1"/>
              </a:buClr>
              <a:buSzPts val="2300"/>
              <a:buFont typeface="Barlow"/>
              <a:buAutoNum type="arabicPeriod"/>
            </a:pPr>
            <a:r>
              <a:rPr lang="en-CA" sz="2400" dirty="0">
                <a:solidFill>
                  <a:srgbClr val="002060"/>
                </a:solidFill>
                <a:latin typeface="Century Gothic" panose="020B0502020202020204" pitchFamily="34" charset="0"/>
                <a:ea typeface="Barlow"/>
                <a:cs typeface="Barlow"/>
                <a:sym typeface="Barlow"/>
              </a:rPr>
              <a:t>What feelings came up for you during the tally activity?</a:t>
            </a:r>
            <a:endParaRPr sz="2400" dirty="0">
              <a:solidFill>
                <a:srgbClr val="002060"/>
              </a:solidFill>
              <a:latin typeface="Century Gothic" panose="020B0502020202020204" pitchFamily="34" charset="0"/>
              <a:ea typeface="Barlow"/>
              <a:cs typeface="Barlow"/>
              <a:sym typeface="Barlow"/>
            </a:endParaRPr>
          </a:p>
          <a:p>
            <a:pPr marL="609585" indent="-499521">
              <a:lnSpc>
                <a:spcPct val="115000"/>
              </a:lnSpc>
              <a:spcBef>
                <a:spcPts val="1600"/>
              </a:spcBef>
              <a:buClr>
                <a:schemeClr val="dk1"/>
              </a:buClr>
              <a:buSzPts val="2300"/>
              <a:buFont typeface="Barlow"/>
              <a:buAutoNum type="arabicPeriod"/>
            </a:pPr>
            <a:r>
              <a:rPr lang="en-CA" sz="2400" dirty="0">
                <a:solidFill>
                  <a:srgbClr val="002060"/>
                </a:solidFill>
                <a:latin typeface="Century Gothic" panose="020B0502020202020204" pitchFamily="34" charset="0"/>
                <a:ea typeface="Barlow"/>
                <a:cs typeface="Barlow"/>
                <a:sym typeface="Barlow"/>
              </a:rPr>
              <a:t>How do your intersecting identities shape your work or care decisions?</a:t>
            </a:r>
            <a:endParaRPr sz="2400" dirty="0">
              <a:solidFill>
                <a:srgbClr val="002060"/>
              </a:solidFill>
              <a:latin typeface="Century Gothic" panose="020B0502020202020204" pitchFamily="34" charset="0"/>
              <a:ea typeface="Barlow"/>
              <a:cs typeface="Barlow"/>
              <a:sym typeface="Barlow"/>
            </a:endParaRPr>
          </a:p>
          <a:p>
            <a:pPr marL="609585" indent="-499521">
              <a:lnSpc>
                <a:spcPct val="115000"/>
              </a:lnSpc>
              <a:spcBef>
                <a:spcPts val="1333"/>
              </a:spcBef>
              <a:buClr>
                <a:schemeClr val="dk1"/>
              </a:buClr>
              <a:buSzPts val="2300"/>
              <a:buFont typeface="Barlow"/>
              <a:buAutoNum type="arabicPeriod"/>
            </a:pPr>
            <a:r>
              <a:rPr lang="en-CA" sz="2400" dirty="0">
                <a:solidFill>
                  <a:srgbClr val="002060"/>
                </a:solidFill>
                <a:latin typeface="Century Gothic" panose="020B0502020202020204" pitchFamily="34" charset="0"/>
                <a:ea typeface="Barlow"/>
                <a:cs typeface="Barlow"/>
                <a:sym typeface="Barlow"/>
              </a:rPr>
              <a:t>Did anything surprise you — about your answers or the prompts themselves?</a:t>
            </a:r>
            <a:endParaRPr sz="2400" dirty="0">
              <a:solidFill>
                <a:srgbClr val="002060"/>
              </a:solidFill>
              <a:latin typeface="Century Gothic" panose="020B0502020202020204" pitchFamily="34" charset="0"/>
              <a:ea typeface="Barlow"/>
              <a:cs typeface="Barlow"/>
              <a:sym typeface="Barlow"/>
            </a:endParaRPr>
          </a:p>
          <a:p>
            <a:pPr marL="609585" indent="-499521">
              <a:lnSpc>
                <a:spcPct val="115000"/>
              </a:lnSpc>
              <a:spcBef>
                <a:spcPts val="1333"/>
              </a:spcBef>
              <a:buClr>
                <a:schemeClr val="dk1"/>
              </a:buClr>
              <a:buSzPts val="2300"/>
              <a:buFont typeface="Barlow"/>
              <a:buAutoNum type="arabicPeriod"/>
            </a:pPr>
            <a:r>
              <a:rPr lang="en-CA" sz="2400" dirty="0">
                <a:solidFill>
                  <a:srgbClr val="002060"/>
                </a:solidFill>
                <a:latin typeface="Century Gothic" panose="020B0502020202020204" pitchFamily="34" charset="0"/>
                <a:ea typeface="Barlow"/>
                <a:cs typeface="Barlow"/>
                <a:sym typeface="Barlow"/>
              </a:rPr>
              <a:t>Was there a moment that felt validating, uncomfortable, or thought-provoking?</a:t>
            </a:r>
            <a:endParaRPr sz="2400" dirty="0">
              <a:solidFill>
                <a:srgbClr val="002060"/>
              </a:solidFill>
              <a:latin typeface="Century Gothic" panose="020B0502020202020204" pitchFamily="34" charset="0"/>
              <a:ea typeface="Barlow"/>
              <a:cs typeface="Barlow"/>
              <a:sym typeface="Barlow"/>
            </a:endParaRPr>
          </a:p>
        </p:txBody>
      </p:sp>
      <p:pic>
        <p:nvPicPr>
          <p:cNvPr id="310" name="Google Shape;310;p35" title="NWT-OHT_Logo-Final-White.png"/>
          <p:cNvPicPr preferRelativeResize="0"/>
          <p:nvPr/>
        </p:nvPicPr>
        <p:blipFill>
          <a:blip r:embed="rId3">
            <a:alphaModFix/>
          </a:blip>
          <a:stretch>
            <a:fillRect/>
          </a:stretch>
        </p:blipFill>
        <p:spPr>
          <a:xfrm>
            <a:off x="361150" y="127483"/>
            <a:ext cx="1993065" cy="7104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6D85-4D71-4EFF-120C-069FB1B8FBA5}"/>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139721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88317F-0D33-65EB-600D-7A1B791019ED}"/>
              </a:ext>
            </a:extLst>
          </p:cNvPr>
          <p:cNvSpPr>
            <a:spLocks noGrp="1"/>
          </p:cNvSpPr>
          <p:nvPr>
            <p:ph type="title"/>
          </p:nvPr>
        </p:nvSpPr>
        <p:spPr/>
        <p:txBody>
          <a:bodyPr/>
          <a:lstStyle/>
          <a:p>
            <a:r>
              <a:rPr lang="en-US" dirty="0"/>
              <a:t>Land Acknowledgement</a:t>
            </a:r>
          </a:p>
        </p:txBody>
      </p:sp>
    </p:spTree>
    <p:extLst>
      <p:ext uri="{BB962C8B-B14F-4D97-AF65-F5344CB8AC3E}">
        <p14:creationId xmlns:p14="http://schemas.microsoft.com/office/powerpoint/2010/main" val="427201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D2241D6-B32D-8E47-5325-8C149DD5B0F5}"/>
              </a:ext>
            </a:extLst>
          </p:cNvPr>
          <p:cNvSpPr>
            <a:spLocks noGrp="1"/>
          </p:cNvSpPr>
          <p:nvPr>
            <p:ph type="title"/>
          </p:nvPr>
        </p:nvSpPr>
        <p:spPr>
          <a:xfrm>
            <a:off x="609600" y="541980"/>
            <a:ext cx="10972800" cy="671945"/>
          </a:xfrm>
        </p:spPr>
        <p:txBody>
          <a:bodyPr/>
          <a:lstStyle/>
          <a:p>
            <a:r>
              <a:rPr lang="en-CA" dirty="0"/>
              <a:t>Land Acknowledgement </a:t>
            </a:r>
            <a:endParaRPr lang="en-US" dirty="0"/>
          </a:p>
        </p:txBody>
      </p:sp>
      <p:sp>
        <p:nvSpPr>
          <p:cNvPr id="4" name="Text Placeholder 3">
            <a:extLst>
              <a:ext uri="{FF2B5EF4-FFF2-40B4-BE49-F238E27FC236}">
                <a16:creationId xmlns:a16="http://schemas.microsoft.com/office/drawing/2014/main" id="{B8BE86DD-0DC9-EF68-EB2D-FEB270330C8D}"/>
              </a:ext>
            </a:extLst>
          </p:cNvPr>
          <p:cNvSpPr>
            <a:spLocks noGrp="1"/>
          </p:cNvSpPr>
          <p:nvPr>
            <p:ph type="body" sz="quarter" idx="12"/>
          </p:nvPr>
        </p:nvSpPr>
        <p:spPr>
          <a:xfrm>
            <a:off x="609600" y="1070559"/>
            <a:ext cx="11028555" cy="4120116"/>
          </a:xfrm>
        </p:spPr>
        <p:txBody>
          <a:bodyPr>
            <a:noAutofit/>
          </a:bodyPr>
          <a:lstStyle/>
          <a:p>
            <a:pPr marL="0" lvl="0" indent="0">
              <a:lnSpc>
                <a:spcPct val="100000"/>
              </a:lnSpc>
              <a:spcBef>
                <a:spcPts val="1000"/>
              </a:spcBef>
              <a:spcAft>
                <a:spcPts val="0"/>
              </a:spcAft>
              <a:buNone/>
            </a:pPr>
            <a:endParaRPr lang="en-CA" sz="2000" b="0" i="1" dirty="0"/>
          </a:p>
          <a:p>
            <a:pPr marL="0" lvl="0" indent="0">
              <a:lnSpc>
                <a:spcPct val="100000"/>
              </a:lnSpc>
              <a:spcBef>
                <a:spcPts val="1000"/>
              </a:spcBef>
              <a:spcAft>
                <a:spcPts val="0"/>
              </a:spcAft>
              <a:buNone/>
            </a:pPr>
            <a:r>
              <a:rPr lang="en-CA" sz="2000" b="0" i="1" dirty="0"/>
              <a:t>I would like to acknowledge that we are situated on the traditional and ancestral lands of many Indigenous Nations on which we are learning, working and organizing today. The area known as </a:t>
            </a:r>
            <a:r>
              <a:rPr lang="en-CA" sz="2000" b="0" i="1" dirty="0" err="1"/>
              <a:t>Tkaronto</a:t>
            </a:r>
            <a:r>
              <a:rPr lang="en-CA" sz="2000" b="0" i="1" dirty="0"/>
              <a:t> has been taken care of by the Anishinaabe, including the </a:t>
            </a:r>
            <a:r>
              <a:rPr lang="en-CA" sz="2000" b="0" i="1" dirty="0" err="1"/>
              <a:t>Mississaugas</a:t>
            </a:r>
            <a:r>
              <a:rPr lang="en-CA" sz="2000" b="0" i="1" dirty="0"/>
              <a:t> of the Credit, Haudenosaunee, and Huron-Wendat territory. Today, this meeting place is still the home to many Indigenous Peoples from across Turtle Island and I am grateful to have the opportunity to work on this land as a settler. </a:t>
            </a:r>
          </a:p>
          <a:p>
            <a:pPr marL="0" lvl="0" indent="0">
              <a:lnSpc>
                <a:spcPct val="100000"/>
              </a:lnSpc>
              <a:spcBef>
                <a:spcPts val="1000"/>
              </a:spcBef>
              <a:spcAft>
                <a:spcPts val="0"/>
              </a:spcAft>
              <a:buNone/>
            </a:pPr>
            <a:endParaRPr lang="en-CA" sz="2000" b="0" i="1" dirty="0">
              <a:hlinkClick r:id="rId2"/>
            </a:endParaRPr>
          </a:p>
          <a:p>
            <a:pPr marL="0" lvl="0" indent="0">
              <a:lnSpc>
                <a:spcPct val="100000"/>
              </a:lnSpc>
              <a:spcBef>
                <a:spcPts val="1000"/>
              </a:spcBef>
              <a:spcAft>
                <a:spcPts val="0"/>
              </a:spcAft>
              <a:buNone/>
            </a:pPr>
            <a:r>
              <a:rPr lang="en-CA" sz="1200" i="1" dirty="0">
                <a:hlinkClick r:id="rId2"/>
              </a:rPr>
              <a:t>References: </a:t>
            </a:r>
          </a:p>
          <a:p>
            <a:pPr marL="0" lvl="0" indent="0">
              <a:lnSpc>
                <a:spcPct val="90000"/>
              </a:lnSpc>
              <a:spcBef>
                <a:spcPts val="1000"/>
              </a:spcBef>
              <a:spcAft>
                <a:spcPts val="0"/>
              </a:spcAft>
              <a:buNone/>
            </a:pPr>
            <a:r>
              <a:rPr lang="en-US" sz="1200" b="0" dirty="0">
                <a:solidFill>
                  <a:prstClr val="black"/>
                </a:solidFill>
                <a:hlinkClick r:id="rId3"/>
              </a:rPr>
              <a:t>Truth and Reconciliation Commission of Canada: Calls to Action</a:t>
            </a:r>
            <a:endParaRPr lang="en-CA" sz="1200" b="0" dirty="0">
              <a:solidFill>
                <a:prstClr val="black"/>
              </a:solidFill>
              <a:hlinkClick r:id="" action="ppaction://noaction"/>
            </a:endParaRPr>
          </a:p>
          <a:p>
            <a:pPr marL="0" lvl="0" indent="0">
              <a:lnSpc>
                <a:spcPct val="90000"/>
              </a:lnSpc>
              <a:spcBef>
                <a:spcPts val="1000"/>
              </a:spcBef>
              <a:spcAft>
                <a:spcPts val="0"/>
              </a:spcAft>
              <a:buNone/>
            </a:pPr>
            <a:r>
              <a:rPr lang="en-CA" sz="1200" b="0" dirty="0">
                <a:solidFill>
                  <a:prstClr val="black"/>
                </a:solidFill>
                <a:hlinkClick r:id="" action="ppaction://noaction"/>
              </a:rPr>
              <a:t>Land Acknowledgement Guidance (toronto.ca)</a:t>
            </a:r>
            <a:endParaRPr lang="en-CA" sz="1200" b="0" i="1" dirty="0">
              <a:solidFill>
                <a:prstClr val="black"/>
              </a:solidFill>
              <a:hlinkClick r:id="rId4"/>
            </a:endParaRPr>
          </a:p>
          <a:p>
            <a:pPr marL="0" lvl="0" indent="0">
              <a:lnSpc>
                <a:spcPct val="90000"/>
              </a:lnSpc>
              <a:spcBef>
                <a:spcPts val="1000"/>
              </a:spcBef>
              <a:spcAft>
                <a:spcPts val="0"/>
              </a:spcAft>
              <a:buNone/>
            </a:pPr>
            <a:r>
              <a:rPr lang="en-CA" sz="1200" b="0" dirty="0">
                <a:solidFill>
                  <a:prstClr val="black"/>
                </a:solidFill>
                <a:hlinkClick r:id="rId4"/>
              </a:rPr>
              <a:t>Dish With One Spoon - </a:t>
            </a:r>
            <a:r>
              <a:rPr lang="en-CA" sz="1200" b="0" dirty="0" err="1">
                <a:solidFill>
                  <a:prstClr val="black"/>
                </a:solidFill>
                <a:hlinkClick r:id="rId4"/>
              </a:rPr>
              <a:t>Nandogikendan</a:t>
            </a:r>
            <a:endParaRPr lang="en-CA" sz="1200" b="0" dirty="0">
              <a:solidFill>
                <a:prstClr val="black"/>
              </a:solidFill>
            </a:endParaRPr>
          </a:p>
          <a:p>
            <a:pPr marL="0" lvl="0" indent="0">
              <a:lnSpc>
                <a:spcPct val="90000"/>
              </a:lnSpc>
              <a:spcBef>
                <a:spcPts val="1000"/>
              </a:spcBef>
              <a:spcAft>
                <a:spcPts val="0"/>
              </a:spcAft>
              <a:buNone/>
            </a:pPr>
            <a:r>
              <a:rPr lang="en-CA" sz="1200" b="0" dirty="0">
                <a:solidFill>
                  <a:prstClr val="black"/>
                </a:solidFill>
                <a:hlinkClick r:id="rId5"/>
              </a:rPr>
              <a:t>Activism Skills: Land and Territory Acknowledgement - Amnesty International Canada</a:t>
            </a:r>
            <a:endParaRPr lang="en-CA" sz="1200" b="0" dirty="0">
              <a:solidFill>
                <a:prstClr val="black"/>
              </a:solidFill>
            </a:endParaRPr>
          </a:p>
        </p:txBody>
      </p:sp>
      <p:sp>
        <p:nvSpPr>
          <p:cNvPr id="11" name="Slide Number Placeholder 10">
            <a:extLst>
              <a:ext uri="{FF2B5EF4-FFF2-40B4-BE49-F238E27FC236}">
                <a16:creationId xmlns:a16="http://schemas.microsoft.com/office/drawing/2014/main" id="{36C1D4D9-C50F-F48F-BF77-92C24E759091}"/>
              </a:ext>
            </a:extLst>
          </p:cNvPr>
          <p:cNvSpPr>
            <a:spLocks noGrp="1"/>
          </p:cNvSpPr>
          <p:nvPr>
            <p:ph type="sldNum" sz="quarter" idx="14"/>
          </p:nvPr>
        </p:nvSpPr>
        <p:spPr/>
        <p:txBody>
          <a:bodyPr/>
          <a:lstStyle/>
          <a:p>
            <a:fld id="{1782C561-A41C-D443-B264-42DD39AE3245}" type="slidenum">
              <a:rPr lang="en-US" smtClean="0"/>
              <a:pPr/>
              <a:t>3</a:t>
            </a:fld>
            <a:endParaRPr lang="en-US"/>
          </a:p>
        </p:txBody>
      </p:sp>
    </p:spTree>
    <p:extLst>
      <p:ext uri="{BB962C8B-B14F-4D97-AF65-F5344CB8AC3E}">
        <p14:creationId xmlns:p14="http://schemas.microsoft.com/office/powerpoint/2010/main" val="229387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FBCD-DA13-76DB-DE2E-1A4DD3BC20CC}"/>
              </a:ext>
            </a:extLst>
          </p:cNvPr>
          <p:cNvSpPr>
            <a:spLocks noGrp="1"/>
          </p:cNvSpPr>
          <p:nvPr>
            <p:ph type="title"/>
          </p:nvPr>
        </p:nvSpPr>
        <p:spPr/>
        <p:txBody>
          <a:bodyPr/>
          <a:lstStyle/>
          <a:p>
            <a:r>
              <a:rPr lang="en-US"/>
              <a:t>Placeholder for EAP Contact Information</a:t>
            </a:r>
            <a:endParaRPr lang="en-US" b="0">
              <a:solidFill>
                <a:srgbClr val="000000"/>
              </a:solidFill>
            </a:endParaRPr>
          </a:p>
        </p:txBody>
      </p:sp>
    </p:spTree>
    <p:extLst>
      <p:ext uri="{BB962C8B-B14F-4D97-AF65-F5344CB8AC3E}">
        <p14:creationId xmlns:p14="http://schemas.microsoft.com/office/powerpoint/2010/main" val="159117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E7E2-A5EC-47AD-9C34-334AD1E0FB5B}"/>
              </a:ext>
            </a:extLst>
          </p:cNvPr>
          <p:cNvSpPr>
            <a:spLocks noGrp="1"/>
          </p:cNvSpPr>
          <p:nvPr>
            <p:ph type="title"/>
          </p:nvPr>
        </p:nvSpPr>
        <p:spPr>
          <a:xfrm>
            <a:off x="609600" y="2757055"/>
            <a:ext cx="10972800" cy="671945"/>
          </a:xfrm>
        </p:spPr>
        <p:txBody>
          <a:bodyPr/>
          <a:lstStyle/>
          <a:p>
            <a:r>
              <a:rPr lang="en-US" dirty="0"/>
              <a:t>Module 2: Cultural Humility as a Healthcare Approach </a:t>
            </a:r>
          </a:p>
        </p:txBody>
      </p:sp>
    </p:spTree>
    <p:extLst>
      <p:ext uri="{BB962C8B-B14F-4D97-AF65-F5344CB8AC3E}">
        <p14:creationId xmlns:p14="http://schemas.microsoft.com/office/powerpoint/2010/main" val="4163098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03" name="Google Shape;203;p27"/>
          <p:cNvSpPr txBox="1"/>
          <p:nvPr/>
        </p:nvSpPr>
        <p:spPr>
          <a:xfrm>
            <a:off x="2129617" y="157592"/>
            <a:ext cx="8817571" cy="668000"/>
          </a:xfrm>
          <a:prstGeom prst="rect">
            <a:avLst/>
          </a:prstGeom>
          <a:noFill/>
          <a:ln>
            <a:noFill/>
          </a:ln>
        </p:spPr>
        <p:txBody>
          <a:bodyPr spcFirstLastPara="1" wrap="square" lIns="121900" tIns="121900" rIns="121900" bIns="121900" anchor="t" anchorCtr="0">
            <a:noAutofit/>
          </a:bodyPr>
          <a:lstStyle/>
          <a:p>
            <a:pPr>
              <a:buClr>
                <a:srgbClr val="000000"/>
              </a:buClr>
              <a:buSzPts val="2500"/>
            </a:pPr>
            <a:r>
              <a:rPr lang="en-CA" sz="3200" b="1" dirty="0">
                <a:solidFill>
                  <a:schemeClr val="lt1"/>
                </a:solidFill>
                <a:latin typeface="Century Gothic" panose="020B0502020202020204" pitchFamily="34" charset="0"/>
                <a:ea typeface="Barlow SemiBold"/>
                <a:cs typeface="Barlow SemiBold"/>
                <a:sym typeface="Barlow SemiBold"/>
              </a:rPr>
              <a:t>Three Components of Cultural Humility</a:t>
            </a:r>
            <a:endParaRPr sz="3200" b="1" dirty="0">
              <a:solidFill>
                <a:schemeClr val="lt1"/>
              </a:solidFill>
              <a:latin typeface="Century Gothic" panose="020B0502020202020204" pitchFamily="34" charset="0"/>
              <a:ea typeface="Barlow SemiBold"/>
              <a:cs typeface="Barlow SemiBold"/>
              <a:sym typeface="Barlow SemiBold"/>
            </a:endParaRPr>
          </a:p>
        </p:txBody>
      </p:sp>
      <p:sp>
        <p:nvSpPr>
          <p:cNvPr id="205" name="Google Shape;205;p27"/>
          <p:cNvSpPr txBox="1"/>
          <p:nvPr/>
        </p:nvSpPr>
        <p:spPr>
          <a:xfrm>
            <a:off x="681822" y="4582173"/>
            <a:ext cx="10666400" cy="1518310"/>
          </a:xfrm>
          <a:prstGeom prst="rect">
            <a:avLst/>
          </a:prstGeom>
          <a:noFill/>
          <a:ln>
            <a:noFill/>
          </a:ln>
        </p:spPr>
        <p:txBody>
          <a:bodyPr spcFirstLastPara="1" wrap="square" lIns="121900" tIns="60933" rIns="121900" bIns="60933" anchor="t" anchorCtr="0">
            <a:spAutoFit/>
          </a:bodyPr>
          <a:lstStyle/>
          <a:p>
            <a:pPr marL="609585" indent="-491054">
              <a:lnSpc>
                <a:spcPct val="115000"/>
              </a:lnSpc>
              <a:buClr>
                <a:srgbClr val="002060"/>
              </a:buClr>
              <a:buSzPts val="2200"/>
              <a:buChar char="●"/>
            </a:pPr>
            <a:r>
              <a:rPr lang="en-CA" sz="2000" dirty="0">
                <a:solidFill>
                  <a:srgbClr val="002060"/>
                </a:solidFill>
                <a:latin typeface="Century Gothic" panose="020B0502020202020204" pitchFamily="34" charset="0"/>
                <a:ea typeface="Barlow"/>
                <a:cs typeface="Barlow"/>
                <a:sym typeface="Barlow"/>
              </a:rPr>
              <a:t>Cultural humility is an interpersonal and/or systemic equity practice</a:t>
            </a:r>
            <a:endParaRPr sz="2000" dirty="0">
              <a:solidFill>
                <a:srgbClr val="002060"/>
              </a:solidFill>
              <a:latin typeface="Century Gothic" panose="020B0502020202020204" pitchFamily="34" charset="0"/>
              <a:ea typeface="Barlow"/>
              <a:cs typeface="Barlow"/>
              <a:sym typeface="Barlow"/>
            </a:endParaRPr>
          </a:p>
          <a:p>
            <a:pPr marL="609585" indent="-491054">
              <a:lnSpc>
                <a:spcPct val="115000"/>
              </a:lnSpc>
              <a:spcBef>
                <a:spcPts val="1333"/>
              </a:spcBef>
              <a:spcAft>
                <a:spcPts val="1333"/>
              </a:spcAft>
              <a:buClr>
                <a:srgbClr val="002060"/>
              </a:buClr>
              <a:buSzPts val="2200"/>
              <a:buChar char="●"/>
            </a:pPr>
            <a:r>
              <a:rPr lang="en-CA" sz="2000" dirty="0">
                <a:solidFill>
                  <a:srgbClr val="002060"/>
                </a:solidFill>
                <a:latin typeface="Century Gothic" panose="020B0502020202020204" pitchFamily="34" charset="0"/>
                <a:ea typeface="Barlow"/>
                <a:cs typeface="Barlow"/>
                <a:sym typeface="Barlow"/>
              </a:rPr>
              <a:t>These practices are ongoing and reinforce one another as part of the larger anti-racism/anti-oppression (ARAO) journey</a:t>
            </a:r>
            <a:r>
              <a:rPr lang="en-CA" sz="2000" dirty="0">
                <a:solidFill>
                  <a:srgbClr val="002060"/>
                </a:solidFill>
                <a:latin typeface="Century Gothic" panose="020B0502020202020204" pitchFamily="34" charset="0"/>
                <a:ea typeface="Arial"/>
                <a:cs typeface="Arial"/>
                <a:sym typeface="Arial"/>
              </a:rPr>
              <a:t> </a:t>
            </a:r>
            <a:endParaRPr sz="2000" dirty="0">
              <a:solidFill>
                <a:srgbClr val="002060"/>
              </a:solidFill>
              <a:latin typeface="Century Gothic" panose="020B0502020202020204" pitchFamily="34" charset="0"/>
            </a:endParaRPr>
          </a:p>
        </p:txBody>
      </p:sp>
      <p:sp>
        <p:nvSpPr>
          <p:cNvPr id="206" name="Google Shape;206;p27"/>
          <p:cNvSpPr/>
          <p:nvPr/>
        </p:nvSpPr>
        <p:spPr>
          <a:xfrm>
            <a:off x="4148393" y="2537933"/>
            <a:ext cx="3895200" cy="1767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algn="ctr"/>
            <a:r>
              <a:rPr lang="en-CA" sz="2400" dirty="0">
                <a:solidFill>
                  <a:schemeClr val="dk1"/>
                </a:solidFill>
                <a:latin typeface="Century Gothic" panose="020B0502020202020204" pitchFamily="34" charset="0"/>
                <a:ea typeface="Barlow"/>
                <a:cs typeface="Barlow"/>
                <a:sym typeface="Barlow"/>
              </a:rPr>
              <a:t>Recognizing and challenging power imbalances</a:t>
            </a:r>
            <a:endParaRPr sz="2400" dirty="0">
              <a:latin typeface="Century Gothic" panose="020B0502020202020204" pitchFamily="34" charset="0"/>
              <a:ea typeface="Barlow"/>
              <a:cs typeface="Barlow"/>
              <a:sym typeface="Barlow"/>
            </a:endParaRPr>
          </a:p>
        </p:txBody>
      </p:sp>
      <p:sp>
        <p:nvSpPr>
          <p:cNvPr id="207" name="Google Shape;207;p27"/>
          <p:cNvSpPr/>
          <p:nvPr/>
        </p:nvSpPr>
        <p:spPr>
          <a:xfrm>
            <a:off x="276529" y="2537933"/>
            <a:ext cx="3800688" cy="1767600"/>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algn="ctr"/>
            <a:r>
              <a:rPr lang="en-CA" sz="2400" dirty="0">
                <a:solidFill>
                  <a:schemeClr val="dk1"/>
                </a:solidFill>
                <a:latin typeface="Century Gothic" panose="020B0502020202020204" pitchFamily="34" charset="0"/>
                <a:ea typeface="Barlow"/>
                <a:cs typeface="Barlow"/>
                <a:sym typeface="Barlow"/>
              </a:rPr>
              <a:t>Self-awareness</a:t>
            </a:r>
            <a:br>
              <a:rPr lang="en-CA" sz="2400" dirty="0">
                <a:solidFill>
                  <a:schemeClr val="dk1"/>
                </a:solidFill>
                <a:latin typeface="Century Gothic" panose="020B0502020202020204" pitchFamily="34" charset="0"/>
                <a:ea typeface="Barlow"/>
                <a:cs typeface="Barlow"/>
                <a:sym typeface="Barlow"/>
              </a:rPr>
            </a:br>
            <a:r>
              <a:rPr lang="en-CA" sz="2400" dirty="0">
                <a:solidFill>
                  <a:schemeClr val="dk1"/>
                </a:solidFill>
                <a:latin typeface="Century Gothic" panose="020B0502020202020204" pitchFamily="34" charset="0"/>
                <a:ea typeface="Barlow"/>
                <a:cs typeface="Barlow"/>
                <a:sym typeface="Barlow"/>
              </a:rPr>
              <a:t>and critical </a:t>
            </a:r>
          </a:p>
          <a:p>
            <a:pPr algn="ctr"/>
            <a:r>
              <a:rPr lang="en-CA" sz="2400" dirty="0">
                <a:solidFill>
                  <a:schemeClr val="dk1"/>
                </a:solidFill>
                <a:latin typeface="Century Gothic" panose="020B0502020202020204" pitchFamily="34" charset="0"/>
                <a:ea typeface="Barlow"/>
                <a:cs typeface="Barlow"/>
                <a:sym typeface="Barlow"/>
              </a:rPr>
              <a:t>self-reflection</a:t>
            </a:r>
            <a:endParaRPr sz="2400" dirty="0">
              <a:latin typeface="Century Gothic" panose="020B0502020202020204" pitchFamily="34" charset="0"/>
              <a:ea typeface="Barlow"/>
              <a:cs typeface="Barlow"/>
              <a:sym typeface="Barlow"/>
            </a:endParaRPr>
          </a:p>
        </p:txBody>
      </p:sp>
      <p:sp>
        <p:nvSpPr>
          <p:cNvPr id="208" name="Google Shape;208;p27"/>
          <p:cNvSpPr/>
          <p:nvPr/>
        </p:nvSpPr>
        <p:spPr>
          <a:xfrm>
            <a:off x="8114769" y="2537933"/>
            <a:ext cx="3895200" cy="1767600"/>
          </a:xfrm>
          <a:prstGeom prst="roundRect">
            <a:avLst>
              <a:gd name="adj" fmla="val 16667"/>
            </a:avLst>
          </a:prstGeom>
          <a:solidFill>
            <a:schemeClr val="accent2">
              <a:lumMod val="75000"/>
            </a:schemeClr>
          </a:solidFill>
          <a:ln>
            <a:noFill/>
          </a:ln>
        </p:spPr>
        <p:txBody>
          <a:bodyPr spcFirstLastPara="1" wrap="square" lIns="121900" tIns="121900" rIns="121900" bIns="121900" anchor="ctr" anchorCtr="0">
            <a:noAutofit/>
          </a:bodyPr>
          <a:lstStyle/>
          <a:p>
            <a:pPr algn="ctr"/>
            <a:r>
              <a:rPr lang="en-CA" sz="2400" dirty="0">
                <a:latin typeface="Century Gothic" panose="020B0502020202020204" pitchFamily="34" charset="0"/>
                <a:ea typeface="Barlow"/>
                <a:cs typeface="Barlow"/>
                <a:sym typeface="Barlow"/>
              </a:rPr>
              <a:t>Build institutional accountability</a:t>
            </a:r>
            <a:endParaRPr sz="2400" dirty="0">
              <a:latin typeface="Century Gothic" panose="020B0502020202020204" pitchFamily="34" charset="0"/>
              <a:ea typeface="Barlow"/>
              <a:cs typeface="Barlow"/>
              <a:sym typeface="Barlow"/>
            </a:endParaRPr>
          </a:p>
        </p:txBody>
      </p:sp>
      <p:pic>
        <p:nvPicPr>
          <p:cNvPr id="209" name="Google Shape;209;p27" title="noun-inequality-3363714.png"/>
          <p:cNvPicPr preferRelativeResize="0"/>
          <p:nvPr/>
        </p:nvPicPr>
        <p:blipFill>
          <a:blip r:embed="rId3">
            <a:alphaModFix/>
          </a:blip>
          <a:stretch>
            <a:fillRect/>
          </a:stretch>
        </p:blipFill>
        <p:spPr>
          <a:xfrm>
            <a:off x="4954720" y="757517"/>
            <a:ext cx="2120604" cy="2005196"/>
          </a:xfrm>
          <a:prstGeom prst="rect">
            <a:avLst/>
          </a:prstGeom>
          <a:noFill/>
          <a:ln>
            <a:noFill/>
          </a:ln>
        </p:spPr>
      </p:pic>
      <p:pic>
        <p:nvPicPr>
          <p:cNvPr id="210" name="Google Shape;210;p27" title="noun-ethical-leadership-7497366.png"/>
          <p:cNvPicPr preferRelativeResize="0"/>
          <p:nvPr/>
        </p:nvPicPr>
        <p:blipFill>
          <a:blip r:embed="rId4">
            <a:alphaModFix/>
          </a:blip>
          <a:stretch>
            <a:fillRect/>
          </a:stretch>
        </p:blipFill>
        <p:spPr>
          <a:xfrm>
            <a:off x="9175898" y="995884"/>
            <a:ext cx="1771290" cy="1496618"/>
          </a:xfrm>
          <a:prstGeom prst="rect">
            <a:avLst/>
          </a:prstGeom>
          <a:noFill/>
          <a:ln>
            <a:noFill/>
          </a:ln>
        </p:spPr>
      </p:pic>
      <p:pic>
        <p:nvPicPr>
          <p:cNvPr id="211" name="Google Shape;211;p27" title="noun-reflection-exercises-6136035.png"/>
          <p:cNvPicPr preferRelativeResize="0"/>
          <p:nvPr/>
        </p:nvPicPr>
        <p:blipFill>
          <a:blip r:embed="rId5">
            <a:alphaModFix/>
          </a:blip>
          <a:stretch>
            <a:fillRect/>
          </a:stretch>
        </p:blipFill>
        <p:spPr>
          <a:xfrm>
            <a:off x="1376315" y="1007115"/>
            <a:ext cx="1732633" cy="1530818"/>
          </a:xfrm>
          <a:prstGeom prst="rect">
            <a:avLst/>
          </a:prstGeom>
          <a:noFill/>
          <a:ln>
            <a:noFill/>
          </a:ln>
        </p:spPr>
      </p:pic>
      <p:pic>
        <p:nvPicPr>
          <p:cNvPr id="212" name="Google Shape;212;p27" title="NWT-OHT_Logo-Final-White.png"/>
          <p:cNvPicPr preferRelativeResize="0"/>
          <p:nvPr/>
        </p:nvPicPr>
        <p:blipFill>
          <a:blip r:embed="rId6">
            <a:alphaModFix/>
          </a:blip>
          <a:stretch>
            <a:fillRect/>
          </a:stretch>
        </p:blipFill>
        <p:spPr>
          <a:xfrm>
            <a:off x="136552" y="47084"/>
            <a:ext cx="1993065" cy="71043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8"/>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18" name="Google Shape;218;p28"/>
          <p:cNvSpPr txBox="1"/>
          <p:nvPr/>
        </p:nvSpPr>
        <p:spPr>
          <a:xfrm>
            <a:off x="1823167" y="148700"/>
            <a:ext cx="10477600" cy="668000"/>
          </a:xfrm>
          <a:prstGeom prst="rect">
            <a:avLst/>
          </a:prstGeom>
          <a:noFill/>
          <a:ln>
            <a:noFill/>
          </a:ln>
        </p:spPr>
        <p:txBody>
          <a:bodyPr spcFirstLastPara="1" wrap="square" lIns="121900" tIns="121900" rIns="121900" bIns="121900" anchor="t" anchorCtr="0">
            <a:noAutofit/>
          </a:bodyPr>
          <a:lstStyle/>
          <a:p>
            <a:pPr>
              <a:buClr>
                <a:srgbClr val="000000"/>
              </a:buClr>
              <a:buSzPts val="2500"/>
            </a:pPr>
            <a:endParaRPr sz="3733">
              <a:solidFill>
                <a:schemeClr val="lt1"/>
              </a:solidFill>
              <a:latin typeface="Barlow SemiBold"/>
              <a:ea typeface="Barlow SemiBold"/>
              <a:cs typeface="Barlow SemiBold"/>
              <a:sym typeface="Barlow SemiBold"/>
            </a:endParaRPr>
          </a:p>
        </p:txBody>
      </p:sp>
      <p:sp>
        <p:nvSpPr>
          <p:cNvPr id="220" name="Google Shape;220;p28"/>
          <p:cNvSpPr txBox="1"/>
          <p:nvPr/>
        </p:nvSpPr>
        <p:spPr>
          <a:xfrm>
            <a:off x="187067" y="1228907"/>
            <a:ext cx="5240732" cy="1190143"/>
          </a:xfrm>
          <a:prstGeom prst="rect">
            <a:avLst/>
          </a:prstGeom>
          <a:noFill/>
          <a:ln>
            <a:noFill/>
          </a:ln>
        </p:spPr>
        <p:txBody>
          <a:bodyPr spcFirstLastPara="1" wrap="square" lIns="121900" tIns="60933" rIns="121900" bIns="60933" anchor="t" anchorCtr="0">
            <a:spAutoFit/>
          </a:bodyPr>
          <a:lstStyle/>
          <a:p>
            <a:pPr algn="ctr">
              <a:buClr>
                <a:schemeClr val="dk1"/>
              </a:buClr>
              <a:buSzPts val="1100"/>
            </a:pPr>
            <a:r>
              <a:rPr lang="en-CA" sz="3400" b="1" dirty="0">
                <a:solidFill>
                  <a:schemeClr val="accent5"/>
                </a:solidFill>
                <a:latin typeface="Century Gothic" panose="020B0502020202020204" pitchFamily="34" charset="0"/>
                <a:ea typeface="Barlow"/>
                <a:cs typeface="Barlow"/>
                <a:sym typeface="Barlow"/>
              </a:rPr>
              <a:t>1) </a:t>
            </a:r>
            <a:r>
              <a:rPr lang="en-CA" sz="3400" b="1" dirty="0">
                <a:solidFill>
                  <a:srgbClr val="002060"/>
                </a:solidFill>
                <a:latin typeface="Century Gothic" panose="020B0502020202020204" pitchFamily="34" charset="0"/>
                <a:ea typeface="Barlow"/>
                <a:cs typeface="Barlow"/>
                <a:sym typeface="Barlow"/>
              </a:rPr>
              <a:t>Self-Awareness and Critical Self-Reflection</a:t>
            </a:r>
            <a:endParaRPr sz="3400" dirty="0">
              <a:solidFill>
                <a:srgbClr val="002060"/>
              </a:solidFill>
              <a:latin typeface="Century Gothic" panose="020B0502020202020204" pitchFamily="34" charset="0"/>
              <a:ea typeface="Arial"/>
              <a:cs typeface="Arial"/>
              <a:sym typeface="Arial"/>
            </a:endParaRPr>
          </a:p>
        </p:txBody>
      </p:sp>
      <p:sp>
        <p:nvSpPr>
          <p:cNvPr id="221" name="Google Shape;221;p28"/>
          <p:cNvSpPr txBox="1"/>
          <p:nvPr/>
        </p:nvSpPr>
        <p:spPr>
          <a:xfrm>
            <a:off x="5360033" y="1139500"/>
            <a:ext cx="6577334" cy="4850766"/>
          </a:xfrm>
          <a:prstGeom prst="rect">
            <a:avLst/>
          </a:prstGeom>
          <a:noFill/>
          <a:ln>
            <a:noFill/>
          </a:ln>
        </p:spPr>
        <p:txBody>
          <a:bodyPr spcFirstLastPara="1" wrap="square" lIns="121900" tIns="121900" rIns="121900" bIns="121900" anchor="t" anchorCtr="0">
            <a:noAutofit/>
          </a:bodyPr>
          <a:lstStyle/>
          <a:p>
            <a:pPr marL="609585" indent="-482588">
              <a:lnSpc>
                <a:spcPct val="115000"/>
              </a:lnSpc>
              <a:buClr>
                <a:srgbClr val="073763"/>
              </a:buClr>
              <a:buSzPts val="2100"/>
              <a:buFont typeface="Barlow"/>
              <a:buChar char="●"/>
            </a:pPr>
            <a:r>
              <a:rPr lang="en-CA" sz="2200" dirty="0">
                <a:latin typeface="Century Gothic" panose="020B0502020202020204" pitchFamily="34" charset="0"/>
                <a:ea typeface="Barlow"/>
                <a:cs typeface="Barlow"/>
                <a:sym typeface="Barlow"/>
              </a:rPr>
              <a:t>Invites ongoing reflection on how our identities and experiences shape our views</a:t>
            </a:r>
            <a:endParaRPr sz="2200" dirty="0">
              <a:latin typeface="Century Gothic" panose="020B0502020202020204" pitchFamily="34" charset="0"/>
              <a:ea typeface="Barlow"/>
              <a:cs typeface="Barlow"/>
              <a:sym typeface="Barlow"/>
            </a:endParaRPr>
          </a:p>
          <a:p>
            <a:pPr marL="609585" indent="-482588">
              <a:lnSpc>
                <a:spcPct val="115000"/>
              </a:lnSpc>
              <a:buClr>
                <a:srgbClr val="073763"/>
              </a:buClr>
              <a:buSzPts val="2100"/>
              <a:buFont typeface="Barlow"/>
              <a:buChar char="●"/>
            </a:pPr>
            <a:r>
              <a:rPr lang="en-CA" sz="2200" dirty="0">
                <a:latin typeface="Century Gothic" panose="020B0502020202020204" pitchFamily="34" charset="0"/>
                <a:ea typeface="Barlow"/>
                <a:cs typeface="Barlow"/>
                <a:sym typeface="Barlow"/>
              </a:rPr>
              <a:t>Helps surface concealed or overlooked systemic oppression in real-time</a:t>
            </a:r>
            <a:endParaRPr sz="2200" dirty="0">
              <a:latin typeface="Century Gothic" panose="020B0502020202020204" pitchFamily="34" charset="0"/>
              <a:ea typeface="Barlow"/>
              <a:cs typeface="Barlow"/>
              <a:sym typeface="Barlow"/>
            </a:endParaRPr>
          </a:p>
          <a:p>
            <a:pPr marL="609585" indent="-482588">
              <a:lnSpc>
                <a:spcPct val="115000"/>
              </a:lnSpc>
              <a:buClr>
                <a:srgbClr val="073763"/>
              </a:buClr>
              <a:buSzPts val="2100"/>
              <a:buFont typeface="Barlow"/>
              <a:buChar char="●"/>
            </a:pPr>
            <a:r>
              <a:rPr lang="en-CA" sz="2200" dirty="0">
                <a:latin typeface="Century Gothic" panose="020B0502020202020204" pitchFamily="34" charset="0"/>
                <a:ea typeface="Barlow"/>
                <a:cs typeface="Barlow"/>
                <a:sym typeface="Barlow"/>
              </a:rPr>
              <a:t>Encourages learning from discomfort, not avoiding it</a:t>
            </a:r>
          </a:p>
          <a:p>
            <a:pPr marL="126997">
              <a:lnSpc>
                <a:spcPct val="115000"/>
              </a:lnSpc>
              <a:buClr>
                <a:srgbClr val="073763"/>
              </a:buClr>
              <a:buSzPts val="2100"/>
            </a:pPr>
            <a:endParaRPr lang="en-CA" sz="2200" dirty="0">
              <a:latin typeface="Century Gothic" panose="020B0502020202020204" pitchFamily="34" charset="0"/>
              <a:ea typeface="Barlow"/>
              <a:cs typeface="Barlow"/>
              <a:sym typeface="Barlow"/>
            </a:endParaRPr>
          </a:p>
          <a:p>
            <a:pPr marL="126997">
              <a:lnSpc>
                <a:spcPct val="115000"/>
              </a:lnSpc>
              <a:buClr>
                <a:srgbClr val="073763"/>
              </a:buClr>
              <a:buSzPts val="2100"/>
            </a:pPr>
            <a:r>
              <a:rPr lang="en-US" sz="2200" b="1" dirty="0">
                <a:solidFill>
                  <a:schemeClr val="dk1"/>
                </a:solidFill>
                <a:latin typeface="Century Gothic" panose="020B0502020202020204" pitchFamily="34" charset="0"/>
                <a:ea typeface="Barlow"/>
                <a:cs typeface="Barlow"/>
                <a:sym typeface="Barlow"/>
              </a:rPr>
              <a:t>Example: </a:t>
            </a:r>
            <a:r>
              <a:rPr lang="en-US" sz="2200" dirty="0">
                <a:solidFill>
                  <a:schemeClr val="dk1"/>
                </a:solidFill>
                <a:latin typeface="Century Gothic" panose="020B0502020202020204" pitchFamily="34" charset="0"/>
                <a:ea typeface="Barlow"/>
                <a:cs typeface="Barlow"/>
                <a:sym typeface="Barlow"/>
              </a:rPr>
              <a:t>A provider reflecting on how their assumptions about “compliance” may be rooted in classism and failure to recognize compounding barriers</a:t>
            </a:r>
            <a:endParaRPr lang="en-US" sz="2200" dirty="0">
              <a:latin typeface="Century Gothic" panose="020B0502020202020204" pitchFamily="34" charset="0"/>
              <a:ea typeface="Barlow"/>
              <a:cs typeface="Barlow"/>
              <a:sym typeface="Barlow"/>
            </a:endParaRPr>
          </a:p>
          <a:p>
            <a:pPr marL="126997">
              <a:lnSpc>
                <a:spcPct val="115000"/>
              </a:lnSpc>
              <a:buClr>
                <a:srgbClr val="073763"/>
              </a:buClr>
              <a:buSzPts val="2100"/>
            </a:pPr>
            <a:endParaRPr sz="2800" dirty="0">
              <a:latin typeface="Barlow"/>
              <a:ea typeface="Barlow"/>
              <a:cs typeface="Barlow"/>
              <a:sym typeface="Barlow"/>
            </a:endParaRPr>
          </a:p>
        </p:txBody>
      </p:sp>
      <p:sp>
        <p:nvSpPr>
          <p:cNvPr id="223" name="Google Shape;223;p28"/>
          <p:cNvSpPr/>
          <p:nvPr/>
        </p:nvSpPr>
        <p:spPr>
          <a:xfrm>
            <a:off x="508633" y="2604544"/>
            <a:ext cx="4599600" cy="64800"/>
          </a:xfrm>
          <a:prstGeom prst="rect">
            <a:avLst/>
          </a:prstGeom>
          <a:solidFill>
            <a:schemeClr val="accent4"/>
          </a:solidFill>
          <a:ln>
            <a:noFill/>
          </a:ln>
        </p:spPr>
        <p:txBody>
          <a:bodyPr spcFirstLastPara="1" wrap="square" lIns="121900" tIns="121900" rIns="121900" bIns="121900" anchor="ctr" anchorCtr="0">
            <a:noAutofit/>
          </a:bodyPr>
          <a:lstStyle/>
          <a:p>
            <a:pPr algn="ctr"/>
            <a:endParaRPr sz="2400"/>
          </a:p>
        </p:txBody>
      </p:sp>
      <p:pic>
        <p:nvPicPr>
          <p:cNvPr id="224" name="Google Shape;224;p28" title="noun-reflection-exercises-6136035.png"/>
          <p:cNvPicPr preferRelativeResize="0"/>
          <p:nvPr/>
        </p:nvPicPr>
        <p:blipFill>
          <a:blip r:embed="rId3">
            <a:alphaModFix/>
          </a:blip>
          <a:stretch>
            <a:fillRect/>
          </a:stretch>
        </p:blipFill>
        <p:spPr>
          <a:xfrm>
            <a:off x="1075257" y="2669344"/>
            <a:ext cx="3464352" cy="3410355"/>
          </a:xfrm>
          <a:prstGeom prst="rect">
            <a:avLst/>
          </a:prstGeom>
          <a:noFill/>
          <a:ln>
            <a:noFill/>
          </a:ln>
        </p:spPr>
      </p:pic>
      <p:pic>
        <p:nvPicPr>
          <p:cNvPr id="225" name="Google Shape;225;p28" title="NWT-OHT_Logo-Final-White.png"/>
          <p:cNvPicPr preferRelativeResize="0"/>
          <p:nvPr/>
        </p:nvPicPr>
        <p:blipFill>
          <a:blip r:embed="rId4">
            <a:alphaModFix/>
          </a:blip>
          <a:stretch>
            <a:fillRect/>
          </a:stretch>
        </p:blipFill>
        <p:spPr>
          <a:xfrm>
            <a:off x="318933" y="82173"/>
            <a:ext cx="1993065" cy="7104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9"/>
          <p:cNvSpPr txBox="1"/>
          <p:nvPr/>
        </p:nvSpPr>
        <p:spPr>
          <a:xfrm>
            <a:off x="403100" y="1359655"/>
            <a:ext cx="6912733" cy="3687600"/>
          </a:xfrm>
          <a:prstGeom prst="rect">
            <a:avLst/>
          </a:prstGeom>
          <a:noFill/>
          <a:ln>
            <a:noFill/>
          </a:ln>
        </p:spPr>
        <p:txBody>
          <a:bodyPr spcFirstLastPara="1" wrap="square" lIns="121900" tIns="121900" rIns="121900" bIns="121900" anchor="t" anchorCtr="0">
            <a:noAutofit/>
          </a:bodyPr>
          <a:lstStyle/>
          <a:p>
            <a:pPr marL="609585" indent="-482588">
              <a:lnSpc>
                <a:spcPct val="115000"/>
              </a:lnSpc>
              <a:buClr>
                <a:srgbClr val="073763"/>
              </a:buClr>
              <a:buSzPts val="2100"/>
              <a:buFont typeface="Barlow"/>
              <a:buChar char="●"/>
            </a:pPr>
            <a:r>
              <a:rPr lang="en-CA" sz="2400" dirty="0">
                <a:solidFill>
                  <a:srgbClr val="002060"/>
                </a:solidFill>
                <a:latin typeface="Century Gothic" panose="020B0502020202020204" pitchFamily="34" charset="0"/>
                <a:ea typeface="Barlow"/>
                <a:cs typeface="Barlow"/>
                <a:sym typeface="Barlow"/>
              </a:rPr>
              <a:t>Power dynamics exist in care relationships, workplaces, and institutions</a:t>
            </a:r>
            <a:endParaRPr sz="2400" dirty="0">
              <a:solidFill>
                <a:srgbClr val="002060"/>
              </a:solidFill>
              <a:latin typeface="Century Gothic" panose="020B0502020202020204" pitchFamily="34" charset="0"/>
              <a:ea typeface="Barlow"/>
              <a:cs typeface="Barlow"/>
              <a:sym typeface="Barlow"/>
            </a:endParaRPr>
          </a:p>
          <a:p>
            <a:pPr marL="609585" indent="-482588">
              <a:lnSpc>
                <a:spcPct val="115000"/>
              </a:lnSpc>
              <a:buClr>
                <a:srgbClr val="073763"/>
              </a:buClr>
              <a:buSzPts val="2100"/>
              <a:buFont typeface="Barlow"/>
              <a:buChar char="●"/>
            </a:pPr>
            <a:r>
              <a:rPr lang="en-CA" sz="2400" dirty="0">
                <a:solidFill>
                  <a:srgbClr val="002060"/>
                </a:solidFill>
                <a:latin typeface="Century Gothic" panose="020B0502020202020204" pitchFamily="34" charset="0"/>
                <a:ea typeface="Barlow"/>
                <a:cs typeface="Barlow"/>
                <a:sym typeface="Barlow"/>
              </a:rPr>
              <a:t>Cultural humility prompts us to redistribute power where possible</a:t>
            </a:r>
            <a:endParaRPr sz="2400" dirty="0">
              <a:solidFill>
                <a:srgbClr val="002060"/>
              </a:solidFill>
              <a:latin typeface="Century Gothic" panose="020B0502020202020204" pitchFamily="34" charset="0"/>
              <a:ea typeface="Barlow"/>
              <a:cs typeface="Barlow"/>
              <a:sym typeface="Barlow"/>
            </a:endParaRPr>
          </a:p>
          <a:p>
            <a:pPr marL="609585" indent="-482588">
              <a:lnSpc>
                <a:spcPct val="115000"/>
              </a:lnSpc>
              <a:buClr>
                <a:srgbClr val="073763"/>
              </a:buClr>
              <a:buSzPts val="2100"/>
              <a:buFont typeface="Barlow"/>
              <a:buChar char="●"/>
            </a:pPr>
            <a:r>
              <a:rPr lang="en-CA" sz="2400" dirty="0">
                <a:solidFill>
                  <a:srgbClr val="002060"/>
                </a:solidFill>
                <a:latin typeface="Century Gothic" panose="020B0502020202020204" pitchFamily="34" charset="0"/>
                <a:ea typeface="Barlow"/>
                <a:cs typeface="Barlow"/>
                <a:sym typeface="Barlow"/>
              </a:rPr>
              <a:t>Centers patient and community expertise</a:t>
            </a:r>
          </a:p>
          <a:p>
            <a:pPr marL="126997">
              <a:lnSpc>
                <a:spcPct val="115000"/>
              </a:lnSpc>
              <a:buClr>
                <a:srgbClr val="073763"/>
              </a:buClr>
              <a:buSzPts val="2100"/>
            </a:pPr>
            <a:endParaRPr lang="en-CA" sz="2400" dirty="0">
              <a:solidFill>
                <a:srgbClr val="002060"/>
              </a:solidFill>
              <a:latin typeface="Century Gothic" panose="020B0502020202020204" pitchFamily="34" charset="0"/>
              <a:ea typeface="Barlow"/>
              <a:cs typeface="Barlow"/>
              <a:sym typeface="Barlow"/>
            </a:endParaRPr>
          </a:p>
          <a:p>
            <a:pPr marL="126997">
              <a:lnSpc>
                <a:spcPct val="115000"/>
              </a:lnSpc>
              <a:buClr>
                <a:srgbClr val="073763"/>
              </a:buClr>
              <a:buSzPts val="2100"/>
            </a:pPr>
            <a:r>
              <a:rPr lang="en-US" sz="2400" b="1" dirty="0">
                <a:solidFill>
                  <a:srgbClr val="002060"/>
                </a:solidFill>
                <a:latin typeface="Century Gothic" panose="020B0502020202020204" pitchFamily="34" charset="0"/>
                <a:ea typeface="Barlow"/>
                <a:cs typeface="Barlow"/>
                <a:sym typeface="Barlow"/>
              </a:rPr>
              <a:t>Example: </a:t>
            </a:r>
            <a:r>
              <a:rPr lang="en-US" sz="2400" dirty="0">
                <a:solidFill>
                  <a:srgbClr val="002060"/>
                </a:solidFill>
                <a:latin typeface="Century Gothic" panose="020B0502020202020204" pitchFamily="34" charset="0"/>
                <a:ea typeface="Barlow"/>
                <a:cs typeface="Barlow"/>
                <a:sym typeface="Barlow"/>
              </a:rPr>
              <a:t>Ongoing curiosity and respecting their lived knowledge as valid and central to the care process</a:t>
            </a:r>
          </a:p>
          <a:p>
            <a:pPr marL="126997">
              <a:lnSpc>
                <a:spcPct val="115000"/>
              </a:lnSpc>
              <a:buClr>
                <a:srgbClr val="073763"/>
              </a:buClr>
              <a:buSzPts val="2100"/>
            </a:pPr>
            <a:endParaRPr sz="2800" dirty="0">
              <a:latin typeface="Barlow"/>
              <a:ea typeface="Barlow"/>
              <a:cs typeface="Barlow"/>
              <a:sym typeface="Barlow"/>
            </a:endParaRPr>
          </a:p>
        </p:txBody>
      </p:sp>
      <p:sp>
        <p:nvSpPr>
          <p:cNvPr id="231" name="Google Shape;231;p29"/>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34" name="Google Shape;234;p29"/>
          <p:cNvSpPr txBox="1"/>
          <p:nvPr/>
        </p:nvSpPr>
        <p:spPr>
          <a:xfrm>
            <a:off x="7315832" y="1228934"/>
            <a:ext cx="4701201" cy="1723687"/>
          </a:xfrm>
          <a:prstGeom prst="rect">
            <a:avLst/>
          </a:prstGeom>
          <a:noFill/>
          <a:ln>
            <a:noFill/>
          </a:ln>
        </p:spPr>
        <p:txBody>
          <a:bodyPr spcFirstLastPara="1" wrap="square" lIns="121900" tIns="60933" rIns="121900" bIns="60933" anchor="t" anchorCtr="0">
            <a:spAutoFit/>
          </a:bodyPr>
          <a:lstStyle/>
          <a:p>
            <a:pPr algn="ctr">
              <a:buClr>
                <a:schemeClr val="dk1"/>
              </a:buClr>
              <a:buSzPts val="2500"/>
            </a:pPr>
            <a:r>
              <a:rPr lang="en-CA" sz="3400" b="1" dirty="0">
                <a:solidFill>
                  <a:schemeClr val="accent1"/>
                </a:solidFill>
                <a:latin typeface="Barlow"/>
                <a:ea typeface="Barlow"/>
                <a:cs typeface="Barlow"/>
                <a:sym typeface="Barlow"/>
              </a:rPr>
              <a:t>2)  </a:t>
            </a:r>
            <a:r>
              <a:rPr lang="en-CA" sz="3400" b="1" dirty="0">
                <a:solidFill>
                  <a:srgbClr val="002060"/>
                </a:solidFill>
                <a:latin typeface="Barlow"/>
                <a:ea typeface="Barlow"/>
                <a:cs typeface="Barlow"/>
                <a:sym typeface="Barlow"/>
              </a:rPr>
              <a:t>Recognizing and Mitigating Power </a:t>
            </a:r>
          </a:p>
          <a:p>
            <a:pPr algn="ctr">
              <a:buClr>
                <a:schemeClr val="dk1"/>
              </a:buClr>
              <a:buSzPts val="2500"/>
            </a:pPr>
            <a:r>
              <a:rPr lang="en-CA" sz="3400" b="1" dirty="0">
                <a:solidFill>
                  <a:srgbClr val="002060"/>
                </a:solidFill>
                <a:latin typeface="Barlow"/>
                <a:ea typeface="Barlow"/>
                <a:cs typeface="Barlow"/>
                <a:sym typeface="Barlow"/>
              </a:rPr>
              <a:t>Imbalances</a:t>
            </a:r>
            <a:endParaRPr sz="3400" b="1" dirty="0">
              <a:solidFill>
                <a:srgbClr val="002060"/>
              </a:solidFill>
              <a:latin typeface="Barlow"/>
              <a:ea typeface="Barlow"/>
              <a:cs typeface="Barlow"/>
              <a:sym typeface="Barlow"/>
            </a:endParaRPr>
          </a:p>
        </p:txBody>
      </p:sp>
      <p:sp>
        <p:nvSpPr>
          <p:cNvPr id="236" name="Google Shape;236;p29"/>
          <p:cNvSpPr/>
          <p:nvPr/>
        </p:nvSpPr>
        <p:spPr>
          <a:xfrm>
            <a:off x="7417433" y="3010944"/>
            <a:ext cx="4599600" cy="64800"/>
          </a:xfrm>
          <a:prstGeom prst="rect">
            <a:avLst/>
          </a:prstGeom>
          <a:solidFill>
            <a:schemeClr val="accent4"/>
          </a:solidFill>
          <a:ln>
            <a:noFill/>
          </a:ln>
        </p:spPr>
        <p:txBody>
          <a:bodyPr spcFirstLastPara="1" wrap="square" lIns="121900" tIns="121900" rIns="121900" bIns="121900" anchor="ctr" anchorCtr="0">
            <a:noAutofit/>
          </a:bodyPr>
          <a:lstStyle/>
          <a:p>
            <a:pPr algn="ctr"/>
            <a:endParaRPr sz="2400"/>
          </a:p>
        </p:txBody>
      </p:sp>
      <p:pic>
        <p:nvPicPr>
          <p:cNvPr id="237" name="Google Shape;237;p29" title="noun-inequality-3363714.png"/>
          <p:cNvPicPr preferRelativeResize="0"/>
          <p:nvPr/>
        </p:nvPicPr>
        <p:blipFill>
          <a:blip r:embed="rId3">
            <a:alphaModFix/>
          </a:blip>
          <a:stretch>
            <a:fillRect/>
          </a:stretch>
        </p:blipFill>
        <p:spPr>
          <a:xfrm>
            <a:off x="7934165" y="2689410"/>
            <a:ext cx="3566135" cy="3616439"/>
          </a:xfrm>
          <a:prstGeom prst="rect">
            <a:avLst/>
          </a:prstGeom>
          <a:noFill/>
          <a:ln>
            <a:noFill/>
          </a:ln>
        </p:spPr>
      </p:pic>
      <p:pic>
        <p:nvPicPr>
          <p:cNvPr id="238" name="Google Shape;238;p29" title="NWT-OHT_Logo-Final-White.png"/>
          <p:cNvPicPr preferRelativeResize="0"/>
          <p:nvPr/>
        </p:nvPicPr>
        <p:blipFill>
          <a:blip r:embed="rId4">
            <a:alphaModFix/>
          </a:blip>
          <a:stretch>
            <a:fillRect/>
          </a:stretch>
        </p:blipFill>
        <p:spPr>
          <a:xfrm>
            <a:off x="403100" y="148700"/>
            <a:ext cx="1993065" cy="71043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246" name="Google Shape;246;p30"/>
          <p:cNvSpPr txBox="1"/>
          <p:nvPr/>
        </p:nvSpPr>
        <p:spPr>
          <a:xfrm>
            <a:off x="204516" y="1351684"/>
            <a:ext cx="5207833" cy="1190143"/>
          </a:xfrm>
          <a:prstGeom prst="rect">
            <a:avLst/>
          </a:prstGeom>
          <a:noFill/>
          <a:ln>
            <a:noFill/>
          </a:ln>
        </p:spPr>
        <p:txBody>
          <a:bodyPr spcFirstLastPara="1" wrap="square" lIns="121900" tIns="60933" rIns="121900" bIns="60933" anchor="t" anchorCtr="0">
            <a:spAutoFit/>
          </a:bodyPr>
          <a:lstStyle/>
          <a:p>
            <a:pPr algn="ctr">
              <a:buClr>
                <a:schemeClr val="dk1"/>
              </a:buClr>
              <a:buSzPts val="2500"/>
            </a:pPr>
            <a:r>
              <a:rPr lang="en-CA" sz="3467" b="1" dirty="0">
                <a:solidFill>
                  <a:schemeClr val="accent5"/>
                </a:solidFill>
                <a:latin typeface="Century Gothic" panose="020B0502020202020204" pitchFamily="34" charset="0"/>
                <a:ea typeface="Barlow"/>
                <a:cs typeface="Barlow"/>
                <a:sym typeface="Barlow"/>
              </a:rPr>
              <a:t>3) </a:t>
            </a:r>
            <a:r>
              <a:rPr lang="en-CA" sz="3467" b="1" dirty="0">
                <a:solidFill>
                  <a:srgbClr val="002060"/>
                </a:solidFill>
                <a:latin typeface="Century Gothic" panose="020B0502020202020204" pitchFamily="34" charset="0"/>
                <a:ea typeface="Barlow"/>
                <a:cs typeface="Barlow"/>
                <a:sym typeface="Barlow"/>
              </a:rPr>
              <a:t>Building Institutional Accountability</a:t>
            </a:r>
            <a:endParaRPr sz="1867" dirty="0">
              <a:solidFill>
                <a:srgbClr val="002060"/>
              </a:solidFill>
              <a:latin typeface="Century Gothic" panose="020B0502020202020204" pitchFamily="34" charset="0"/>
              <a:ea typeface="Arial"/>
              <a:cs typeface="Arial"/>
              <a:sym typeface="Arial"/>
            </a:endParaRPr>
          </a:p>
        </p:txBody>
      </p:sp>
      <p:sp>
        <p:nvSpPr>
          <p:cNvPr id="247" name="Google Shape;247;p30"/>
          <p:cNvSpPr txBox="1"/>
          <p:nvPr/>
        </p:nvSpPr>
        <p:spPr>
          <a:xfrm>
            <a:off x="5690430" y="1128246"/>
            <a:ext cx="5992937" cy="3687600"/>
          </a:xfrm>
          <a:prstGeom prst="rect">
            <a:avLst/>
          </a:prstGeom>
          <a:noFill/>
          <a:ln>
            <a:noFill/>
          </a:ln>
        </p:spPr>
        <p:txBody>
          <a:bodyPr spcFirstLastPara="1" wrap="square" lIns="121900" tIns="121900" rIns="121900" bIns="121900" anchor="t" anchorCtr="0">
            <a:noAutofit/>
          </a:bodyPr>
          <a:lstStyle/>
          <a:p>
            <a:pPr marL="609585" indent="-482588">
              <a:lnSpc>
                <a:spcPct val="115000"/>
              </a:lnSpc>
              <a:buSzPts val="2100"/>
              <a:buFont typeface="Barlow"/>
              <a:buChar char="●"/>
            </a:pPr>
            <a:r>
              <a:rPr lang="en-CA" sz="2200" dirty="0">
                <a:solidFill>
                  <a:srgbClr val="002060"/>
                </a:solidFill>
                <a:latin typeface="Century Gothic" panose="020B0502020202020204" pitchFamily="34" charset="0"/>
                <a:ea typeface="Barlow"/>
                <a:cs typeface="Barlow"/>
                <a:sym typeface="Barlow"/>
              </a:rPr>
              <a:t>Cultural humility is not just interpersonal — it must be applied to systems and structures</a:t>
            </a:r>
            <a:endParaRPr sz="2200" dirty="0">
              <a:solidFill>
                <a:srgbClr val="002060"/>
              </a:solidFill>
              <a:latin typeface="Century Gothic" panose="020B0502020202020204" pitchFamily="34" charset="0"/>
              <a:ea typeface="Barlow"/>
              <a:cs typeface="Barlow"/>
              <a:sym typeface="Barlow"/>
            </a:endParaRPr>
          </a:p>
          <a:p>
            <a:pPr marL="609585" indent="-482588">
              <a:lnSpc>
                <a:spcPct val="115000"/>
              </a:lnSpc>
              <a:buSzPts val="2100"/>
              <a:buFont typeface="Barlow"/>
              <a:buChar char="●"/>
            </a:pPr>
            <a:r>
              <a:rPr lang="en-CA" sz="2200" dirty="0">
                <a:solidFill>
                  <a:srgbClr val="002060"/>
                </a:solidFill>
                <a:latin typeface="Century Gothic" panose="020B0502020202020204" pitchFamily="34" charset="0"/>
                <a:ea typeface="Barlow"/>
                <a:cs typeface="Barlow"/>
                <a:sym typeface="Barlow"/>
              </a:rPr>
              <a:t>Accountability includes both policies and culture shift</a:t>
            </a:r>
            <a:endParaRPr sz="2200" dirty="0">
              <a:solidFill>
                <a:srgbClr val="002060"/>
              </a:solidFill>
              <a:latin typeface="Century Gothic" panose="020B0502020202020204" pitchFamily="34" charset="0"/>
              <a:ea typeface="Barlow"/>
              <a:cs typeface="Barlow"/>
              <a:sym typeface="Barlow"/>
            </a:endParaRPr>
          </a:p>
          <a:p>
            <a:pPr marL="609585" indent="-482588">
              <a:lnSpc>
                <a:spcPct val="115000"/>
              </a:lnSpc>
              <a:buSzPts val="2100"/>
              <a:buFont typeface="Barlow"/>
              <a:buChar char="●"/>
            </a:pPr>
            <a:r>
              <a:rPr lang="en-CA" sz="2200" dirty="0">
                <a:solidFill>
                  <a:srgbClr val="002060"/>
                </a:solidFill>
                <a:latin typeface="Century Gothic" panose="020B0502020202020204" pitchFamily="34" charset="0"/>
                <a:ea typeface="Barlow"/>
                <a:cs typeface="Barlow"/>
                <a:sym typeface="Barlow"/>
              </a:rPr>
              <a:t>Looks at how organizations prevent, address, and repair harm</a:t>
            </a:r>
          </a:p>
          <a:p>
            <a:pPr marL="126997">
              <a:lnSpc>
                <a:spcPct val="115000"/>
              </a:lnSpc>
              <a:buSzPts val="2100"/>
            </a:pPr>
            <a:endParaRPr lang="en-CA" sz="2200" dirty="0">
              <a:solidFill>
                <a:srgbClr val="002060"/>
              </a:solidFill>
              <a:latin typeface="Century Gothic" panose="020B0502020202020204" pitchFamily="34" charset="0"/>
              <a:ea typeface="Barlow"/>
              <a:cs typeface="Barlow"/>
              <a:sym typeface="Barlow"/>
            </a:endParaRPr>
          </a:p>
          <a:p>
            <a:pPr marL="126997">
              <a:lnSpc>
                <a:spcPct val="115000"/>
              </a:lnSpc>
              <a:buSzPts val="2100"/>
            </a:pPr>
            <a:r>
              <a:rPr lang="en-US" sz="2200" b="1" dirty="0">
                <a:solidFill>
                  <a:srgbClr val="002060"/>
                </a:solidFill>
                <a:latin typeface="Century Gothic" panose="020B0502020202020204" pitchFamily="34" charset="0"/>
                <a:ea typeface="Barlow"/>
                <a:cs typeface="Barlow"/>
                <a:sym typeface="Barlow"/>
              </a:rPr>
              <a:t>Example: </a:t>
            </a:r>
            <a:r>
              <a:rPr lang="en-US" sz="2200" dirty="0">
                <a:solidFill>
                  <a:srgbClr val="002060"/>
                </a:solidFill>
                <a:latin typeface="Century Gothic" panose="020B0502020202020204" pitchFamily="34" charset="0"/>
                <a:ea typeface="Barlow"/>
                <a:cs typeface="Barlow"/>
                <a:sym typeface="Barlow"/>
              </a:rPr>
              <a:t>Creating feedback channels for patients and staff that lead to responsive change (such as updating intake forms or protocols)</a:t>
            </a:r>
          </a:p>
          <a:p>
            <a:pPr marL="126997">
              <a:lnSpc>
                <a:spcPct val="115000"/>
              </a:lnSpc>
              <a:buSzPts val="2100"/>
            </a:pPr>
            <a:endParaRPr sz="2800" dirty="0">
              <a:latin typeface="Barlow"/>
              <a:ea typeface="Barlow"/>
              <a:cs typeface="Barlow"/>
              <a:sym typeface="Barlow"/>
            </a:endParaRPr>
          </a:p>
        </p:txBody>
      </p:sp>
      <p:sp>
        <p:nvSpPr>
          <p:cNvPr id="249" name="Google Shape;249;p30"/>
          <p:cNvSpPr/>
          <p:nvPr/>
        </p:nvSpPr>
        <p:spPr>
          <a:xfrm>
            <a:off x="508633" y="2604544"/>
            <a:ext cx="4599600" cy="64800"/>
          </a:xfrm>
          <a:prstGeom prst="rect">
            <a:avLst/>
          </a:prstGeom>
          <a:solidFill>
            <a:schemeClr val="accent4"/>
          </a:solidFill>
          <a:ln>
            <a:noFill/>
          </a:ln>
        </p:spPr>
        <p:txBody>
          <a:bodyPr spcFirstLastPara="1" wrap="square" lIns="121900" tIns="121900" rIns="121900" bIns="121900" anchor="ctr" anchorCtr="0">
            <a:noAutofit/>
          </a:bodyPr>
          <a:lstStyle/>
          <a:p>
            <a:pPr algn="ctr"/>
            <a:endParaRPr sz="2400"/>
          </a:p>
        </p:txBody>
      </p:sp>
      <p:pic>
        <p:nvPicPr>
          <p:cNvPr id="250" name="Google Shape;250;p30" title="noun-ethical-leadership-7497366.png"/>
          <p:cNvPicPr preferRelativeResize="0"/>
          <p:nvPr/>
        </p:nvPicPr>
        <p:blipFill>
          <a:blip r:embed="rId3">
            <a:alphaModFix/>
          </a:blip>
          <a:stretch>
            <a:fillRect/>
          </a:stretch>
        </p:blipFill>
        <p:spPr>
          <a:xfrm>
            <a:off x="1047594" y="2669344"/>
            <a:ext cx="3521676" cy="3509034"/>
          </a:xfrm>
          <a:prstGeom prst="rect">
            <a:avLst/>
          </a:prstGeom>
          <a:noFill/>
          <a:ln>
            <a:noFill/>
          </a:ln>
        </p:spPr>
      </p:pic>
      <p:pic>
        <p:nvPicPr>
          <p:cNvPr id="251" name="Google Shape;251;p30" title="NWT-OHT_Logo-Final-White.png"/>
          <p:cNvPicPr preferRelativeResize="0"/>
          <p:nvPr/>
        </p:nvPicPr>
        <p:blipFill>
          <a:blip r:embed="rId4">
            <a:alphaModFix/>
          </a:blip>
          <a:stretch>
            <a:fillRect/>
          </a:stretch>
        </p:blipFill>
        <p:spPr>
          <a:xfrm>
            <a:off x="349768" y="103417"/>
            <a:ext cx="1993065" cy="71043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NWT OHT">
      <a:dk1>
        <a:srgbClr val="0D3051"/>
      </a:dk1>
      <a:lt1>
        <a:srgbClr val="FFFFFF"/>
      </a:lt1>
      <a:dk2>
        <a:srgbClr val="792C80"/>
      </a:dk2>
      <a:lt2>
        <a:srgbClr val="F3FBFE"/>
      </a:lt2>
      <a:accent1>
        <a:srgbClr val="F17920"/>
      </a:accent1>
      <a:accent2>
        <a:srgbClr val="6CCAF2"/>
      </a:accent2>
      <a:accent3>
        <a:srgbClr val="0D3050"/>
      </a:accent3>
      <a:accent4>
        <a:srgbClr val="792C7F"/>
      </a:accent4>
      <a:accent5>
        <a:srgbClr val="F07920"/>
      </a:accent5>
      <a:accent6>
        <a:srgbClr val="6CC9F1"/>
      </a:accent6>
      <a:hlink>
        <a:srgbClr val="0D3050"/>
      </a:hlink>
      <a:folHlink>
        <a:srgbClr val="792C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7920125E-FA26-4E9A-A1FE-17A974329BFF}" vid="{5719EAE1-051A-482A-B636-9F68D8B26D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67232ac-e7e4-4d4f-a427-e489ea6f7950" xsi:nil="true"/>
    <lcf76f155ced4ddcb4097134ff3c332f xmlns="3cb6ae07-a249-4bed-aa0d-9c46f1740c54">
      <Terms xmlns="http://schemas.microsoft.com/office/infopath/2007/PartnerControls"/>
    </lcf76f155ced4ddcb4097134ff3c332f>
    <FinalDocument xmlns="3cb6ae07-a249-4bed-aa0d-9c46f1740c54">false</FinalDocumen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52A3CCE548CA479A63921D85199F39" ma:contentTypeVersion="19" ma:contentTypeDescription="Create a new document." ma:contentTypeScope="" ma:versionID="203ba3cedc39e8ec9588f1cc15a1ca42">
  <xsd:schema xmlns:xsd="http://www.w3.org/2001/XMLSchema" xmlns:xs="http://www.w3.org/2001/XMLSchema" xmlns:p="http://schemas.microsoft.com/office/2006/metadata/properties" xmlns:ns2="3cb6ae07-a249-4bed-aa0d-9c46f1740c54" xmlns:ns3="d67232ac-e7e4-4d4f-a427-e489ea6f7950" targetNamespace="http://schemas.microsoft.com/office/2006/metadata/properties" ma:root="true" ma:fieldsID="1b43b7f8c5c0ee060a05de0863eafe77" ns2:_="" ns3:_="">
    <xsd:import namespace="3cb6ae07-a249-4bed-aa0d-9c46f1740c54"/>
    <xsd:import namespace="d67232ac-e7e4-4d4f-a427-e489ea6f795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Final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6ae07-a249-4bed-aa0d-9c46f1740c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069d2ba-4583-4f75-9c87-6b5de11e5f5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FinalDocument" ma:index="23" nillable="true" ma:displayName="Final Document" ma:default="0" ma:format="Dropdown" ma:internalName="FinalDoc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67232ac-e7e4-4d4f-a427-e489ea6f795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68f47dd-3975-42e1-bb54-49b056c539b3}" ma:internalName="TaxCatchAll" ma:showField="CatchAllData" ma:web="d67232ac-e7e4-4d4f-a427-e489ea6f795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FB3367-689D-4EA9-8B9B-FBD554ADDC18}">
  <ds:schemaRefs>
    <ds:schemaRef ds:uri="http://schemas.microsoft.com/sharepoint/v3/contenttype/forms"/>
  </ds:schemaRefs>
</ds:datastoreItem>
</file>

<file path=customXml/itemProps2.xml><?xml version="1.0" encoding="utf-8"?>
<ds:datastoreItem xmlns:ds="http://schemas.openxmlformats.org/officeDocument/2006/customXml" ds:itemID="{53121B76-9FDE-4C05-9EFE-93EF739C22A1}">
  <ds:schemaRefs>
    <ds:schemaRef ds:uri="http://schemas.microsoft.com/office/2006/metadata/properties"/>
    <ds:schemaRef ds:uri="d67232ac-e7e4-4d4f-a427-e489ea6f7950"/>
    <ds:schemaRef ds:uri="http://purl.org/dc/dcmitype/"/>
    <ds:schemaRef ds:uri="http://purl.org/dc/elements/1.1/"/>
    <ds:schemaRef ds:uri="http://schemas.microsoft.com/office/2006/documentManagement/types"/>
    <ds:schemaRef ds:uri="3cb6ae07-a249-4bed-aa0d-9c46f1740c54"/>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3F9EF8C2-80EA-4176-8A65-BDAD28716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6ae07-a249-4bed-aa0d-9c46f1740c54"/>
    <ds:schemaRef ds:uri="d67232ac-e7e4-4d4f-a427-e489ea6f79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290</TotalTime>
  <Words>1621</Words>
  <Application>Microsoft Office PowerPoint</Application>
  <PresentationFormat>Widescreen</PresentationFormat>
  <Paragraphs>113</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Cultural Humility Training  Module 2: Cultural Humility as a Healthcare Approach </vt:lpstr>
      <vt:lpstr>Land Acknowledgement</vt:lpstr>
      <vt:lpstr>Land Acknowledgement </vt:lpstr>
      <vt:lpstr>Placeholder for EAP Contact Information</vt:lpstr>
      <vt:lpstr>Module 2: Cultural Humility as a Healthcare Approach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presentation</dc:title>
  <dc:creator>Strembicky, Claudia</dc:creator>
  <cp:lastModifiedBy>Monize, Jillian A.</cp:lastModifiedBy>
  <cp:revision>62</cp:revision>
  <dcterms:created xsi:type="dcterms:W3CDTF">2025-04-22T12:57:11Z</dcterms:created>
  <dcterms:modified xsi:type="dcterms:W3CDTF">2026-02-06T20:56:05Z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0x010100B552A3CCE548CA479A63921D85199F39</vt:lpwstr>
  </property>
  <property fmtid="{D5CDD505-2E9C-101B-9397-08002B2CF9AE}" pid="3" name="MediaServiceImageTags">
    <vt:lpwstr/>
  </property>
</Properties>
</file>