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749" r:id="rId5"/>
    <p:sldId id="538" r:id="rId6"/>
    <p:sldId id="747" r:id="rId7"/>
    <p:sldId id="751" r:id="rId8"/>
    <p:sldId id="539" r:id="rId9"/>
    <p:sldId id="263" r:id="rId10"/>
    <p:sldId id="264" r:id="rId11"/>
    <p:sldId id="750" r:id="rId12"/>
    <p:sldId id="537" r:id="rId13"/>
    <p:sldId id="267" r:id="rId14"/>
    <p:sldId id="268"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215F"/>
    <a:srgbClr val="792C7F"/>
    <a:srgbClr val="7B2C81"/>
    <a:srgbClr val="EDE9F8"/>
    <a:srgbClr val="E4D1E9"/>
    <a:srgbClr val="EBE1EE"/>
    <a:srgbClr val="66256C"/>
    <a:srgbClr val="6A2670"/>
    <a:srgbClr val="762B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B567E-5301-D69F-F79E-A8FA19E3FDBB}" v="3" dt="2026-02-06T20:55:38.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83" autoAdjust="0"/>
  </p:normalViewPr>
  <p:slideViewPr>
    <p:cSldViewPr snapToGrid="0">
      <p:cViewPr varScale="1">
        <p:scale>
          <a:sx n="66" d="100"/>
          <a:sy n="66" d="100"/>
        </p:scale>
        <p:origin x="1224" y="62"/>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ze, Jillian A." userId="S::jmonize@hrh.ca::045d0a6d-d2b8-476b-82ef-f3df87b66693" providerId="AD" clId="Web-{19BB567E-5301-D69F-F79E-A8FA19E3FDBB}"/>
    <pc:docChg chg="addSld modSld">
      <pc:chgData name="Monize, Jillian A." userId="S::jmonize@hrh.ca::045d0a6d-d2b8-476b-82ef-f3df87b66693" providerId="AD" clId="Web-{19BB567E-5301-D69F-F79E-A8FA19E3FDBB}" dt="2026-02-06T20:55:38.137" v="2" actId="20577"/>
      <pc:docMkLst>
        <pc:docMk/>
      </pc:docMkLst>
      <pc:sldChg chg="modSp new">
        <pc:chgData name="Monize, Jillian A." userId="S::jmonize@hrh.ca::045d0a6d-d2b8-476b-82ef-f3df87b66693" providerId="AD" clId="Web-{19BB567E-5301-D69F-F79E-A8FA19E3FDBB}" dt="2026-02-06T20:55:38.137" v="2" actId="20577"/>
        <pc:sldMkLst>
          <pc:docMk/>
          <pc:sldMk cId="2854400058" sldId="751"/>
        </pc:sldMkLst>
        <pc:spChg chg="mod">
          <ac:chgData name="Monize, Jillian A." userId="S::jmonize@hrh.ca::045d0a6d-d2b8-476b-82ef-f3df87b66693" providerId="AD" clId="Web-{19BB567E-5301-D69F-F79E-A8FA19E3FDBB}" dt="2026-02-06T20:55:38.137" v="2" actId="20577"/>
          <ac:spMkLst>
            <pc:docMk/>
            <pc:sldMk cId="2854400058" sldId="751"/>
            <ac:spMk id="2" creationId="{B4397DC5-DE44-130E-E719-A7B7C7F30873}"/>
          </ac:spMkLst>
        </pc:spChg>
      </pc:sldChg>
    </pc:docChg>
  </pc:docChgLst>
  <pc:docChgLst>
    <pc:chgData name="Monize, Jillian A." userId="045d0a6d-d2b8-476b-82ef-f3df87b66693" providerId="ADAL" clId="{B4034972-44FB-4B0A-A2C0-2991C89BFF2F}"/>
    <pc:docChg chg="undo custSel addSld delSld modSld modMainMaster">
      <pc:chgData name="Monize, Jillian A." userId="045d0a6d-d2b8-476b-82ef-f3df87b66693" providerId="ADAL" clId="{B4034972-44FB-4B0A-A2C0-2991C89BFF2F}" dt="2026-01-30T17:06:00.109" v="483" actId="20577"/>
      <pc:docMkLst>
        <pc:docMk/>
      </pc:docMkLst>
      <pc:sldChg chg="delSp modSp mod">
        <pc:chgData name="Monize, Jillian A." userId="045d0a6d-d2b8-476b-82ef-f3df87b66693" providerId="ADAL" clId="{B4034972-44FB-4B0A-A2C0-2991C89BFF2F}" dt="2026-01-30T14:54:01.406" v="102" actId="1076"/>
        <pc:sldMkLst>
          <pc:docMk/>
          <pc:sldMk cId="0" sldId="263"/>
        </pc:sldMkLst>
        <pc:spChg chg="mod">
          <ac:chgData name="Monize, Jillian A." userId="045d0a6d-d2b8-476b-82ef-f3df87b66693" providerId="ADAL" clId="{B4034972-44FB-4B0A-A2C0-2991C89BFF2F}" dt="2026-01-30T14:47:30.192" v="81" actId="207"/>
          <ac:spMkLst>
            <pc:docMk/>
            <pc:sldMk cId="0" sldId="263"/>
            <ac:spMk id="121" creationId="{00000000-0000-0000-0000-000000000000}"/>
          </ac:spMkLst>
        </pc:spChg>
        <pc:spChg chg="mod">
          <ac:chgData name="Monize, Jillian A." userId="045d0a6d-d2b8-476b-82ef-f3df87b66693" providerId="ADAL" clId="{B4034972-44FB-4B0A-A2C0-2991C89BFF2F}" dt="2026-01-30T14:47:18.977" v="80" actId="2711"/>
          <ac:spMkLst>
            <pc:docMk/>
            <pc:sldMk cId="0" sldId="263"/>
            <ac:spMk id="122" creationId="{00000000-0000-0000-0000-000000000000}"/>
          </ac:spMkLst>
        </pc:spChg>
        <pc:spChg chg="mod">
          <ac:chgData name="Monize, Jillian A." userId="045d0a6d-d2b8-476b-82ef-f3df87b66693" providerId="ADAL" clId="{B4034972-44FB-4B0A-A2C0-2991C89BFF2F}" dt="2026-01-30T14:54:01.406" v="102" actId="1076"/>
          <ac:spMkLst>
            <pc:docMk/>
            <pc:sldMk cId="0" sldId="263"/>
            <ac:spMk id="127" creationId="{00000000-0000-0000-0000-000000000000}"/>
          </ac:spMkLst>
        </pc:spChg>
        <pc:picChg chg="mod">
          <ac:chgData name="Monize, Jillian A." userId="045d0a6d-d2b8-476b-82ef-f3df87b66693" providerId="ADAL" clId="{B4034972-44FB-4B0A-A2C0-2991C89BFF2F}" dt="2026-01-30T14:47:02.470" v="79" actId="1076"/>
          <ac:picMkLst>
            <pc:docMk/>
            <pc:sldMk cId="0" sldId="263"/>
            <ac:picMk id="129" creationId="{00000000-0000-0000-0000-000000000000}"/>
          </ac:picMkLst>
        </pc:picChg>
      </pc:sldChg>
      <pc:sldChg chg="delSp modSp mod modNotesTx">
        <pc:chgData name="Monize, Jillian A." userId="045d0a6d-d2b8-476b-82ef-f3df87b66693" providerId="ADAL" clId="{B4034972-44FB-4B0A-A2C0-2991C89BFF2F}" dt="2026-01-30T15:16:49.745" v="421" actId="1076"/>
        <pc:sldMkLst>
          <pc:docMk/>
          <pc:sldMk cId="0" sldId="264"/>
        </pc:sldMkLst>
        <pc:spChg chg="mod">
          <ac:chgData name="Monize, Jillian A." userId="045d0a6d-d2b8-476b-82ef-f3df87b66693" providerId="ADAL" clId="{B4034972-44FB-4B0A-A2C0-2991C89BFF2F}" dt="2026-01-30T15:11:04.040" v="377" actId="207"/>
          <ac:spMkLst>
            <pc:docMk/>
            <pc:sldMk cId="0" sldId="264"/>
            <ac:spMk id="134" creationId="{00000000-0000-0000-0000-000000000000}"/>
          </ac:spMkLst>
        </pc:spChg>
        <pc:spChg chg="mod">
          <ac:chgData name="Monize, Jillian A." userId="045d0a6d-d2b8-476b-82ef-f3df87b66693" providerId="ADAL" clId="{B4034972-44FB-4B0A-A2C0-2991C89BFF2F}" dt="2026-01-30T15:10:57.595" v="376" actId="2711"/>
          <ac:spMkLst>
            <pc:docMk/>
            <pc:sldMk cId="0" sldId="264"/>
            <ac:spMk id="135" creationId="{00000000-0000-0000-0000-000000000000}"/>
          </ac:spMkLst>
        </pc:spChg>
        <pc:spChg chg="mod">
          <ac:chgData name="Monize, Jillian A." userId="045d0a6d-d2b8-476b-82ef-f3df87b66693" providerId="ADAL" clId="{B4034972-44FB-4B0A-A2C0-2991C89BFF2F}" dt="2026-01-30T15:16:49.745" v="421" actId="1076"/>
          <ac:spMkLst>
            <pc:docMk/>
            <pc:sldMk cId="0" sldId="264"/>
            <ac:spMk id="138" creationId="{00000000-0000-0000-0000-000000000000}"/>
          </ac:spMkLst>
        </pc:spChg>
        <pc:spChg chg="mod">
          <ac:chgData name="Monize, Jillian A." userId="045d0a6d-d2b8-476b-82ef-f3df87b66693" providerId="ADAL" clId="{B4034972-44FB-4B0A-A2C0-2991C89BFF2F}" dt="2026-01-30T15:15:44.266" v="414" actId="948"/>
          <ac:spMkLst>
            <pc:docMk/>
            <pc:sldMk cId="0" sldId="264"/>
            <ac:spMk id="139" creationId="{00000000-0000-0000-0000-000000000000}"/>
          </ac:spMkLst>
        </pc:spChg>
        <pc:spChg chg="mod">
          <ac:chgData name="Monize, Jillian A." userId="045d0a6d-d2b8-476b-82ef-f3df87b66693" providerId="ADAL" clId="{B4034972-44FB-4B0A-A2C0-2991C89BFF2F}" dt="2026-01-30T15:13:00.831" v="395" actId="1076"/>
          <ac:spMkLst>
            <pc:docMk/>
            <pc:sldMk cId="0" sldId="264"/>
            <ac:spMk id="140" creationId="{00000000-0000-0000-0000-000000000000}"/>
          </ac:spMkLst>
        </pc:spChg>
        <pc:picChg chg="mod">
          <ac:chgData name="Monize, Jillian A." userId="045d0a6d-d2b8-476b-82ef-f3df87b66693" providerId="ADAL" clId="{B4034972-44FB-4B0A-A2C0-2991C89BFF2F}" dt="2026-01-30T15:10:39.292" v="374" actId="1076"/>
          <ac:picMkLst>
            <pc:docMk/>
            <pc:sldMk cId="0" sldId="264"/>
            <ac:picMk id="144" creationId="{00000000-0000-0000-0000-000000000000}"/>
          </ac:picMkLst>
        </pc:picChg>
      </pc:sldChg>
      <pc:sldChg chg="delSp modSp mod modNotesTx">
        <pc:chgData name="Monize, Jillian A." userId="045d0a6d-d2b8-476b-82ef-f3df87b66693" providerId="ADAL" clId="{B4034972-44FB-4B0A-A2C0-2991C89BFF2F}" dt="2026-01-30T15:22:46.178" v="446" actId="20577"/>
        <pc:sldMkLst>
          <pc:docMk/>
          <pc:sldMk cId="0" sldId="267"/>
        </pc:sldMkLst>
        <pc:spChg chg="mod">
          <ac:chgData name="Monize, Jillian A." userId="045d0a6d-d2b8-476b-82ef-f3df87b66693" providerId="ADAL" clId="{B4034972-44FB-4B0A-A2C0-2991C89BFF2F}" dt="2026-01-30T15:18:11.116" v="430" actId="207"/>
          <ac:spMkLst>
            <pc:docMk/>
            <pc:sldMk cId="0" sldId="267"/>
            <ac:spMk id="169" creationId="{00000000-0000-0000-0000-000000000000}"/>
          </ac:spMkLst>
        </pc:spChg>
        <pc:spChg chg="mod">
          <ac:chgData name="Monize, Jillian A." userId="045d0a6d-d2b8-476b-82ef-f3df87b66693" providerId="ADAL" clId="{B4034972-44FB-4B0A-A2C0-2991C89BFF2F}" dt="2026-01-30T15:19:36.528" v="444" actId="207"/>
          <ac:spMkLst>
            <pc:docMk/>
            <pc:sldMk cId="0" sldId="267"/>
            <ac:spMk id="174" creationId="{00000000-0000-0000-0000-000000000000}"/>
          </ac:spMkLst>
        </pc:spChg>
        <pc:spChg chg="mod">
          <ac:chgData name="Monize, Jillian A." userId="045d0a6d-d2b8-476b-82ef-f3df87b66693" providerId="ADAL" clId="{B4034972-44FB-4B0A-A2C0-2991C89BFF2F}" dt="2026-01-30T15:18:05.390" v="429" actId="14100"/>
          <ac:spMkLst>
            <pc:docMk/>
            <pc:sldMk cId="0" sldId="267"/>
            <ac:spMk id="175" creationId="{00000000-0000-0000-0000-000000000000}"/>
          </ac:spMkLst>
        </pc:spChg>
        <pc:picChg chg="mod">
          <ac:chgData name="Monize, Jillian A." userId="045d0a6d-d2b8-476b-82ef-f3df87b66693" providerId="ADAL" clId="{B4034972-44FB-4B0A-A2C0-2991C89BFF2F}" dt="2026-01-30T15:18:31.376" v="435" actId="1076"/>
          <ac:picMkLst>
            <pc:docMk/>
            <pc:sldMk cId="0" sldId="267"/>
            <ac:picMk id="176" creationId="{00000000-0000-0000-0000-000000000000}"/>
          </ac:picMkLst>
        </pc:picChg>
        <pc:picChg chg="mod">
          <ac:chgData name="Monize, Jillian A." userId="045d0a6d-d2b8-476b-82ef-f3df87b66693" providerId="ADAL" clId="{B4034972-44FB-4B0A-A2C0-2991C89BFF2F}" dt="2026-01-30T15:17:35.519" v="423" actId="1076"/>
          <ac:picMkLst>
            <pc:docMk/>
            <pc:sldMk cId="0" sldId="267"/>
            <ac:picMk id="177" creationId="{00000000-0000-0000-0000-000000000000}"/>
          </ac:picMkLst>
        </pc:picChg>
      </pc:sldChg>
      <pc:sldChg chg="delSp modSp mod">
        <pc:chgData name="Monize, Jillian A." userId="045d0a6d-d2b8-476b-82ef-f3df87b66693" providerId="ADAL" clId="{B4034972-44FB-4B0A-A2C0-2991C89BFF2F}" dt="2026-01-30T15:28:10.471" v="479" actId="207"/>
        <pc:sldMkLst>
          <pc:docMk/>
          <pc:sldMk cId="0" sldId="268"/>
        </pc:sldMkLst>
        <pc:spChg chg="mod">
          <ac:chgData name="Monize, Jillian A." userId="045d0a6d-d2b8-476b-82ef-f3df87b66693" providerId="ADAL" clId="{B4034972-44FB-4B0A-A2C0-2991C89BFF2F}" dt="2026-01-30T15:28:10.471" v="479" actId="207"/>
          <ac:spMkLst>
            <pc:docMk/>
            <pc:sldMk cId="0" sldId="268"/>
            <ac:spMk id="182" creationId="{00000000-0000-0000-0000-000000000000}"/>
          </ac:spMkLst>
        </pc:spChg>
        <pc:spChg chg="mod">
          <ac:chgData name="Monize, Jillian A." userId="045d0a6d-d2b8-476b-82ef-f3df87b66693" providerId="ADAL" clId="{B4034972-44FB-4B0A-A2C0-2991C89BFF2F}" dt="2026-01-30T15:25:58.755" v="472" actId="1076"/>
          <ac:spMkLst>
            <pc:docMk/>
            <pc:sldMk cId="0" sldId="268"/>
            <ac:spMk id="183" creationId="{00000000-0000-0000-0000-000000000000}"/>
          </ac:spMkLst>
        </pc:spChg>
        <pc:spChg chg="mod">
          <ac:chgData name="Monize, Jillian A." userId="045d0a6d-d2b8-476b-82ef-f3df87b66693" providerId="ADAL" clId="{B4034972-44FB-4B0A-A2C0-2991C89BFF2F}" dt="2026-01-30T15:26:39.162" v="478" actId="1076"/>
          <ac:spMkLst>
            <pc:docMk/>
            <pc:sldMk cId="0" sldId="268"/>
            <ac:spMk id="188" creationId="{00000000-0000-0000-0000-000000000000}"/>
          </ac:spMkLst>
        </pc:spChg>
      </pc:sldChg>
      <pc:sldChg chg="delSp modSp mod modNotesTx">
        <pc:chgData name="Monize, Jillian A." userId="045d0a6d-d2b8-476b-82ef-f3df87b66693" providerId="ADAL" clId="{B4034972-44FB-4B0A-A2C0-2991C89BFF2F}" dt="2026-01-30T15:01:02.621" v="248" actId="12"/>
        <pc:sldMkLst>
          <pc:docMk/>
          <pc:sldMk cId="0" sldId="537"/>
        </pc:sldMkLst>
        <pc:spChg chg="mod">
          <ac:chgData name="Monize, Jillian A." userId="045d0a6d-d2b8-476b-82ef-f3df87b66693" providerId="ADAL" clId="{B4034972-44FB-4B0A-A2C0-2991C89BFF2F}" dt="2026-01-30T14:59:22.617" v="239" actId="207"/>
          <ac:spMkLst>
            <pc:docMk/>
            <pc:sldMk cId="0" sldId="537"/>
            <ac:spMk id="157" creationId="{00000000-0000-0000-0000-000000000000}"/>
          </ac:spMkLst>
        </pc:spChg>
        <pc:spChg chg="mod">
          <ac:chgData name="Monize, Jillian A." userId="045d0a6d-d2b8-476b-82ef-f3df87b66693" providerId="ADAL" clId="{B4034972-44FB-4B0A-A2C0-2991C89BFF2F}" dt="2026-01-30T14:59:13.369" v="238" actId="2711"/>
          <ac:spMkLst>
            <pc:docMk/>
            <pc:sldMk cId="0" sldId="537"/>
            <ac:spMk id="158" creationId="{00000000-0000-0000-0000-000000000000}"/>
          </ac:spMkLst>
        </pc:spChg>
        <pc:spChg chg="mod">
          <ac:chgData name="Monize, Jillian A." userId="045d0a6d-d2b8-476b-82ef-f3df87b66693" providerId="ADAL" clId="{B4034972-44FB-4B0A-A2C0-2991C89BFF2F}" dt="2026-01-30T15:01:02.621" v="248" actId="12"/>
          <ac:spMkLst>
            <pc:docMk/>
            <pc:sldMk cId="0" sldId="537"/>
            <ac:spMk id="163" creationId="{00000000-0000-0000-0000-000000000000}"/>
          </ac:spMkLst>
        </pc:spChg>
        <pc:picChg chg="mod">
          <ac:chgData name="Monize, Jillian A." userId="045d0a6d-d2b8-476b-82ef-f3df87b66693" providerId="ADAL" clId="{B4034972-44FB-4B0A-A2C0-2991C89BFF2F}" dt="2026-01-30T14:58:58.529" v="237" actId="1076"/>
          <ac:picMkLst>
            <pc:docMk/>
            <pc:sldMk cId="0" sldId="537"/>
            <ac:picMk id="164" creationId="{00000000-0000-0000-0000-000000000000}"/>
          </ac:picMkLst>
        </pc:picChg>
      </pc:sldChg>
      <pc:sldChg chg="modSp mod">
        <pc:chgData name="Monize, Jillian A." userId="045d0a6d-d2b8-476b-82ef-f3df87b66693" providerId="ADAL" clId="{B4034972-44FB-4B0A-A2C0-2991C89BFF2F}" dt="2026-01-30T14:46:09.051" v="75" actId="20577"/>
        <pc:sldMkLst>
          <pc:docMk/>
          <pc:sldMk cId="2250541597" sldId="539"/>
        </pc:sldMkLst>
        <pc:spChg chg="mod">
          <ac:chgData name="Monize, Jillian A." userId="045d0a6d-d2b8-476b-82ef-f3df87b66693" providerId="ADAL" clId="{B4034972-44FB-4B0A-A2C0-2991C89BFF2F}" dt="2026-01-30T14:46:09.051" v="75" actId="20577"/>
          <ac:spMkLst>
            <pc:docMk/>
            <pc:sldMk cId="2250541597" sldId="539"/>
            <ac:spMk id="4" creationId="{A688317F-0D33-65EB-600D-7A1B791019ED}"/>
          </ac:spMkLst>
        </pc:spChg>
      </pc:sldChg>
      <pc:sldChg chg="modSp mod">
        <pc:chgData name="Monize, Jillian A." userId="045d0a6d-d2b8-476b-82ef-f3df87b66693" providerId="ADAL" clId="{B4034972-44FB-4B0A-A2C0-2991C89BFF2F}" dt="2026-01-30T17:06:00.109" v="483" actId="20577"/>
        <pc:sldMkLst>
          <pc:docMk/>
          <pc:sldMk cId="682229730" sldId="749"/>
        </pc:sldMkLst>
        <pc:spChg chg="mod">
          <ac:chgData name="Monize, Jillian A." userId="045d0a6d-d2b8-476b-82ef-f3df87b66693" providerId="ADAL" clId="{B4034972-44FB-4B0A-A2C0-2991C89BFF2F}" dt="2026-01-30T17:06:00.109" v="483" actId="20577"/>
          <ac:spMkLst>
            <pc:docMk/>
            <pc:sldMk cId="682229730" sldId="749"/>
            <ac:spMk id="4" creationId="{8C42124B-0A8F-2E8B-35EE-144FBD67CB19}"/>
          </ac:spMkLst>
        </pc:spChg>
      </pc:sldChg>
      <pc:sldChg chg="add modNotesTx">
        <pc:chgData name="Monize, Jillian A." userId="045d0a6d-d2b8-476b-82ef-f3df87b66693" providerId="ADAL" clId="{B4034972-44FB-4B0A-A2C0-2991C89BFF2F}" dt="2026-01-30T15:07:58.905" v="333"/>
        <pc:sldMkLst>
          <pc:docMk/>
          <pc:sldMk cId="0" sldId="750"/>
        </pc:sldMkLst>
      </pc:sldChg>
      <pc:sldMasterChg chg="modSp mod delSldLayout">
        <pc:chgData name="Monize, Jillian A." userId="045d0a6d-d2b8-476b-82ef-f3df87b66693" providerId="ADAL" clId="{B4034972-44FB-4B0A-A2C0-2991C89BFF2F}" dt="2026-01-30T14:59:44.972" v="241" actId="14100"/>
        <pc:sldMasterMkLst>
          <pc:docMk/>
          <pc:sldMasterMk cId="53632124" sldId="2147483648"/>
        </pc:sldMasterMkLst>
        <pc:spChg chg="mod">
          <ac:chgData name="Monize, Jillian A." userId="045d0a6d-d2b8-476b-82ef-f3df87b66693" providerId="ADAL" clId="{B4034972-44FB-4B0A-A2C0-2991C89BFF2F}" dt="2026-01-30T14:59:44.972" v="241" actId="14100"/>
          <ac:spMkLst>
            <pc:docMk/>
            <pc:sldMasterMk cId="53632124" sldId="2147483648"/>
            <ac:spMk id="7" creationId="{A1471020-3262-8C76-7F3A-419B1E11F36B}"/>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91EF53-D885-581F-8D4A-8B2638F9BD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D833B6-3311-D582-3FA5-FAA07AF82D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259053-157D-5440-B4FF-5E2D387DDFFE}" type="datetimeFigureOut">
              <a:rPr lang="en-US" smtClean="0"/>
              <a:t>2/6/2026</a:t>
            </a:fld>
            <a:endParaRPr lang="en-US"/>
          </a:p>
        </p:txBody>
      </p:sp>
      <p:sp>
        <p:nvSpPr>
          <p:cNvPr id="4" name="Footer Placeholder 3">
            <a:extLst>
              <a:ext uri="{FF2B5EF4-FFF2-40B4-BE49-F238E27FC236}">
                <a16:creationId xmlns:a16="http://schemas.microsoft.com/office/drawing/2014/main" id="{34D8E595-E34B-F9A8-08C0-0C607F6E71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744B63-2D7F-1099-34F4-67947C3783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0685E-D00C-E540-886F-48806D0C4E21}" type="slidenum">
              <a:rPr lang="en-US" smtClean="0"/>
              <a:t>‹#›</a:t>
            </a:fld>
            <a:endParaRPr lang="en-US"/>
          </a:p>
        </p:txBody>
      </p:sp>
    </p:spTree>
    <p:extLst>
      <p:ext uri="{BB962C8B-B14F-4D97-AF65-F5344CB8AC3E}">
        <p14:creationId xmlns:p14="http://schemas.microsoft.com/office/powerpoint/2010/main" val="422989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9FB1B-D160-0C45-88A1-B724FAA0B84C}"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E3AFF-C9A9-8847-84A1-5F078E16BFAA}" type="slidenum">
              <a:rPr lang="en-US" smtClean="0"/>
              <a:t>‹#›</a:t>
            </a:fld>
            <a:endParaRPr lang="en-US"/>
          </a:p>
        </p:txBody>
      </p:sp>
    </p:spTree>
    <p:extLst>
      <p:ext uri="{BB962C8B-B14F-4D97-AF65-F5344CB8AC3E}">
        <p14:creationId xmlns:p14="http://schemas.microsoft.com/office/powerpoint/2010/main" val="346805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rojectlets.org/disability-justic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674c8dcee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3674c8dcee5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300">
                <a:latin typeface="Barlow"/>
                <a:ea typeface="Barlow"/>
                <a:cs typeface="Barlow"/>
                <a:sym typeface="Barlow"/>
              </a:rPr>
              <a:t>I want to begin with this quote, which offers a concise but powerful definition of cultural humility in medical contexts.</a:t>
            </a:r>
            <a:endParaRPr sz="1300">
              <a:latin typeface="Barlow"/>
              <a:ea typeface="Barlow"/>
              <a:cs typeface="Barlow"/>
              <a:sym typeface="Barlow"/>
            </a:endParaRPr>
          </a:p>
          <a:p>
            <a:pPr marL="0" lvl="0" indent="0" algn="l" rtl="0">
              <a:spcBef>
                <a:spcPts val="0"/>
              </a:spcBef>
              <a:spcAft>
                <a:spcPts val="0"/>
              </a:spcAft>
              <a:buNone/>
            </a:pPr>
            <a:endParaRPr sz="1300">
              <a:latin typeface="Barlow"/>
              <a:ea typeface="Barlow"/>
              <a:cs typeface="Barlow"/>
              <a:sym typeface="Barlow"/>
            </a:endParaRPr>
          </a:p>
          <a:p>
            <a:pPr marL="0" lvl="0" indent="0" algn="l" rtl="0">
              <a:spcBef>
                <a:spcPts val="0"/>
              </a:spcBef>
              <a:spcAft>
                <a:spcPts val="0"/>
              </a:spcAft>
              <a:buNone/>
            </a:pPr>
            <a:r>
              <a:rPr lang="en-CA" sz="1300">
                <a:latin typeface="Barlow"/>
                <a:ea typeface="Barlow"/>
                <a:cs typeface="Barlow"/>
                <a:sym typeface="Barlow"/>
              </a:rPr>
              <a:t>READ QUOTE ON SLIDE: “In the medical context, cultural humility may be defined as a process of being aware of how people’s culture can impact their health behaviours and in turn using this awareness to cultivate sensitive approaches in treating patients”</a:t>
            </a:r>
            <a:r>
              <a:rPr lang="en-CA" sz="1800">
                <a:solidFill>
                  <a:srgbClr val="595959"/>
                </a:solidFill>
              </a:rPr>
              <a:t>❞</a:t>
            </a:r>
            <a:r>
              <a:rPr lang="en-CA" sz="1300">
                <a:latin typeface="Barlow"/>
                <a:ea typeface="Barlow"/>
                <a:cs typeface="Barlow"/>
                <a:sym typeface="Barlow"/>
              </a:rPr>
              <a:t> </a:t>
            </a:r>
            <a:endParaRPr sz="1300">
              <a:latin typeface="Barlow"/>
              <a:ea typeface="Barlow"/>
              <a:cs typeface="Barlow"/>
              <a:sym typeface="Barlow"/>
            </a:endParaRPr>
          </a:p>
          <a:p>
            <a:pPr marL="0" lvl="0" indent="0" algn="l" rtl="0">
              <a:spcBef>
                <a:spcPts val="0"/>
              </a:spcBef>
              <a:spcAft>
                <a:spcPts val="0"/>
              </a:spcAft>
              <a:buNone/>
            </a:pPr>
            <a:endParaRPr sz="1300">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CA" sz="1300">
                <a:latin typeface="Barlow"/>
                <a:ea typeface="Barlow"/>
                <a:cs typeface="Barlow"/>
                <a:sym typeface="Barlow"/>
              </a:rPr>
              <a:t>It reminds us that cultural humility is not about memorizing facts about specific groups or aiming for perfect knowledge — it’s about process.</a:t>
            </a:r>
            <a:endParaRPr sz="1300">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sz="1300">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CA" sz="1300">
                <a:latin typeface="Barlow"/>
                <a:ea typeface="Barlow"/>
                <a:cs typeface="Barlow"/>
                <a:sym typeface="Barlow"/>
              </a:rPr>
              <a:t>It starts with being aware that culture shapes how people understand and engage with health, care, and even systems like hospitals. From that awareness, we’re invited to adapt — to approach others with curiosity, sensitivity, and a willingness to learn.</a:t>
            </a:r>
            <a:endParaRPr sz="1300">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sz="1300">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sz="1300">
              <a:latin typeface="Barlow"/>
              <a:ea typeface="Barlow"/>
              <a:cs typeface="Barlow"/>
              <a:sym typeface="Barlow"/>
            </a:endParaRPr>
          </a:p>
          <a:p>
            <a:pPr marL="0" lvl="0" indent="0" algn="l" rtl="0">
              <a:lnSpc>
                <a:spcPct val="100000"/>
              </a:lnSpc>
              <a:spcBef>
                <a:spcPts val="0"/>
              </a:spcBef>
              <a:spcAft>
                <a:spcPts val="0"/>
              </a:spcAft>
              <a:buNone/>
            </a:pPr>
            <a:endParaRPr sz="1300">
              <a:latin typeface="Barlow"/>
              <a:ea typeface="Barlow"/>
              <a:cs typeface="Barlow"/>
              <a:sym typeface="Barlow"/>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3e67526876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33e67526876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CA" dirty="0">
                <a:latin typeface="Barlow"/>
                <a:ea typeface="Barlow"/>
                <a:cs typeface="Barlow"/>
                <a:sym typeface="Barlow"/>
              </a:rPr>
              <a:t>The scope of cultural humility and its practice is rather large because it challenges us to move away from assumptions, check our biases, and continually ask: </a:t>
            </a:r>
          </a:p>
          <a:p>
            <a:pPr marL="0" lvl="0" indent="0" algn="l" rtl="0">
              <a:spcBef>
                <a:spcPts val="0"/>
              </a:spcBef>
              <a:spcAft>
                <a:spcPts val="0"/>
              </a:spcAft>
              <a:buClr>
                <a:schemeClr val="dk1"/>
              </a:buClr>
              <a:buSzPts val="1100"/>
              <a:buFont typeface="Arial"/>
              <a:buNone/>
            </a:pPr>
            <a:r>
              <a:rPr lang="en-CA" b="1" dirty="0">
                <a:latin typeface="Barlow"/>
                <a:ea typeface="Barlow"/>
                <a:cs typeface="Barlow"/>
                <a:sym typeface="Barlow"/>
              </a:rPr>
              <a:t>How might a patient’s experience — and my own positionality — shape what’s happening in this interaction?</a:t>
            </a:r>
            <a:endParaRPr b="1" dirty="0">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dirty="0">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CA" dirty="0">
                <a:latin typeface="Barlow"/>
                <a:ea typeface="Barlow"/>
                <a:cs typeface="Barlow"/>
                <a:sym typeface="Barlow"/>
              </a:rPr>
              <a:t>But we can practice, support and learn from one another since cultural humility isn’t just for front-line providers. It extends to everyone involved in shaping healthcare — from administrators to front line staff. Whether we’re designing systems, crafting policies, or managing teams, we all have a role to play.</a:t>
            </a:r>
            <a:endParaRPr dirty="0">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dirty="0">
              <a:latin typeface="Barlow"/>
              <a:ea typeface="Barlow"/>
              <a:cs typeface="Barlow"/>
              <a:sym typeface="Barlow"/>
            </a:endParaRPr>
          </a:p>
          <a:p>
            <a:pPr marL="0" lvl="0" indent="0" algn="l" rtl="0">
              <a:lnSpc>
                <a:spcPct val="100000"/>
              </a:lnSpc>
              <a:spcBef>
                <a:spcPts val="0"/>
              </a:spcBef>
              <a:spcAft>
                <a:spcPts val="0"/>
              </a:spcAft>
              <a:buNone/>
            </a:pPr>
            <a:endParaRPr dirty="0">
              <a:latin typeface="Barlow"/>
              <a:ea typeface="Barlow"/>
              <a:cs typeface="Barlow"/>
              <a:sym typeface="Barlow"/>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6ba670573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36ba6705730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CA" dirty="0">
                <a:latin typeface="Barlow"/>
                <a:ea typeface="Barlow"/>
                <a:cs typeface="Barlow"/>
                <a:sym typeface="Barlow"/>
              </a:rPr>
              <a:t>As seen in the Health Equity Training modules, this </a:t>
            </a:r>
            <a:r>
              <a:rPr lang="en-US" dirty="0">
                <a:latin typeface="Barlow"/>
                <a:ea typeface="Barlow"/>
                <a:cs typeface="Barlow"/>
                <a:sym typeface="Barlow"/>
              </a:rPr>
              <a:t>visual gives us a quick snapshot of what shapes health outcomes — from economic stability to education to community context. These are all interconnected and directly influence a person’s ability to access care, feel safe, and maintain wellbeing. We'll now take a deeper look at how this plays out here in Canada.</a:t>
            </a:r>
          </a:p>
          <a:p>
            <a:pPr marL="0" lvl="0" indent="0" algn="l" rtl="0">
              <a:lnSpc>
                <a:spcPct val="100000"/>
              </a:lnSpc>
              <a:spcBef>
                <a:spcPts val="0"/>
              </a:spcBef>
              <a:spcAft>
                <a:spcPts val="0"/>
              </a:spcAft>
              <a:buNone/>
            </a:pPr>
            <a:endParaRPr lang="en-US" dirty="0">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US" dirty="0">
                <a:solidFill>
                  <a:schemeClr val="dk1"/>
                </a:solidFill>
                <a:latin typeface="Barlow"/>
                <a:ea typeface="Barlow"/>
                <a:cs typeface="Barlow"/>
                <a:sym typeface="Barlow"/>
              </a:rPr>
              <a:t>While some might assume that health inequities are minimal in a country like Canada with universal healthcare, there is conclusive evidence that health access and quality outcomes are not equally distributed across the population and that health broadly defined - are shaped by far more than just clinical care — they’re shaped by the conditions in which people live, work, learn, and age.</a:t>
            </a:r>
          </a:p>
          <a:p>
            <a:pPr marL="0" lvl="0" indent="0" algn="l" rtl="0">
              <a:spcBef>
                <a:spcPts val="0"/>
              </a:spcBef>
              <a:spcAft>
                <a:spcPts val="0"/>
              </a:spcAft>
              <a:buClr>
                <a:schemeClr val="dk1"/>
              </a:buClr>
              <a:buSzPts val="1100"/>
              <a:buFont typeface="Arial"/>
              <a:buNone/>
            </a:pPr>
            <a:endParaRPr lang="en-US" dirty="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US" dirty="0">
                <a:solidFill>
                  <a:schemeClr val="dk1"/>
                </a:solidFill>
                <a:latin typeface="Barlow"/>
                <a:ea typeface="Barlow"/>
                <a:cs typeface="Barlow"/>
                <a:sym typeface="Barlow"/>
              </a:rPr>
              <a:t>Taken together, as we discussed in the health equity training, these are known as the social determinants of health (</a:t>
            </a:r>
            <a:r>
              <a:rPr lang="en-US" dirty="0" err="1">
                <a:solidFill>
                  <a:schemeClr val="dk1"/>
                </a:solidFill>
                <a:latin typeface="Barlow"/>
                <a:ea typeface="Barlow"/>
                <a:cs typeface="Barlow"/>
                <a:sym typeface="Barlow"/>
              </a:rPr>
              <a:t>SDoH</a:t>
            </a:r>
            <a:r>
              <a:rPr lang="en-US" dirty="0">
                <a:solidFill>
                  <a:schemeClr val="dk1"/>
                </a:solidFill>
                <a:latin typeface="Barlow"/>
                <a:ea typeface="Barlow"/>
                <a:cs typeface="Barlow"/>
                <a:sym typeface="Barlow"/>
              </a:rPr>
              <a:t>), and they include things like housing, education, income, employment, and access to care. They extend beyond personal circumstances because they are shaped by systemic inequities and the constraints those have on individual choices.</a:t>
            </a:r>
          </a:p>
          <a:p>
            <a:pPr marL="0" lvl="0" indent="0" algn="l" rtl="0">
              <a:spcBef>
                <a:spcPts val="0"/>
              </a:spcBef>
              <a:spcAft>
                <a:spcPts val="0"/>
              </a:spcAft>
              <a:buClr>
                <a:schemeClr val="dk1"/>
              </a:buClr>
              <a:buSzPts val="1100"/>
              <a:buFont typeface="Arial"/>
              <a:buNone/>
            </a:pPr>
            <a:endParaRPr lang="en-US" dirty="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US" dirty="0">
                <a:solidFill>
                  <a:schemeClr val="dk1"/>
                </a:solidFill>
                <a:latin typeface="Barlow"/>
                <a:ea typeface="Barlow"/>
                <a:cs typeface="Barlow"/>
                <a:sym typeface="Barlow"/>
              </a:rPr>
              <a:t>For example, while basic medical services may be covered, many people still struggle to afford prescriptions, dental care, or mental health services. If someone is unemployed or retired, they may have limited or no extended coverage. If someone lives in a remote or rural area, the nearest specialist might be hours away.</a:t>
            </a:r>
          </a:p>
          <a:p>
            <a:pPr marL="0" lvl="0" indent="0" algn="l" rtl="0">
              <a:spcBef>
                <a:spcPts val="0"/>
              </a:spcBef>
              <a:spcAft>
                <a:spcPts val="0"/>
              </a:spcAft>
              <a:buClr>
                <a:schemeClr val="dk1"/>
              </a:buClr>
              <a:buSzPts val="1100"/>
              <a:buFont typeface="Arial"/>
              <a:buNone/>
            </a:pPr>
            <a:endParaRPr lang="en-US" dirty="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US" dirty="0">
                <a:solidFill>
                  <a:schemeClr val="dk1"/>
                </a:solidFill>
                <a:latin typeface="Barlow"/>
                <a:ea typeface="Barlow"/>
                <a:cs typeface="Barlow"/>
                <a:sym typeface="Barlow"/>
              </a:rPr>
              <a:t>Racialized communities, people with disabilities, 2SLGBTQ+ folks, and those living at the varying intersections of marginalized identity often experience care that is inaccessible, biased, or not culturally safe.</a:t>
            </a:r>
          </a:p>
          <a:p>
            <a:pPr marL="0" lvl="0" indent="0" algn="l" rtl="0">
              <a:spcBef>
                <a:spcPts val="0"/>
              </a:spcBef>
              <a:spcAft>
                <a:spcPts val="0"/>
              </a:spcAft>
              <a:buClr>
                <a:schemeClr val="dk1"/>
              </a:buClr>
              <a:buSzPts val="1100"/>
              <a:buFont typeface="Arial"/>
              <a:buNone/>
            </a:pPr>
            <a:endParaRPr lang="en-US" dirty="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US" dirty="0">
                <a:solidFill>
                  <a:schemeClr val="dk1"/>
                </a:solidFill>
                <a:latin typeface="Barlow"/>
                <a:ea typeface="Barlow"/>
                <a:cs typeface="Barlow"/>
                <a:sym typeface="Barlow"/>
              </a:rPr>
              <a:t>And much like identity itself, the social determinants of health operate simultaneously AND across different levels:</a:t>
            </a:r>
          </a:p>
          <a:p>
            <a:pPr marL="0" lvl="0" indent="0" algn="l" rtl="0">
              <a:spcBef>
                <a:spcPts val="0"/>
              </a:spcBef>
              <a:spcAft>
                <a:spcPts val="0"/>
              </a:spcAft>
              <a:buClr>
                <a:schemeClr val="dk1"/>
              </a:buClr>
              <a:buSzPts val="1100"/>
              <a:buFont typeface="Arial"/>
              <a:buNone/>
            </a:pPr>
            <a:endParaRPr lang="en-US" dirty="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US" dirty="0">
                <a:solidFill>
                  <a:schemeClr val="dk1"/>
                </a:solidFill>
                <a:latin typeface="Barlow"/>
                <a:ea typeface="Barlow"/>
                <a:cs typeface="Barlow"/>
                <a:sym typeface="Barlow"/>
              </a:rPr>
              <a:t>• Macro  (e.g. how and where care facilities are built)</a:t>
            </a:r>
          </a:p>
          <a:p>
            <a:pPr marL="0" lvl="0" indent="0" algn="l" rtl="0">
              <a:spcBef>
                <a:spcPts val="0"/>
              </a:spcBef>
              <a:spcAft>
                <a:spcPts val="0"/>
              </a:spcAft>
              <a:buClr>
                <a:schemeClr val="dk1"/>
              </a:buClr>
              <a:buSzPts val="1100"/>
              <a:buFont typeface="Arial"/>
              <a:buNone/>
            </a:pPr>
            <a:r>
              <a:rPr lang="en-US" dirty="0">
                <a:solidFill>
                  <a:schemeClr val="dk1"/>
                </a:solidFill>
                <a:latin typeface="Barlow"/>
                <a:ea typeface="Barlow"/>
                <a:cs typeface="Barlow"/>
                <a:sym typeface="Barlow"/>
              </a:rPr>
              <a:t>• Meso (e.g. in definitions of who is eligible for care and what forms of care are ‘recognized’)</a:t>
            </a:r>
          </a:p>
          <a:p>
            <a:pPr marL="0" lvl="0" indent="0" algn="l" rtl="0">
              <a:spcBef>
                <a:spcPts val="0"/>
              </a:spcBef>
              <a:spcAft>
                <a:spcPts val="0"/>
              </a:spcAft>
              <a:buClr>
                <a:schemeClr val="dk1"/>
              </a:buClr>
              <a:buSzPts val="1100"/>
              <a:buFont typeface="Arial"/>
              <a:buNone/>
            </a:pPr>
            <a:r>
              <a:rPr lang="en-US" dirty="0">
                <a:solidFill>
                  <a:schemeClr val="dk1"/>
                </a:solidFill>
                <a:latin typeface="Barlow"/>
                <a:ea typeface="Barlow"/>
                <a:cs typeface="Barlow"/>
                <a:sym typeface="Barlow"/>
              </a:rPr>
              <a:t>• Micro (e.g. whose pain is ‘valid’ and how symptoms are observed/understood)</a:t>
            </a:r>
          </a:p>
          <a:p>
            <a:pPr marL="0" lvl="0" indent="0" algn="l" rtl="0">
              <a:spcBef>
                <a:spcPts val="0"/>
              </a:spcBef>
              <a:spcAft>
                <a:spcPts val="0"/>
              </a:spcAft>
              <a:buClr>
                <a:schemeClr val="dk1"/>
              </a:buClr>
              <a:buSzPts val="1100"/>
              <a:buFont typeface="Arial"/>
              <a:buNone/>
            </a:pPr>
            <a:endParaRPr lang="en-US" dirty="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US" dirty="0">
                <a:solidFill>
                  <a:schemeClr val="dk1"/>
                </a:solidFill>
                <a:latin typeface="Barlow"/>
                <a:ea typeface="Barlow"/>
                <a:cs typeface="Barlow"/>
                <a:sym typeface="Barlow"/>
              </a:rPr>
              <a:t>So when we talk about health equity, we’re not just talking about closing gaps in care — we’re talking about challenging the structures that produce and maintain those gaps.</a:t>
            </a:r>
          </a:p>
          <a:p>
            <a:pPr marL="158750" lvl="0" indent="0" algn="l" rtl="0">
              <a:lnSpc>
                <a:spcPct val="100000"/>
              </a:lnSpc>
              <a:spcBef>
                <a:spcPts val="0"/>
              </a:spcBef>
              <a:spcAft>
                <a:spcPts val="0"/>
              </a:spcAft>
              <a:buSzPts val="1100"/>
              <a:buFont typeface="Barlow"/>
              <a:buNone/>
            </a:pPr>
            <a:endParaRPr dirty="0">
              <a:solidFill>
                <a:schemeClr val="dk1"/>
              </a:solidFill>
              <a:latin typeface="Barlow"/>
              <a:ea typeface="Barlow"/>
              <a:cs typeface="Barlow"/>
              <a:sym typeface="Barlow"/>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74c8dcee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3674c8dcee5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CA" dirty="0">
                <a:latin typeface="Barlow"/>
                <a:ea typeface="Barlow"/>
                <a:cs typeface="Barlow"/>
                <a:sym typeface="Barlow"/>
              </a:rPr>
              <a:t>Cultural humility is more than just a concept — it is  both a response and a practice.</a:t>
            </a:r>
            <a:endParaRPr dirty="0">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dirty="0">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CA" dirty="0">
                <a:latin typeface="Barlow"/>
                <a:ea typeface="Barlow"/>
                <a:cs typeface="Barlow"/>
                <a:sym typeface="Barlow"/>
              </a:rPr>
              <a:t>It’s what fosters trust, especially in health and social care settings where people have been historically mistreated or dismissed. And it reminds us that accountability isn’t just about apology — it’s about doing better, consistently, for those who’ve been pushed to the margins.</a:t>
            </a:r>
            <a:endParaRPr dirty="0">
              <a:latin typeface="Barlow"/>
              <a:ea typeface="Barlow"/>
              <a:cs typeface="Barlow"/>
              <a:sym typeface="Barlow"/>
            </a:endParaRPr>
          </a:p>
          <a:p>
            <a:pPr marL="0" lvl="0" indent="0" algn="l" rtl="0">
              <a:lnSpc>
                <a:spcPct val="100000"/>
              </a:lnSpc>
              <a:spcBef>
                <a:spcPts val="0"/>
              </a:spcBef>
              <a:spcAft>
                <a:spcPts val="0"/>
              </a:spcAft>
              <a:buNone/>
            </a:pPr>
            <a:endParaRPr dirty="0">
              <a:latin typeface="Barlow"/>
              <a:ea typeface="Barlow"/>
              <a:cs typeface="Barlow"/>
              <a:sym typeface="Barlow"/>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7672aae45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37672aae452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CA" sz="1300" dirty="0">
                <a:latin typeface="Barlow"/>
                <a:ea typeface="Barlow"/>
                <a:cs typeface="Barlow"/>
                <a:sym typeface="Barlow"/>
              </a:rPr>
              <a:t>Read definition quote on slide and then speak to the origins: "The term disability justice was coined out of conversations between disabled queer women of color activists in 2005, including Patty Berne of Sins Invalid (and Mia Mingus &amp; Stacy </a:t>
            </a:r>
            <a:r>
              <a:rPr lang="en-CA" sz="1300" dirty="0" err="1">
                <a:latin typeface="Barlow"/>
                <a:ea typeface="Barlow"/>
                <a:cs typeface="Barlow"/>
                <a:sym typeface="Barlow"/>
              </a:rPr>
              <a:t>Milbern</a:t>
            </a:r>
            <a:r>
              <a:rPr lang="en-CA" sz="1300" dirty="0">
                <a:latin typeface="Barlow"/>
                <a:ea typeface="Barlow"/>
                <a:cs typeface="Barlow"/>
                <a:sym typeface="Barlow"/>
              </a:rPr>
              <a:t>, who eventually united with Leroy Moore, Eli Clare, and Sebastian Margaret) seeking to challenge radical and progressive movements to more fully address ableism." </a:t>
            </a:r>
            <a:r>
              <a:rPr lang="en-CA" sz="1300" u="sng" dirty="0">
                <a:solidFill>
                  <a:schemeClr val="hlink"/>
                </a:solidFill>
                <a:latin typeface="Barlow"/>
                <a:ea typeface="Barlow"/>
                <a:cs typeface="Barlow"/>
                <a:sym typeface="Barlow"/>
                <a:hlinkClick r:id="rId3"/>
              </a:rPr>
              <a:t>https://projectlets.org/disability-justice</a:t>
            </a:r>
            <a:endParaRPr sz="1300" dirty="0">
              <a:latin typeface="Barlow"/>
              <a:ea typeface="Barlow"/>
              <a:cs typeface="Barlow"/>
              <a:sym typeface="Barlow"/>
            </a:endParaRPr>
          </a:p>
          <a:p>
            <a:pPr marL="0" lvl="0" indent="0" algn="l" rtl="0">
              <a:lnSpc>
                <a:spcPct val="100000"/>
              </a:lnSpc>
              <a:spcBef>
                <a:spcPts val="0"/>
              </a:spcBef>
              <a:spcAft>
                <a:spcPts val="0"/>
              </a:spcAft>
              <a:buNone/>
            </a:pPr>
            <a:endParaRPr sz="1300" dirty="0">
              <a:latin typeface="Barlow"/>
              <a:ea typeface="Barlow"/>
              <a:cs typeface="Barlow"/>
              <a:sym typeface="Barlow"/>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674c8dcee5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3674c8dcee5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CA">
                <a:latin typeface="Barlow"/>
                <a:ea typeface="Barlow"/>
                <a:cs typeface="Barlow"/>
                <a:sym typeface="Barlow"/>
              </a:rPr>
              <a:t>Cultural humility and disability justice are deeply aligned — both challenge the idea that our systems are neutral or universally accessible. In reality, many structures in healthcare and beyond were not designed with equity-deserving communities in mind.</a:t>
            </a:r>
            <a:endParaRPr>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CA">
                <a:latin typeface="Barlow"/>
                <a:ea typeface="Barlow"/>
                <a:cs typeface="Barlow"/>
                <a:sym typeface="Barlow"/>
              </a:rPr>
              <a:t>That is, even when exclusion isn’t malicious or the result of overt prejudice — it still appears in the form of structural bias built into the norms, policies, and practices we rarely question.</a:t>
            </a:r>
            <a:endParaRPr>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CA">
                <a:latin typeface="Barlow"/>
                <a:ea typeface="Barlow"/>
                <a:cs typeface="Barlow"/>
                <a:sym typeface="Barlow"/>
              </a:rPr>
              <a:t>By centering lived experience, relationships, and collective access, cultural humility and disability justice offer us new ways to think about care — not just as a service, but as a relationship we form with patients, and one another, that is grounded in equity.</a:t>
            </a:r>
            <a:endParaRPr>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CA">
                <a:latin typeface="Barlow"/>
                <a:ea typeface="Barlow"/>
                <a:cs typeface="Barlow"/>
                <a:sym typeface="Barlow"/>
              </a:rPr>
              <a:t>As we close out this section, let’s shift our focus from defining cultural humility to exploring how it can be practiced — alongside anti-racism and anti-oppression — in real-world care and workplace settings.</a:t>
            </a:r>
            <a:endParaRPr>
              <a:latin typeface="Barlow"/>
              <a:ea typeface="Barlow"/>
              <a:cs typeface="Barlow"/>
              <a:sym typeface="Barlow"/>
            </a:endParaRPr>
          </a:p>
          <a:p>
            <a:pPr marL="0" lvl="0" indent="0" algn="l" rtl="0">
              <a:lnSpc>
                <a:spcPct val="100000"/>
              </a:lnSpc>
              <a:spcBef>
                <a:spcPts val="0"/>
              </a:spcBef>
              <a:spcAft>
                <a:spcPts val="0"/>
              </a:spcAft>
              <a:buNone/>
            </a:pPr>
            <a:endParaRPr>
              <a:latin typeface="Barlow"/>
              <a:ea typeface="Barlow"/>
              <a:cs typeface="Barlow"/>
              <a:sym typeface="Barlow"/>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1030BC-BCCC-A0EC-FC5F-B86E89766C61}"/>
              </a:ext>
            </a:extLst>
          </p:cNvPr>
          <p:cNvSpPr/>
          <p:nvPr userDrawn="1"/>
        </p:nvSpPr>
        <p:spPr>
          <a:xfrm>
            <a:off x="512368" y="5887616"/>
            <a:ext cx="9499379" cy="401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hart, pie chart&#10;&#10;Description automatically generated">
            <a:extLst>
              <a:ext uri="{FF2B5EF4-FFF2-40B4-BE49-F238E27FC236}">
                <a16:creationId xmlns:a16="http://schemas.microsoft.com/office/drawing/2014/main" id="{6ED4C102-95D5-81ED-E14A-95EA47A7ECE8}"/>
              </a:ext>
            </a:extLst>
          </p:cNvPr>
          <p:cNvPicPr>
            <a:picLocks noChangeAspect="1"/>
          </p:cNvPicPr>
          <p:nvPr userDrawn="1"/>
        </p:nvPicPr>
        <p:blipFill>
          <a:blip r:embed="rId2"/>
          <a:stretch>
            <a:fillRect/>
          </a:stretch>
        </p:blipFill>
        <p:spPr>
          <a:xfrm>
            <a:off x="5632844" y="0"/>
            <a:ext cx="6580422" cy="6634716"/>
          </a:xfrm>
          <a:prstGeom prst="rect">
            <a:avLst/>
          </a:prstGeom>
        </p:spPr>
      </p:pic>
      <p:sp>
        <p:nvSpPr>
          <p:cNvPr id="2" name="Title 1">
            <a:extLst>
              <a:ext uri="{FF2B5EF4-FFF2-40B4-BE49-F238E27FC236}">
                <a16:creationId xmlns:a16="http://schemas.microsoft.com/office/drawing/2014/main" id="{B34F97F1-5085-0249-CFAC-88BA2E056E9B}"/>
              </a:ext>
            </a:extLst>
          </p:cNvPr>
          <p:cNvSpPr>
            <a:spLocks noGrp="1"/>
          </p:cNvSpPr>
          <p:nvPr>
            <p:ph type="ctrTitle"/>
          </p:nvPr>
        </p:nvSpPr>
        <p:spPr>
          <a:xfrm>
            <a:off x="512368" y="3801665"/>
            <a:ext cx="7239000" cy="744730"/>
          </a:xfrm>
        </p:spPr>
        <p:txBody>
          <a:bodyPr anchor="b">
            <a:normAutofit/>
          </a:bodyPr>
          <a:lstStyle>
            <a:lvl1pPr algn="l">
              <a:defRPr sz="4000">
                <a:solidFill>
                  <a:schemeClr val="tx1"/>
                </a:solidFill>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8875404-0CAC-09AA-17A7-DAA0EE8DE2D7}"/>
              </a:ext>
            </a:extLst>
          </p:cNvPr>
          <p:cNvSpPr>
            <a:spLocks noGrp="1"/>
          </p:cNvSpPr>
          <p:nvPr>
            <p:ph type="subTitle" idx="1"/>
          </p:nvPr>
        </p:nvSpPr>
        <p:spPr>
          <a:xfrm>
            <a:off x="512368" y="4786936"/>
            <a:ext cx="7239000" cy="603732"/>
          </a:xfrm>
        </p:spPr>
        <p:txBody>
          <a:bodyPr/>
          <a:lstStyle>
            <a:lvl1pPr marL="0" indent="0" algn="l">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Text&#10;&#10;Description automatically generated">
            <a:extLst>
              <a:ext uri="{FF2B5EF4-FFF2-40B4-BE49-F238E27FC236}">
                <a16:creationId xmlns:a16="http://schemas.microsoft.com/office/drawing/2014/main" id="{99A602AF-E484-AB6A-C7DF-E468D1755C18}"/>
              </a:ext>
            </a:extLst>
          </p:cNvPr>
          <p:cNvPicPr>
            <a:picLocks noChangeAspect="1"/>
          </p:cNvPicPr>
          <p:nvPr userDrawn="1"/>
        </p:nvPicPr>
        <p:blipFill>
          <a:blip r:embed="rId3"/>
          <a:stretch>
            <a:fillRect/>
          </a:stretch>
        </p:blipFill>
        <p:spPr>
          <a:xfrm>
            <a:off x="609600" y="685800"/>
            <a:ext cx="3564392" cy="1273629"/>
          </a:xfrm>
          <a:prstGeom prst="rect">
            <a:avLst/>
          </a:prstGeom>
        </p:spPr>
      </p:pic>
    </p:spTree>
    <p:extLst>
      <p:ext uri="{BB962C8B-B14F-4D97-AF65-F5344CB8AC3E}">
        <p14:creationId xmlns:p14="http://schemas.microsoft.com/office/powerpoint/2010/main" val="394319024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B2F51-98C4-D3D7-53FB-4892C2AC24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31FE999-0110-44EE-F066-D496570475AB}"/>
              </a:ext>
            </a:extLst>
          </p:cNvPr>
          <p:cNvSpPr>
            <a:spLocks noGrp="1"/>
          </p:cNvSpPr>
          <p:nvPr>
            <p:ph type="title" hasCustomPrompt="1"/>
          </p:nvPr>
        </p:nvSpPr>
        <p:spPr>
          <a:xfrm>
            <a:off x="609600" y="685800"/>
            <a:ext cx="10972800" cy="671945"/>
          </a:xfrm>
        </p:spPr>
        <p:txBody>
          <a:bodyPr/>
          <a:lstStyle>
            <a:lvl1pPr>
              <a:defRPr>
                <a:solidFill>
                  <a:schemeClr val="bg1"/>
                </a:solidFill>
              </a:defRPr>
            </a:lvl1pPr>
          </a:lstStyle>
          <a:p>
            <a:r>
              <a:rPr lang="en-US"/>
              <a:t>Dividing Title Slide</a:t>
            </a:r>
          </a:p>
        </p:txBody>
      </p:sp>
    </p:spTree>
    <p:extLst>
      <p:ext uri="{BB962C8B-B14F-4D97-AF65-F5344CB8AC3E}">
        <p14:creationId xmlns:p14="http://schemas.microsoft.com/office/powerpoint/2010/main" val="342516745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1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Sub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E7C556-3329-C3F4-1AED-68E995CCFBA7}"/>
              </a:ext>
            </a:extLst>
          </p:cNvPr>
          <p:cNvSpPr>
            <a:spLocks noGrp="1"/>
          </p:cNvSpPr>
          <p:nvPr>
            <p:ph type="title" hasCustomPrompt="1"/>
          </p:nvPr>
        </p:nvSpPr>
        <p:spPr>
          <a:xfrm>
            <a:off x="609600" y="685800"/>
            <a:ext cx="10972800" cy="671945"/>
          </a:xfrm>
        </p:spPr>
        <p:txBody>
          <a:bodyPr/>
          <a:lstStyle>
            <a:lvl1pPr>
              <a:defRPr/>
            </a:lvl1pPr>
          </a:lstStyle>
          <a:p>
            <a:r>
              <a:rPr lang="en-US"/>
              <a:t>Slide with Subtitle</a:t>
            </a:r>
          </a:p>
        </p:txBody>
      </p:sp>
      <p:pic>
        <p:nvPicPr>
          <p:cNvPr id="4" name="Picture 3" descr="Logo&#10;&#10;Description automatically generated">
            <a:extLst>
              <a:ext uri="{FF2B5EF4-FFF2-40B4-BE49-F238E27FC236}">
                <a16:creationId xmlns:a16="http://schemas.microsoft.com/office/drawing/2014/main" id="{DE286052-88E6-2F22-5A4A-C74551D6A9D9}"/>
              </a:ext>
            </a:extLst>
          </p:cNvPr>
          <p:cNvPicPr>
            <a:picLocks noChangeAspect="1"/>
          </p:cNvPicPr>
          <p:nvPr userDrawn="1"/>
        </p:nvPicPr>
        <p:blipFill>
          <a:blip r:embed="rId2"/>
          <a:stretch>
            <a:fillRect/>
          </a:stretch>
        </p:blipFill>
        <p:spPr>
          <a:xfrm>
            <a:off x="0" y="-5340"/>
            <a:ext cx="1189247" cy="1189247"/>
          </a:xfrm>
          <a:prstGeom prst="rect">
            <a:avLst/>
          </a:prstGeom>
        </p:spPr>
      </p:pic>
      <p:sp>
        <p:nvSpPr>
          <p:cNvPr id="9" name="Slide Number Placeholder 6">
            <a:extLst>
              <a:ext uri="{FF2B5EF4-FFF2-40B4-BE49-F238E27FC236}">
                <a16:creationId xmlns:a16="http://schemas.microsoft.com/office/drawing/2014/main" id="{CE955B2F-0DE4-B189-579A-DA6875189C80}"/>
              </a:ext>
            </a:extLst>
          </p:cNvPr>
          <p:cNvSpPr>
            <a:spLocks noGrp="1"/>
          </p:cNvSpPr>
          <p:nvPr>
            <p:ph type="sldNum" sz="quarter" idx="14"/>
          </p:nvPr>
        </p:nvSpPr>
        <p:spPr>
          <a:xfrm>
            <a:off x="11222229" y="5986887"/>
            <a:ext cx="415926" cy="329133"/>
          </a:xfrm>
          <a:prstGeom prst="rect">
            <a:avLst/>
          </a:prstGeom>
        </p:spPr>
        <p:txBody>
          <a:bodyPr/>
          <a:lstStyle>
            <a:lvl1pPr algn="r">
              <a:defRPr sz="1200" b="1" i="0">
                <a:solidFill>
                  <a:schemeClr val="tx2"/>
                </a:solidFill>
                <a:latin typeface="Century Gothic" panose="020B0502020202020204" pitchFamily="34" charset="0"/>
              </a:defRPr>
            </a:lvl1pPr>
          </a:lstStyle>
          <a:p>
            <a:fld id="{1782C561-A41C-D443-B264-42DD39AE3245}" type="slidenum">
              <a:rPr lang="en-US" smtClean="0"/>
              <a:pPr/>
              <a:t>‹#›</a:t>
            </a:fld>
            <a:endParaRPr lang="en-US"/>
          </a:p>
        </p:txBody>
      </p:sp>
      <p:sp>
        <p:nvSpPr>
          <p:cNvPr id="3" name="Text Placeholder 2">
            <a:extLst>
              <a:ext uri="{FF2B5EF4-FFF2-40B4-BE49-F238E27FC236}">
                <a16:creationId xmlns:a16="http://schemas.microsoft.com/office/drawing/2014/main" id="{9AB64E76-2CDD-42FD-8E7D-9B34C3CF6AD0}"/>
              </a:ext>
            </a:extLst>
          </p:cNvPr>
          <p:cNvSpPr>
            <a:spLocks noGrp="1"/>
          </p:cNvSpPr>
          <p:nvPr>
            <p:ph type="body" sz="quarter" idx="15"/>
          </p:nvPr>
        </p:nvSpPr>
        <p:spPr>
          <a:xfrm>
            <a:off x="796925" y="1493838"/>
            <a:ext cx="10841230" cy="381209"/>
          </a:xfrm>
        </p:spPr>
        <p:txBody>
          <a:bodyPr/>
          <a:lstStyle>
            <a:lvl1pPr marL="0" indent="0">
              <a:buNone/>
              <a:defRPr cap="all" baseline="0">
                <a:solidFill>
                  <a:schemeClr val="tx2"/>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248F8AE8-FB09-4E6D-BD49-F61813D2C39F}"/>
              </a:ext>
            </a:extLst>
          </p:cNvPr>
          <p:cNvSpPr>
            <a:spLocks noGrp="1"/>
          </p:cNvSpPr>
          <p:nvPr>
            <p:ph type="body" sz="quarter" idx="16"/>
          </p:nvPr>
        </p:nvSpPr>
        <p:spPr>
          <a:xfrm>
            <a:off x="1189038" y="2155825"/>
            <a:ext cx="9683750" cy="363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8436670"/>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6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A282DA-CE39-B909-C6A3-CF6DDDE96558}"/>
              </a:ext>
            </a:extLst>
          </p:cNvPr>
          <p:cNvSpPr>
            <a:spLocks noGrp="1"/>
          </p:cNvSpPr>
          <p:nvPr>
            <p:ph type="body" idx="1"/>
          </p:nvPr>
        </p:nvSpPr>
        <p:spPr>
          <a:xfrm>
            <a:off x="609601" y="1600201"/>
            <a:ext cx="5029200" cy="295976"/>
          </a:xfrm>
        </p:spPr>
        <p:txBody>
          <a:bodyPr anchor="b">
            <a:norm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8CF70-0291-7C4D-3162-CF5E559F8749}"/>
              </a:ext>
            </a:extLst>
          </p:cNvPr>
          <p:cNvSpPr>
            <a:spLocks noGrp="1"/>
          </p:cNvSpPr>
          <p:nvPr>
            <p:ph sz="half" idx="2"/>
          </p:nvPr>
        </p:nvSpPr>
        <p:spPr>
          <a:xfrm>
            <a:off x="609601" y="2059807"/>
            <a:ext cx="5029200" cy="3655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22D287-AB0A-A163-7024-BE8FDC032B53}"/>
              </a:ext>
            </a:extLst>
          </p:cNvPr>
          <p:cNvSpPr>
            <a:spLocks noGrp="1"/>
          </p:cNvSpPr>
          <p:nvPr>
            <p:ph type="body" sz="quarter" idx="3"/>
          </p:nvPr>
        </p:nvSpPr>
        <p:spPr>
          <a:xfrm>
            <a:off x="6553200" y="1600201"/>
            <a:ext cx="5029200" cy="295976"/>
          </a:xfrm>
        </p:spPr>
        <p:txBody>
          <a:bodyPr anchor="b">
            <a:norm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5176D5-406A-0589-E287-0DEFD05178B4}"/>
              </a:ext>
            </a:extLst>
          </p:cNvPr>
          <p:cNvSpPr>
            <a:spLocks noGrp="1"/>
          </p:cNvSpPr>
          <p:nvPr>
            <p:ph sz="quarter" idx="4"/>
          </p:nvPr>
        </p:nvSpPr>
        <p:spPr>
          <a:xfrm>
            <a:off x="6553200" y="2059807"/>
            <a:ext cx="5029200" cy="3655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48225B3B-02CA-0F1D-882B-11223C63B137}"/>
              </a:ext>
            </a:extLst>
          </p:cNvPr>
          <p:cNvSpPr>
            <a:spLocks noGrp="1"/>
          </p:cNvSpPr>
          <p:nvPr>
            <p:ph type="title" hasCustomPrompt="1"/>
          </p:nvPr>
        </p:nvSpPr>
        <p:spPr>
          <a:xfrm>
            <a:off x="609600" y="685800"/>
            <a:ext cx="10972800" cy="671945"/>
          </a:xfrm>
        </p:spPr>
        <p:txBody>
          <a:bodyPr/>
          <a:lstStyle>
            <a:lvl1pPr>
              <a:defRPr/>
            </a:lvl1pPr>
          </a:lstStyle>
          <a:p>
            <a:r>
              <a:rPr lang="en-US"/>
              <a:t>Two Column Text with Subtitle</a:t>
            </a:r>
          </a:p>
        </p:txBody>
      </p:sp>
      <p:pic>
        <p:nvPicPr>
          <p:cNvPr id="8" name="Picture 7" descr="Logo&#10;&#10;Description automatically generated">
            <a:extLst>
              <a:ext uri="{FF2B5EF4-FFF2-40B4-BE49-F238E27FC236}">
                <a16:creationId xmlns:a16="http://schemas.microsoft.com/office/drawing/2014/main" id="{B29FD919-F4B5-A3C1-19A3-6C6E32C3AEC8}"/>
              </a:ext>
            </a:extLst>
          </p:cNvPr>
          <p:cNvPicPr>
            <a:picLocks noChangeAspect="1"/>
          </p:cNvPicPr>
          <p:nvPr userDrawn="1"/>
        </p:nvPicPr>
        <p:blipFill>
          <a:blip r:embed="rId2"/>
          <a:stretch>
            <a:fillRect/>
          </a:stretch>
        </p:blipFill>
        <p:spPr>
          <a:xfrm>
            <a:off x="0" y="-5340"/>
            <a:ext cx="1189247" cy="1189247"/>
          </a:xfrm>
          <a:prstGeom prst="rect">
            <a:avLst/>
          </a:prstGeom>
        </p:spPr>
      </p:pic>
      <p:sp>
        <p:nvSpPr>
          <p:cNvPr id="14" name="Slide Number Placeholder 6">
            <a:extLst>
              <a:ext uri="{FF2B5EF4-FFF2-40B4-BE49-F238E27FC236}">
                <a16:creationId xmlns:a16="http://schemas.microsoft.com/office/drawing/2014/main" id="{56BE94F8-913A-92EE-32A0-5595ECD703B0}"/>
              </a:ext>
            </a:extLst>
          </p:cNvPr>
          <p:cNvSpPr>
            <a:spLocks noGrp="1"/>
          </p:cNvSpPr>
          <p:nvPr>
            <p:ph type="sldNum" sz="quarter" idx="14"/>
          </p:nvPr>
        </p:nvSpPr>
        <p:spPr>
          <a:xfrm>
            <a:off x="11222229" y="5986887"/>
            <a:ext cx="415926" cy="329133"/>
          </a:xfrm>
          <a:prstGeom prst="rect">
            <a:avLst/>
          </a:prstGeom>
        </p:spPr>
        <p:txBody>
          <a:bodyPr/>
          <a:lstStyle>
            <a:lvl1pPr algn="r">
              <a:defRPr sz="1200" b="1" i="0">
                <a:solidFill>
                  <a:schemeClr val="tx2"/>
                </a:solidFill>
                <a:latin typeface="Century Gothic" panose="020B0502020202020204" pitchFamily="34" charset="0"/>
              </a:defRPr>
            </a:lvl1pPr>
          </a:lstStyle>
          <a:p>
            <a:fld id="{1782C561-A41C-D443-B264-42DD39AE3245}" type="slidenum">
              <a:rPr lang="en-US" smtClean="0"/>
              <a:pPr/>
              <a:t>‹#›</a:t>
            </a:fld>
            <a:endParaRPr lang="en-US"/>
          </a:p>
        </p:txBody>
      </p:sp>
    </p:spTree>
    <p:extLst>
      <p:ext uri="{BB962C8B-B14F-4D97-AF65-F5344CB8AC3E}">
        <p14:creationId xmlns:p14="http://schemas.microsoft.com/office/powerpoint/2010/main" val="2537040906"/>
      </p:ext>
    </p:extLst>
  </p:cSld>
  <p:clrMapOvr>
    <a:masterClrMapping/>
  </p:clrMapOvr>
  <p:extLst>
    <p:ext uri="{DCECCB84-F9BA-43D5-87BE-67443E8EF086}">
      <p15:sldGuideLst xmlns:p15="http://schemas.microsoft.com/office/powerpoint/2012/main">
        <p15:guide id="1" pos="3840" userDrawn="1">
          <p15:clr>
            <a:srgbClr val="FBAE40"/>
          </p15:clr>
        </p15:guide>
        <p15:guide id="2" pos="4128" userDrawn="1">
          <p15:clr>
            <a:srgbClr val="FBAE40"/>
          </p15:clr>
        </p15:guide>
        <p15:guide id="3" pos="3552" userDrawn="1">
          <p15:clr>
            <a:srgbClr val="FBAE40"/>
          </p15:clr>
        </p15:guide>
        <p15:guide id="4" orient="horz" pos="1008" userDrawn="1">
          <p15:clr>
            <a:srgbClr val="FBAE40"/>
          </p15:clr>
        </p15:guide>
        <p15:guide id="5" orient="horz" pos="36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ull-Width Text with Bulleted Lis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C28C9C-D062-727A-E261-D8249BA97647}"/>
              </a:ext>
            </a:extLst>
          </p:cNvPr>
          <p:cNvSpPr>
            <a:spLocks noGrp="1"/>
          </p:cNvSpPr>
          <p:nvPr>
            <p:ph type="title" hasCustomPrompt="1"/>
          </p:nvPr>
        </p:nvSpPr>
        <p:spPr>
          <a:xfrm>
            <a:off x="609600" y="685800"/>
            <a:ext cx="10972800" cy="671945"/>
          </a:xfrm>
        </p:spPr>
        <p:txBody>
          <a:bodyPr/>
          <a:lstStyle/>
          <a:p>
            <a:r>
              <a:rPr lang="en-US"/>
              <a:t>Full-Width Text with Bulleted List</a:t>
            </a:r>
          </a:p>
        </p:txBody>
      </p:sp>
      <p:sp>
        <p:nvSpPr>
          <p:cNvPr id="12" name="Text Placeholder 11">
            <a:extLst>
              <a:ext uri="{FF2B5EF4-FFF2-40B4-BE49-F238E27FC236}">
                <a16:creationId xmlns:a16="http://schemas.microsoft.com/office/drawing/2014/main" id="{67ADC0C8-5C10-3D39-AC64-DF042878BA77}"/>
              </a:ext>
            </a:extLst>
          </p:cNvPr>
          <p:cNvSpPr>
            <a:spLocks noGrp="1"/>
          </p:cNvSpPr>
          <p:nvPr>
            <p:ph type="body" sz="quarter" idx="11"/>
          </p:nvPr>
        </p:nvSpPr>
        <p:spPr>
          <a:xfrm>
            <a:off x="609600" y="3957205"/>
            <a:ext cx="5029200" cy="1757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57A3CA29-267D-2AA8-F48C-C3BBA2CCA57C}"/>
              </a:ext>
            </a:extLst>
          </p:cNvPr>
          <p:cNvSpPr>
            <a:spLocks noGrp="1"/>
          </p:cNvSpPr>
          <p:nvPr>
            <p:ph type="body" sz="quarter" idx="12"/>
          </p:nvPr>
        </p:nvSpPr>
        <p:spPr>
          <a:xfrm>
            <a:off x="609600" y="1600200"/>
            <a:ext cx="10972800" cy="2114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1">
            <a:extLst>
              <a:ext uri="{FF2B5EF4-FFF2-40B4-BE49-F238E27FC236}">
                <a16:creationId xmlns:a16="http://schemas.microsoft.com/office/drawing/2014/main" id="{D6BE0FAF-D161-67AB-2921-2D2865D38F4B}"/>
              </a:ext>
            </a:extLst>
          </p:cNvPr>
          <p:cNvSpPr>
            <a:spLocks noGrp="1"/>
          </p:cNvSpPr>
          <p:nvPr>
            <p:ph type="body" sz="quarter" idx="13"/>
          </p:nvPr>
        </p:nvSpPr>
        <p:spPr>
          <a:xfrm>
            <a:off x="6553200" y="3957205"/>
            <a:ext cx="5029200" cy="1757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10;&#10;Description automatically generated">
            <a:extLst>
              <a:ext uri="{FF2B5EF4-FFF2-40B4-BE49-F238E27FC236}">
                <a16:creationId xmlns:a16="http://schemas.microsoft.com/office/drawing/2014/main" id="{E14D0446-7C8D-761A-B711-3514DD590488}"/>
              </a:ext>
            </a:extLst>
          </p:cNvPr>
          <p:cNvPicPr>
            <a:picLocks noChangeAspect="1"/>
          </p:cNvPicPr>
          <p:nvPr userDrawn="1"/>
        </p:nvPicPr>
        <p:blipFill>
          <a:blip r:embed="rId2"/>
          <a:stretch>
            <a:fillRect/>
          </a:stretch>
        </p:blipFill>
        <p:spPr>
          <a:xfrm>
            <a:off x="0" y="-5340"/>
            <a:ext cx="1189247" cy="1189247"/>
          </a:xfrm>
          <a:prstGeom prst="rect">
            <a:avLst/>
          </a:prstGeom>
        </p:spPr>
      </p:pic>
      <p:sp>
        <p:nvSpPr>
          <p:cNvPr id="5" name="Slide Number Placeholder 6">
            <a:extLst>
              <a:ext uri="{FF2B5EF4-FFF2-40B4-BE49-F238E27FC236}">
                <a16:creationId xmlns:a16="http://schemas.microsoft.com/office/drawing/2014/main" id="{EEA0F149-778D-1CFA-6742-669BA8388EB3}"/>
              </a:ext>
            </a:extLst>
          </p:cNvPr>
          <p:cNvSpPr>
            <a:spLocks noGrp="1"/>
          </p:cNvSpPr>
          <p:nvPr>
            <p:ph type="sldNum" sz="quarter" idx="14"/>
          </p:nvPr>
        </p:nvSpPr>
        <p:spPr>
          <a:xfrm>
            <a:off x="11222229" y="5986887"/>
            <a:ext cx="415926" cy="329133"/>
          </a:xfrm>
          <a:prstGeom prst="rect">
            <a:avLst/>
          </a:prstGeom>
        </p:spPr>
        <p:txBody>
          <a:bodyPr/>
          <a:lstStyle>
            <a:lvl1pPr algn="r">
              <a:defRPr sz="1200" b="1" i="0">
                <a:solidFill>
                  <a:schemeClr val="tx2"/>
                </a:solidFill>
                <a:latin typeface="Century Gothic" panose="020B0502020202020204" pitchFamily="34" charset="0"/>
              </a:defRPr>
            </a:lvl1pPr>
          </a:lstStyle>
          <a:p>
            <a:fld id="{1782C561-A41C-D443-B264-42DD39AE3245}" type="slidenum">
              <a:rPr lang="en-US" smtClean="0"/>
              <a:pPr/>
              <a:t>‹#›</a:t>
            </a:fld>
            <a:endParaRPr lang="en-US"/>
          </a:p>
        </p:txBody>
      </p:sp>
    </p:spTree>
    <p:extLst>
      <p:ext uri="{BB962C8B-B14F-4D97-AF65-F5344CB8AC3E}">
        <p14:creationId xmlns:p14="http://schemas.microsoft.com/office/powerpoint/2010/main" val="3691199266"/>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guide id="3" pos="4128">
          <p15:clr>
            <a:srgbClr val="FBAE40"/>
          </p15:clr>
        </p15:guide>
        <p15:guide id="4" pos="3552">
          <p15:clr>
            <a:srgbClr val="FBAE40"/>
          </p15:clr>
        </p15:guide>
        <p15:guide id="5" orient="horz" pos="3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101A-63BF-46C7-9318-48DD690DCC81}"/>
              </a:ext>
            </a:extLst>
          </p:cNvPr>
          <p:cNvSpPr>
            <a:spLocks noGrp="1"/>
          </p:cNvSpPr>
          <p:nvPr>
            <p:ph type="title" hasCustomPrompt="1"/>
          </p:nvPr>
        </p:nvSpPr>
        <p:spPr/>
        <p:txBody>
          <a:bodyPr/>
          <a:lstStyle>
            <a:lvl1pPr>
              <a:defRPr/>
            </a:lvl1pPr>
          </a:lstStyle>
          <a:p>
            <a:r>
              <a:rPr lang="en-US"/>
              <a:t>Agenda</a:t>
            </a:r>
          </a:p>
        </p:txBody>
      </p:sp>
      <p:sp>
        <p:nvSpPr>
          <p:cNvPr id="4" name="Table Placeholder 3">
            <a:extLst>
              <a:ext uri="{FF2B5EF4-FFF2-40B4-BE49-F238E27FC236}">
                <a16:creationId xmlns:a16="http://schemas.microsoft.com/office/drawing/2014/main" id="{FA5D8D2D-2760-47CC-9505-AA3864BC09F5}"/>
              </a:ext>
            </a:extLst>
          </p:cNvPr>
          <p:cNvSpPr>
            <a:spLocks noGrp="1"/>
          </p:cNvSpPr>
          <p:nvPr>
            <p:ph type="tbl" sz="quarter" idx="10"/>
          </p:nvPr>
        </p:nvSpPr>
        <p:spPr>
          <a:xfrm>
            <a:off x="881063" y="1752600"/>
            <a:ext cx="10410825" cy="3935413"/>
          </a:xfrm>
        </p:spPr>
        <p:txBody>
          <a:bodyPr/>
          <a:lstStyle/>
          <a:p>
            <a:r>
              <a:rPr lang="en-US"/>
              <a:t>Click icon to add table</a:t>
            </a:r>
          </a:p>
        </p:txBody>
      </p:sp>
    </p:spTree>
    <p:extLst>
      <p:ext uri="{BB962C8B-B14F-4D97-AF65-F5344CB8AC3E}">
        <p14:creationId xmlns:p14="http://schemas.microsoft.com/office/powerpoint/2010/main" val="51996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0E4EAA0-074A-7706-944F-EBA9223FD6F3}"/>
              </a:ext>
            </a:extLst>
          </p:cNvPr>
          <p:cNvSpPr txBox="1"/>
          <p:nvPr userDrawn="1"/>
        </p:nvSpPr>
        <p:spPr>
          <a:xfrm>
            <a:off x="923098" y="4826709"/>
            <a:ext cx="3666931" cy="338554"/>
          </a:xfrm>
          <a:prstGeom prst="rect">
            <a:avLst/>
          </a:prstGeom>
          <a:noFill/>
        </p:spPr>
        <p:txBody>
          <a:bodyPr wrap="square" rtlCol="0">
            <a:spAutoFit/>
          </a:bodyPr>
          <a:lstStyle/>
          <a:p>
            <a:r>
              <a:rPr lang="en-US" sz="1600" b="1" i="0">
                <a:latin typeface="Century Gothic" panose="020B0502020202020204" pitchFamily="34" charset="0"/>
              </a:rPr>
              <a:t>nwtoht.ca</a:t>
            </a:r>
          </a:p>
        </p:txBody>
      </p:sp>
      <p:sp>
        <p:nvSpPr>
          <p:cNvPr id="2" name="Rectangle 1">
            <a:extLst>
              <a:ext uri="{FF2B5EF4-FFF2-40B4-BE49-F238E27FC236}">
                <a16:creationId xmlns:a16="http://schemas.microsoft.com/office/drawing/2014/main" id="{6ADC3628-B4B1-8622-D5DE-94C0AD7D395A}"/>
              </a:ext>
            </a:extLst>
          </p:cNvPr>
          <p:cNvSpPr/>
          <p:nvPr userDrawn="1"/>
        </p:nvSpPr>
        <p:spPr>
          <a:xfrm>
            <a:off x="512368" y="5887616"/>
            <a:ext cx="9499379" cy="401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pie chart&#10;&#10;Description automatically generated">
            <a:extLst>
              <a:ext uri="{FF2B5EF4-FFF2-40B4-BE49-F238E27FC236}">
                <a16:creationId xmlns:a16="http://schemas.microsoft.com/office/drawing/2014/main" id="{9E441CA0-471B-614C-C0E9-13D2A1C2F6F9}"/>
              </a:ext>
            </a:extLst>
          </p:cNvPr>
          <p:cNvPicPr>
            <a:picLocks noChangeAspect="1"/>
          </p:cNvPicPr>
          <p:nvPr userDrawn="1"/>
        </p:nvPicPr>
        <p:blipFill>
          <a:blip r:embed="rId2"/>
          <a:stretch>
            <a:fillRect/>
          </a:stretch>
        </p:blipFill>
        <p:spPr>
          <a:xfrm>
            <a:off x="5632844" y="0"/>
            <a:ext cx="6580422" cy="6634716"/>
          </a:xfrm>
          <a:prstGeom prst="rect">
            <a:avLst/>
          </a:prstGeom>
        </p:spPr>
      </p:pic>
      <p:sp>
        <p:nvSpPr>
          <p:cNvPr id="6" name="Title 1">
            <a:extLst>
              <a:ext uri="{FF2B5EF4-FFF2-40B4-BE49-F238E27FC236}">
                <a16:creationId xmlns:a16="http://schemas.microsoft.com/office/drawing/2014/main" id="{5A33479B-DB90-E88B-10C4-09ACEF3DA296}"/>
              </a:ext>
            </a:extLst>
          </p:cNvPr>
          <p:cNvSpPr>
            <a:spLocks noGrp="1"/>
          </p:cNvSpPr>
          <p:nvPr>
            <p:ph type="ctrTitle"/>
          </p:nvPr>
        </p:nvSpPr>
        <p:spPr>
          <a:xfrm>
            <a:off x="498410" y="3801665"/>
            <a:ext cx="7239000" cy="744730"/>
          </a:xfrm>
        </p:spPr>
        <p:txBody>
          <a:bodyPr anchor="b">
            <a:normAutofit/>
          </a:bodyPr>
          <a:lstStyle>
            <a:lvl1pPr algn="l">
              <a:defRPr sz="4000">
                <a:solidFill>
                  <a:schemeClr val="tx1"/>
                </a:solidFill>
                <a:latin typeface="Century Gothic" panose="020B0502020202020204" pitchFamily="34" charset="0"/>
              </a:defRPr>
            </a:lvl1pPr>
          </a:lstStyle>
          <a:p>
            <a:r>
              <a:rPr lang="en-US"/>
              <a:t>Click to edit Master title style</a:t>
            </a:r>
          </a:p>
        </p:txBody>
      </p:sp>
      <p:sp>
        <p:nvSpPr>
          <p:cNvPr id="12" name="Freeform 5">
            <a:extLst>
              <a:ext uri="{FF2B5EF4-FFF2-40B4-BE49-F238E27FC236}">
                <a16:creationId xmlns:a16="http://schemas.microsoft.com/office/drawing/2014/main" id="{47EE6E73-28C4-4A6E-9E29-BFEBA8143E63}"/>
              </a:ext>
            </a:extLst>
          </p:cNvPr>
          <p:cNvSpPr>
            <a:spLocks noChangeAspect="1"/>
          </p:cNvSpPr>
          <p:nvPr userDrawn="1"/>
        </p:nvSpPr>
        <p:spPr>
          <a:xfrm>
            <a:off x="3639021" y="4854016"/>
            <a:ext cx="276045" cy="274320"/>
          </a:xfrm>
          <a:custGeom>
            <a:avLst/>
            <a:gdLst/>
            <a:ahLst/>
            <a:cxnLst/>
            <a:rect l="l" t="t" r="r" b="b"/>
            <a:pathLst>
              <a:path w="800544" h="795541">
                <a:moveTo>
                  <a:pt x="0" y="0"/>
                </a:moveTo>
                <a:lnTo>
                  <a:pt x="800544" y="0"/>
                </a:lnTo>
                <a:lnTo>
                  <a:pt x="800544" y="795540"/>
                </a:lnTo>
                <a:lnTo>
                  <a:pt x="0" y="7955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0">
            <a:extLst>
              <a:ext uri="{FF2B5EF4-FFF2-40B4-BE49-F238E27FC236}">
                <a16:creationId xmlns:a16="http://schemas.microsoft.com/office/drawing/2014/main" id="{5884246A-AD38-2767-69D6-8DAA0D4D5033}"/>
              </a:ext>
            </a:extLst>
          </p:cNvPr>
          <p:cNvSpPr txBox="1"/>
          <p:nvPr userDrawn="1"/>
        </p:nvSpPr>
        <p:spPr>
          <a:xfrm>
            <a:off x="3973268" y="4827888"/>
            <a:ext cx="3666931"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a:latin typeface="Century Gothic" panose="020B0502020202020204" pitchFamily="34" charset="0"/>
              </a:rPr>
              <a:t>@NWTorontoOHT</a:t>
            </a:r>
          </a:p>
        </p:txBody>
      </p:sp>
      <p:pic>
        <p:nvPicPr>
          <p:cNvPr id="4" name="Picture 3" descr="Text&#10;&#10;Description automatically generated">
            <a:extLst>
              <a:ext uri="{FF2B5EF4-FFF2-40B4-BE49-F238E27FC236}">
                <a16:creationId xmlns:a16="http://schemas.microsoft.com/office/drawing/2014/main" id="{AC953CE9-B208-7250-4B47-2EF95C852869}"/>
              </a:ext>
            </a:extLst>
          </p:cNvPr>
          <p:cNvPicPr>
            <a:picLocks noChangeAspect="1"/>
          </p:cNvPicPr>
          <p:nvPr userDrawn="1"/>
        </p:nvPicPr>
        <p:blipFill>
          <a:blip r:embed="rId5"/>
          <a:stretch>
            <a:fillRect/>
          </a:stretch>
        </p:blipFill>
        <p:spPr>
          <a:xfrm>
            <a:off x="609600" y="685800"/>
            <a:ext cx="3564392" cy="1273629"/>
          </a:xfrm>
          <a:prstGeom prst="rect">
            <a:avLst/>
          </a:prstGeom>
        </p:spPr>
      </p:pic>
      <p:sp>
        <p:nvSpPr>
          <p:cNvPr id="13" name="Freeform 6">
            <a:extLst>
              <a:ext uri="{FF2B5EF4-FFF2-40B4-BE49-F238E27FC236}">
                <a16:creationId xmlns:a16="http://schemas.microsoft.com/office/drawing/2014/main" id="{8C3A3CB0-EFDA-4638-8A28-ECF5131E479B}"/>
              </a:ext>
            </a:extLst>
          </p:cNvPr>
          <p:cNvSpPr>
            <a:spLocks noChangeAspect="1"/>
          </p:cNvSpPr>
          <p:nvPr userDrawn="1"/>
        </p:nvSpPr>
        <p:spPr>
          <a:xfrm>
            <a:off x="3639021" y="5493926"/>
            <a:ext cx="274320" cy="274320"/>
          </a:xfrm>
          <a:custGeom>
            <a:avLst/>
            <a:gdLst/>
            <a:ahLst/>
            <a:cxnLst/>
            <a:rect l="l" t="t" r="r" b="b"/>
            <a:pathLst>
              <a:path w="795541" h="795541">
                <a:moveTo>
                  <a:pt x="0" y="0"/>
                </a:moveTo>
                <a:lnTo>
                  <a:pt x="795541" y="0"/>
                </a:lnTo>
                <a:lnTo>
                  <a:pt x="795541" y="795540"/>
                </a:lnTo>
                <a:lnTo>
                  <a:pt x="0" y="7955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7">
            <a:extLst>
              <a:ext uri="{FF2B5EF4-FFF2-40B4-BE49-F238E27FC236}">
                <a16:creationId xmlns:a16="http://schemas.microsoft.com/office/drawing/2014/main" id="{E7EFB9DC-5CA5-49AC-B43D-7C5806A4A3E2}"/>
              </a:ext>
            </a:extLst>
          </p:cNvPr>
          <p:cNvSpPr>
            <a:spLocks noChangeAspect="1"/>
          </p:cNvSpPr>
          <p:nvPr userDrawn="1"/>
        </p:nvSpPr>
        <p:spPr>
          <a:xfrm>
            <a:off x="628673" y="5493926"/>
            <a:ext cx="274320" cy="274320"/>
          </a:xfrm>
          <a:custGeom>
            <a:avLst/>
            <a:gdLst/>
            <a:ahLst/>
            <a:cxnLst/>
            <a:rect l="l" t="t" r="r" b="b"/>
            <a:pathLst>
              <a:path w="795541" h="795541">
                <a:moveTo>
                  <a:pt x="0" y="0"/>
                </a:moveTo>
                <a:lnTo>
                  <a:pt x="795541" y="0"/>
                </a:lnTo>
                <a:lnTo>
                  <a:pt x="795541" y="795540"/>
                </a:lnTo>
                <a:lnTo>
                  <a:pt x="0" y="7955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8">
            <a:extLst>
              <a:ext uri="{FF2B5EF4-FFF2-40B4-BE49-F238E27FC236}">
                <a16:creationId xmlns:a16="http://schemas.microsoft.com/office/drawing/2014/main" id="{CA615AE7-226E-4E21-851E-F37D909F9F7B}"/>
              </a:ext>
            </a:extLst>
          </p:cNvPr>
          <p:cNvSpPr>
            <a:spLocks noChangeAspect="1"/>
          </p:cNvSpPr>
          <p:nvPr userDrawn="1"/>
        </p:nvSpPr>
        <p:spPr>
          <a:xfrm>
            <a:off x="625874" y="4854016"/>
            <a:ext cx="279918" cy="274320"/>
          </a:xfrm>
          <a:custGeom>
            <a:avLst/>
            <a:gdLst/>
            <a:ahLst/>
            <a:cxnLst/>
            <a:rect l="l" t="t" r="r" b="b"/>
            <a:pathLst>
              <a:path w="846146" h="829223">
                <a:moveTo>
                  <a:pt x="0" y="0"/>
                </a:moveTo>
                <a:lnTo>
                  <a:pt x="846146" y="0"/>
                </a:lnTo>
                <a:lnTo>
                  <a:pt x="846146" y="829223"/>
                </a:lnTo>
                <a:lnTo>
                  <a:pt x="0" y="8292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TextBox 15">
            <a:extLst>
              <a:ext uri="{FF2B5EF4-FFF2-40B4-BE49-F238E27FC236}">
                <a16:creationId xmlns:a16="http://schemas.microsoft.com/office/drawing/2014/main" id="{E7B89A67-7683-4DF4-8298-662631D02CF2}"/>
              </a:ext>
            </a:extLst>
          </p:cNvPr>
          <p:cNvSpPr txBox="1"/>
          <p:nvPr userDrawn="1"/>
        </p:nvSpPr>
        <p:spPr>
          <a:xfrm>
            <a:off x="923098" y="5338699"/>
            <a:ext cx="2833561" cy="584775"/>
          </a:xfrm>
          <a:prstGeom prst="rect">
            <a:avLst/>
          </a:prstGeom>
          <a:noFill/>
        </p:spPr>
        <p:txBody>
          <a:bodyPr wrap="square" rtlCol="0">
            <a:spAutoFit/>
          </a:bodyPr>
          <a:lstStyle/>
          <a:p>
            <a:r>
              <a:rPr lang="en-US" sz="1600" b="1" i="0">
                <a:latin typeface="Century Gothic" panose="020B0502020202020204" pitchFamily="34" charset="0"/>
              </a:rPr>
              <a:t>@North Western Toronto Ontario Health Team</a:t>
            </a:r>
          </a:p>
        </p:txBody>
      </p:sp>
      <p:sp>
        <p:nvSpPr>
          <p:cNvPr id="17" name="TextBox 16">
            <a:extLst>
              <a:ext uri="{FF2B5EF4-FFF2-40B4-BE49-F238E27FC236}">
                <a16:creationId xmlns:a16="http://schemas.microsoft.com/office/drawing/2014/main" id="{664430D2-FEC9-4ED4-A97B-9838B912EE42}"/>
              </a:ext>
            </a:extLst>
          </p:cNvPr>
          <p:cNvSpPr txBox="1"/>
          <p:nvPr userDrawn="1"/>
        </p:nvSpPr>
        <p:spPr>
          <a:xfrm>
            <a:off x="3973268" y="5461809"/>
            <a:ext cx="3666931"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a:latin typeface="Century Gothic" panose="020B0502020202020204" pitchFamily="34" charset="0"/>
              </a:rPr>
              <a:t>@nwtoht</a:t>
            </a:r>
          </a:p>
        </p:txBody>
      </p:sp>
    </p:spTree>
    <p:extLst>
      <p:ext uri="{BB962C8B-B14F-4D97-AF65-F5344CB8AC3E}">
        <p14:creationId xmlns:p14="http://schemas.microsoft.com/office/powerpoint/2010/main" val="199902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a:p>
        </p:txBody>
      </p:sp>
    </p:spTree>
    <p:extLst>
      <p:ext uri="{BB962C8B-B14F-4D97-AF65-F5344CB8AC3E}">
        <p14:creationId xmlns:p14="http://schemas.microsoft.com/office/powerpoint/2010/main" val="40065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66C38-3FCE-C4BD-A135-44F93529FE0C}"/>
              </a:ext>
            </a:extLst>
          </p:cNvPr>
          <p:cNvSpPr>
            <a:spLocks noGrp="1"/>
          </p:cNvSpPr>
          <p:nvPr>
            <p:ph type="title"/>
          </p:nvPr>
        </p:nvSpPr>
        <p:spPr>
          <a:xfrm>
            <a:off x="609600" y="685800"/>
            <a:ext cx="10972800" cy="5524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DBC9574-EC6C-C1C7-AA9E-E7A3833D534C}"/>
              </a:ext>
            </a:extLst>
          </p:cNvPr>
          <p:cNvSpPr>
            <a:spLocks noGrp="1"/>
          </p:cNvSpPr>
          <p:nvPr>
            <p:ph type="body" idx="1"/>
          </p:nvPr>
        </p:nvSpPr>
        <p:spPr>
          <a:xfrm>
            <a:off x="609600" y="1562100"/>
            <a:ext cx="10972800" cy="4614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88BA1EB6-8C96-EDDE-ED9A-2738ECE7E854}"/>
              </a:ext>
            </a:extLst>
          </p:cNvPr>
          <p:cNvCxnSpPr>
            <a:cxnSpLocks/>
          </p:cNvCxnSpPr>
          <p:nvPr userDrawn="1"/>
        </p:nvCxnSpPr>
        <p:spPr>
          <a:xfrm flipH="1">
            <a:off x="609600" y="6138747"/>
            <a:ext cx="1046356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1471020-3262-8C76-7F3A-419B1E11F36B}"/>
              </a:ext>
            </a:extLst>
          </p:cNvPr>
          <p:cNvSpPr txBox="1">
            <a:spLocks/>
          </p:cNvSpPr>
          <p:nvPr userDrawn="1"/>
        </p:nvSpPr>
        <p:spPr>
          <a:xfrm>
            <a:off x="8637104" y="5950895"/>
            <a:ext cx="2685483" cy="365125"/>
          </a:xfrm>
          <a:prstGeom prst="rect">
            <a:avLst/>
          </a:prstGeom>
          <a:solidFill>
            <a:schemeClr val="bg2"/>
          </a:solidFill>
          <a:ln>
            <a:noFill/>
          </a:ln>
        </p:spPr>
        <p:txBody>
          <a:bodyPr vert="horz" lIns="91440" tIns="45720" rIns="91440" bIns="45720" rtlCol="0" anchor="ctr"/>
          <a:lstStyle>
            <a:defPPr>
              <a:defRPr lang="en-US"/>
            </a:defPPr>
            <a:lvl1pPr marL="0" algn="r" defTabSz="914400" rtl="0" eaLnBrk="1" latinLnBrk="0" hangingPunct="1">
              <a:defRPr sz="1000" b="1" i="0" kern="1200">
                <a:solidFill>
                  <a:srgbClr val="231F20"/>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0" i="0" dirty="0">
                <a:solidFill>
                  <a:schemeClr val="tx1"/>
                </a:solidFill>
                <a:latin typeface="Century Gothic" panose="020B0502020202020204" pitchFamily="34" charset="0"/>
              </a:rPr>
              <a:t>NWT OHT Cultural Humility Training, Module 1: Defining Cultural Humility</a:t>
            </a:r>
          </a:p>
        </p:txBody>
      </p:sp>
      <p:sp>
        <p:nvSpPr>
          <p:cNvPr id="4" name="Slide Number Placeholder 5">
            <a:extLst>
              <a:ext uri="{FF2B5EF4-FFF2-40B4-BE49-F238E27FC236}">
                <a16:creationId xmlns:a16="http://schemas.microsoft.com/office/drawing/2014/main" id="{3B860143-77DD-0F9E-B8EE-929A7D9D27D7}"/>
              </a:ext>
            </a:extLst>
          </p:cNvPr>
          <p:cNvSpPr>
            <a:spLocks noGrp="1"/>
          </p:cNvSpPr>
          <p:nvPr>
            <p:ph type="sldNum" sz="quarter" idx="4"/>
          </p:nvPr>
        </p:nvSpPr>
        <p:spPr>
          <a:xfrm>
            <a:off x="11222229" y="5986887"/>
            <a:ext cx="415926" cy="32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2C561-A41C-D443-B264-42DD39AE3245}" type="slidenum">
              <a:rPr kumimoji="0" lang="en-US" sz="1200" b="1" i="0" u="none" strike="noStrike" kern="1200" cap="none" spc="0" normalizeH="0" baseline="0" noProof="0" smtClean="0">
                <a:ln>
                  <a:noFill/>
                </a:ln>
                <a:solidFill>
                  <a:srgbClr val="792C80"/>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792C8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363212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5" r:id="rId4"/>
    <p:sldLayoutId id="2147483653" r:id="rId5"/>
    <p:sldLayoutId id="2147483675" r:id="rId6"/>
    <p:sldLayoutId id="2147483662" r:id="rId7"/>
    <p:sldLayoutId id="2147483659" r:id="rId8"/>
    <p:sldLayoutId id="2147483677" r:id="rId9"/>
  </p:sldLayoutIdLst>
  <p:hf hdr="0" dt="0"/>
  <p:txStyles>
    <p:titleStyle>
      <a:lvl1pPr algn="l" defTabSz="914400" rtl="0" eaLnBrk="1" latinLnBrk="0" hangingPunct="1">
        <a:lnSpc>
          <a:spcPts val="4000"/>
        </a:lnSpc>
        <a:spcBef>
          <a:spcPct val="0"/>
        </a:spcBef>
        <a:buNone/>
        <a:defRPr sz="32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ts val="2200"/>
        </a:lnSpc>
        <a:spcBef>
          <a:spcPts val="0"/>
        </a:spcBef>
        <a:spcAft>
          <a:spcPts val="1500"/>
        </a:spcAft>
        <a:buFont typeface="Arial" panose="020B0604020202020204" pitchFamily="34" charset="0"/>
        <a:buChar char="•"/>
        <a:defRPr sz="16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ts val="2200"/>
        </a:lnSpc>
        <a:spcBef>
          <a:spcPts val="0"/>
        </a:spcBef>
        <a:spcAft>
          <a:spcPts val="1500"/>
        </a:spcAft>
        <a:buFont typeface="Arial" panose="020B0604020202020204" pitchFamily="34" charset="0"/>
        <a:buChar char="•"/>
        <a:defRPr sz="16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ts val="2000"/>
        </a:lnSpc>
        <a:spcBef>
          <a:spcPts val="0"/>
        </a:spcBef>
        <a:spcAft>
          <a:spcPts val="1000"/>
        </a:spcAft>
        <a:buFont typeface="Arial" panose="020B0604020202020204" pitchFamily="34" charset="0"/>
        <a:buChar char="•"/>
        <a:defRPr sz="14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ts val="1800"/>
        </a:lnSpc>
        <a:spcBef>
          <a:spcPts val="0"/>
        </a:spcBef>
        <a:spcAft>
          <a:spcPts val="1000"/>
        </a:spcAft>
        <a:buFont typeface="Arial" panose="020B0604020202020204" pitchFamily="34" charset="0"/>
        <a:buChar char="•"/>
        <a:defRPr sz="11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ts val="1800"/>
        </a:lnSpc>
        <a:spcBef>
          <a:spcPts val="0"/>
        </a:spcBef>
        <a:spcAft>
          <a:spcPts val="500"/>
        </a:spcAft>
        <a:buFont typeface="Arial" panose="020B0604020202020204" pitchFamily="34" charset="0"/>
        <a:buChar char="•"/>
        <a:defRPr sz="1100" b="0" i="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guide id="3" orient="horz" pos="432"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2.gov.bc.ca/assets/gov/british-columbians-our-governments/indigenous-people/aboriginal-peoples-documents/calls_to_action_english2.pdf" TargetMode="External"/><Relationship Id="rId2" Type="http://schemas.openxmlformats.org/officeDocument/2006/relationships/hyperlink" Target="https://www.toronto.ca/wp-content/uploads/2019/06/90c6-2019-Land-Acknowledgment-Guidance.pdf" TargetMode="External"/><Relationship Id="rId1" Type="http://schemas.openxmlformats.org/officeDocument/2006/relationships/slideLayout" Target="../slideLayouts/slideLayout6.xml"/><Relationship Id="rId5" Type="http://schemas.openxmlformats.org/officeDocument/2006/relationships/hyperlink" Target="https://www.amnesty.ca/blog/activism-skills-land-and-territory-acknowledgement/#:~:text=%20Process%20for%20land%20acknowledgements%20%201%20Name,in%20order%20if%20that%20helps%20the...%20More%20" TargetMode="External"/><Relationship Id="rId4" Type="http://schemas.openxmlformats.org/officeDocument/2006/relationships/hyperlink" Target="https://nandogikendan.com/dish-with-one-spo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2124B-0A8F-2E8B-35EE-144FBD67CB19}"/>
              </a:ext>
            </a:extLst>
          </p:cNvPr>
          <p:cNvSpPr>
            <a:spLocks noGrp="1"/>
          </p:cNvSpPr>
          <p:nvPr>
            <p:ph type="ctrTitle"/>
          </p:nvPr>
        </p:nvSpPr>
        <p:spPr>
          <a:xfrm>
            <a:off x="225289" y="3547275"/>
            <a:ext cx="9088833" cy="1101436"/>
          </a:xfrm>
        </p:spPr>
        <p:txBody>
          <a:bodyPr>
            <a:noAutofit/>
          </a:bodyPr>
          <a:lstStyle/>
          <a:p>
            <a:pPr>
              <a:lnSpc>
                <a:spcPct val="100000"/>
              </a:lnSpc>
            </a:pPr>
            <a:r>
              <a:rPr lang="en-US" dirty="0"/>
              <a:t>Cultural Humility Training </a:t>
            </a:r>
            <a:br>
              <a:rPr lang="en-US" dirty="0"/>
            </a:br>
            <a:r>
              <a:rPr lang="en-US" dirty="0"/>
              <a:t>Module 1: Defining Cultural Humility</a:t>
            </a:r>
          </a:p>
        </p:txBody>
      </p:sp>
      <p:sp>
        <p:nvSpPr>
          <p:cNvPr id="5" name="Subtitle 4">
            <a:extLst>
              <a:ext uri="{FF2B5EF4-FFF2-40B4-BE49-F238E27FC236}">
                <a16:creationId xmlns:a16="http://schemas.microsoft.com/office/drawing/2014/main" id="{61EBAE50-A8E1-FC25-B878-FC65C93BA337}"/>
              </a:ext>
            </a:extLst>
          </p:cNvPr>
          <p:cNvSpPr>
            <a:spLocks noGrp="1"/>
          </p:cNvSpPr>
          <p:nvPr>
            <p:ph type="subTitle" idx="1"/>
          </p:nvPr>
        </p:nvSpPr>
        <p:spPr>
          <a:xfrm>
            <a:off x="331614" y="4797567"/>
            <a:ext cx="7239000" cy="603732"/>
          </a:xfrm>
        </p:spPr>
        <p:txBody>
          <a:bodyPr/>
          <a:lstStyle/>
          <a:p>
            <a:r>
              <a:rPr lang="en-US" dirty="0">
                <a:solidFill>
                  <a:schemeClr val="accent4"/>
                </a:solidFill>
              </a:rPr>
              <a:t>January 2026</a:t>
            </a:r>
          </a:p>
        </p:txBody>
      </p:sp>
    </p:spTree>
    <p:extLst>
      <p:ext uri="{BB962C8B-B14F-4D97-AF65-F5344CB8AC3E}">
        <p14:creationId xmlns:p14="http://schemas.microsoft.com/office/powerpoint/2010/main" val="68222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71" name="Google Shape;171;p24"/>
          <p:cNvSpPr txBox="1"/>
          <p:nvPr/>
        </p:nvSpPr>
        <p:spPr>
          <a:xfrm>
            <a:off x="3048000" y="30163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72" name="Google Shape;172;p24"/>
          <p:cNvSpPr txBox="1"/>
          <p:nvPr/>
        </p:nvSpPr>
        <p:spPr>
          <a:xfrm>
            <a:off x="3048000" y="30163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73" name="Google Shape;173;p24"/>
          <p:cNvSpPr txBox="1"/>
          <p:nvPr/>
        </p:nvSpPr>
        <p:spPr>
          <a:xfrm>
            <a:off x="3048000" y="30163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74" name="Google Shape;174;p24"/>
          <p:cNvSpPr txBox="1"/>
          <p:nvPr/>
        </p:nvSpPr>
        <p:spPr>
          <a:xfrm>
            <a:off x="669655" y="1532582"/>
            <a:ext cx="6756382" cy="4452582"/>
          </a:xfrm>
          <a:prstGeom prst="rect">
            <a:avLst/>
          </a:prstGeom>
          <a:noFill/>
          <a:ln>
            <a:noFill/>
          </a:ln>
        </p:spPr>
        <p:txBody>
          <a:bodyPr spcFirstLastPara="1" wrap="square" lIns="121900" tIns="121900" rIns="121900" bIns="121900" anchor="t" anchorCtr="0">
            <a:noAutofit/>
          </a:bodyPr>
          <a:lstStyle/>
          <a:p>
            <a:pPr>
              <a:lnSpc>
                <a:spcPct val="115000"/>
              </a:lnSpc>
            </a:pPr>
            <a:r>
              <a:rPr lang="en-CA" sz="2800" b="1" dirty="0">
                <a:solidFill>
                  <a:schemeClr val="accent1"/>
                </a:solidFill>
                <a:latin typeface="Century Gothic" panose="020B0502020202020204" pitchFamily="34" charset="0"/>
                <a:ea typeface="Barlow"/>
                <a:cs typeface="Barlow"/>
                <a:sym typeface="Barlow"/>
              </a:rPr>
              <a:t>Disability justice</a:t>
            </a:r>
            <a:r>
              <a:rPr lang="en-CA" sz="2800" dirty="0">
                <a:solidFill>
                  <a:schemeClr val="accent1"/>
                </a:solidFill>
                <a:latin typeface="Century Gothic" panose="020B0502020202020204" pitchFamily="34" charset="0"/>
                <a:ea typeface="Barlow"/>
                <a:cs typeface="Barlow"/>
                <a:sym typeface="Barlow"/>
              </a:rPr>
              <a:t> </a:t>
            </a:r>
            <a:r>
              <a:rPr lang="en-CA" sz="2800" dirty="0">
                <a:solidFill>
                  <a:srgbClr val="002060"/>
                </a:solidFill>
                <a:latin typeface="Century Gothic" panose="020B0502020202020204" pitchFamily="34" charset="0"/>
                <a:ea typeface="Barlow"/>
                <a:cs typeface="Barlow"/>
                <a:sym typeface="Barlow"/>
              </a:rPr>
              <a:t>recognizes the intersecting legacies of white supremacy, colonial capitalism, gendered oppression and ableism in understanding how people's’ bodies and minds are labelled ‘deviant’, 'unproductive’, ‘disposable’ and/or ‘invalid’.</a:t>
            </a:r>
            <a:endParaRPr sz="2800" i="1" dirty="0">
              <a:solidFill>
                <a:srgbClr val="002060"/>
              </a:solidFill>
              <a:latin typeface="Century Gothic" panose="020B0502020202020204" pitchFamily="34" charset="0"/>
              <a:ea typeface="Barlow"/>
              <a:cs typeface="Barlow"/>
              <a:sym typeface="Barlow"/>
            </a:endParaRPr>
          </a:p>
        </p:txBody>
      </p:sp>
      <p:sp>
        <p:nvSpPr>
          <p:cNvPr id="175" name="Google Shape;175;p24"/>
          <p:cNvSpPr txBox="1"/>
          <p:nvPr/>
        </p:nvSpPr>
        <p:spPr>
          <a:xfrm>
            <a:off x="2288103" y="156676"/>
            <a:ext cx="9221698" cy="609614"/>
          </a:xfrm>
          <a:prstGeom prst="rect">
            <a:avLst/>
          </a:prstGeom>
          <a:noFill/>
          <a:ln>
            <a:noFill/>
          </a:ln>
        </p:spPr>
        <p:txBody>
          <a:bodyPr spcFirstLastPara="1" wrap="square" lIns="121900" tIns="121900" rIns="121900" bIns="121900" anchor="t" anchorCtr="0">
            <a:noAutofit/>
          </a:bodyPr>
          <a:lstStyle/>
          <a:p>
            <a:pPr>
              <a:buClr>
                <a:srgbClr val="000000"/>
              </a:buClr>
              <a:buSzPts val="2500"/>
            </a:pPr>
            <a:r>
              <a:rPr lang="en-CA" sz="2800" b="1" dirty="0">
                <a:solidFill>
                  <a:schemeClr val="lt1"/>
                </a:solidFill>
                <a:latin typeface="Century Gothic" panose="020B0502020202020204" pitchFamily="34" charset="0"/>
                <a:ea typeface="Barlow"/>
                <a:cs typeface="Barlow"/>
                <a:sym typeface="Barlow"/>
              </a:rPr>
              <a:t>Connecting Cultural Humility and Disability Justice</a:t>
            </a:r>
            <a:endParaRPr sz="2800" dirty="0">
              <a:solidFill>
                <a:schemeClr val="lt1"/>
              </a:solidFill>
              <a:latin typeface="Century Gothic" panose="020B0502020202020204" pitchFamily="34" charset="0"/>
              <a:ea typeface="Barlow SemiBold"/>
              <a:cs typeface="Barlow SemiBold"/>
              <a:sym typeface="Barlow SemiBold"/>
            </a:endParaRPr>
          </a:p>
        </p:txBody>
      </p:sp>
      <p:pic>
        <p:nvPicPr>
          <p:cNvPr id="176" name="Google Shape;176;p24" title="Screenshot 2025-08-20 at 4.11.01 PM.png"/>
          <p:cNvPicPr preferRelativeResize="0"/>
          <p:nvPr/>
        </p:nvPicPr>
        <p:blipFill rotWithShape="1">
          <a:blip r:embed="rId3">
            <a:alphaModFix/>
          </a:blip>
          <a:srcRect l="2244" r="2244"/>
          <a:stretch/>
        </p:blipFill>
        <p:spPr>
          <a:xfrm>
            <a:off x="7300036" y="1435600"/>
            <a:ext cx="4083764" cy="4204289"/>
          </a:xfrm>
          <a:prstGeom prst="rect">
            <a:avLst/>
          </a:prstGeom>
          <a:noFill/>
          <a:ln>
            <a:noFill/>
          </a:ln>
        </p:spPr>
      </p:pic>
      <p:pic>
        <p:nvPicPr>
          <p:cNvPr id="177" name="Google Shape;177;p24" title="NWT-OHT_Logo-Final-White.png"/>
          <p:cNvPicPr preferRelativeResize="0"/>
          <p:nvPr/>
        </p:nvPicPr>
        <p:blipFill>
          <a:blip r:embed="rId4">
            <a:alphaModFix/>
          </a:blip>
          <a:stretch>
            <a:fillRect/>
          </a:stretch>
        </p:blipFill>
        <p:spPr>
          <a:xfrm>
            <a:off x="124086" y="106267"/>
            <a:ext cx="1993065" cy="7104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83" name="Google Shape;183;p25"/>
          <p:cNvSpPr txBox="1"/>
          <p:nvPr/>
        </p:nvSpPr>
        <p:spPr>
          <a:xfrm>
            <a:off x="558800" y="148700"/>
            <a:ext cx="11208327" cy="668000"/>
          </a:xfrm>
          <a:prstGeom prst="rect">
            <a:avLst/>
          </a:prstGeom>
          <a:noFill/>
          <a:ln>
            <a:noFill/>
          </a:ln>
        </p:spPr>
        <p:txBody>
          <a:bodyPr spcFirstLastPara="1" wrap="square" lIns="121900" tIns="121900" rIns="121900" bIns="121900" anchor="t" anchorCtr="0">
            <a:noAutofit/>
          </a:bodyPr>
          <a:lstStyle/>
          <a:p>
            <a:pPr>
              <a:buClr>
                <a:srgbClr val="000000"/>
              </a:buClr>
              <a:buSzPts val="2500"/>
            </a:pPr>
            <a:r>
              <a:rPr lang="en-CA" sz="2800" b="1" dirty="0">
                <a:solidFill>
                  <a:schemeClr val="lt1"/>
                </a:solidFill>
                <a:latin typeface="Century Gothic" panose="020B0502020202020204" pitchFamily="34" charset="0"/>
                <a:ea typeface="Barlow"/>
                <a:cs typeface="Barlow"/>
                <a:sym typeface="Barlow"/>
              </a:rPr>
              <a:t>Continued - Connecting Cultural Humility and Disability Justice</a:t>
            </a:r>
            <a:endParaRPr sz="2800" dirty="0">
              <a:solidFill>
                <a:schemeClr val="lt1"/>
              </a:solidFill>
              <a:latin typeface="Century Gothic" panose="020B0502020202020204" pitchFamily="34" charset="0"/>
              <a:ea typeface="Barlow SemiBold"/>
              <a:cs typeface="Barlow SemiBold"/>
              <a:sym typeface="Barlow SemiBold"/>
            </a:endParaRPr>
          </a:p>
        </p:txBody>
      </p:sp>
      <p:sp>
        <p:nvSpPr>
          <p:cNvPr id="185" name="Google Shape;185;p25"/>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86" name="Google Shape;186;p25"/>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87" name="Google Shape;187;p25"/>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88" name="Google Shape;188;p25"/>
          <p:cNvSpPr txBox="1"/>
          <p:nvPr/>
        </p:nvSpPr>
        <p:spPr>
          <a:xfrm>
            <a:off x="422563" y="1350818"/>
            <a:ext cx="11480800" cy="4939200"/>
          </a:xfrm>
          <a:prstGeom prst="rect">
            <a:avLst/>
          </a:prstGeom>
          <a:noFill/>
          <a:ln>
            <a:noFill/>
          </a:ln>
        </p:spPr>
        <p:txBody>
          <a:bodyPr spcFirstLastPara="1" wrap="square" lIns="121900" tIns="121900" rIns="121900" bIns="121900" anchor="t" anchorCtr="0">
            <a:noAutofit/>
          </a:bodyPr>
          <a:lstStyle/>
          <a:p>
            <a:pPr marL="609585" indent="-507987">
              <a:lnSpc>
                <a:spcPct val="115000"/>
              </a:lnSpc>
              <a:buClr>
                <a:srgbClr val="002060"/>
              </a:buClr>
              <a:buSzPts val="2400"/>
              <a:buFont typeface="Barlow"/>
              <a:buChar char="●"/>
            </a:pPr>
            <a:r>
              <a:rPr lang="en-CA" sz="2800" dirty="0">
                <a:solidFill>
                  <a:srgbClr val="002060"/>
                </a:solidFill>
                <a:latin typeface="Century Gothic" panose="020B0502020202020204" pitchFamily="34" charset="0"/>
                <a:ea typeface="Barlow"/>
                <a:cs typeface="Barlow"/>
                <a:sym typeface="Barlow"/>
              </a:rPr>
              <a:t>Both cultural humility and disability justice challenge the false belief of “neutral” systems</a:t>
            </a:r>
            <a:endParaRPr sz="2800" dirty="0">
              <a:solidFill>
                <a:srgbClr val="002060"/>
              </a:solidFill>
              <a:latin typeface="Century Gothic" panose="020B0502020202020204" pitchFamily="34" charset="0"/>
              <a:ea typeface="Barlow"/>
              <a:cs typeface="Barlow"/>
              <a:sym typeface="Barlow"/>
            </a:endParaRPr>
          </a:p>
          <a:p>
            <a:pPr marL="609585" indent="-507987">
              <a:lnSpc>
                <a:spcPct val="115000"/>
              </a:lnSpc>
              <a:spcBef>
                <a:spcPts val="1333"/>
              </a:spcBef>
              <a:buClr>
                <a:srgbClr val="002060"/>
              </a:buClr>
              <a:buSzPts val="2400"/>
              <a:buFont typeface="Barlow"/>
              <a:buChar char="●"/>
            </a:pPr>
            <a:r>
              <a:rPr lang="en-CA" sz="2800" dirty="0">
                <a:solidFill>
                  <a:srgbClr val="002060"/>
                </a:solidFill>
                <a:latin typeface="Century Gothic" panose="020B0502020202020204" pitchFamily="34" charset="0"/>
                <a:ea typeface="Barlow"/>
                <a:cs typeface="Barlow"/>
                <a:sym typeface="Barlow"/>
              </a:rPr>
              <a:t>Oppression — not just individual prejudice or behaviours — drive exclusion and inequity</a:t>
            </a:r>
            <a:endParaRPr sz="2800" dirty="0">
              <a:solidFill>
                <a:srgbClr val="002060"/>
              </a:solidFill>
              <a:latin typeface="Century Gothic" panose="020B0502020202020204" pitchFamily="34" charset="0"/>
              <a:ea typeface="Barlow"/>
              <a:cs typeface="Barlow"/>
              <a:sym typeface="Barlow"/>
            </a:endParaRPr>
          </a:p>
          <a:p>
            <a:pPr marL="609585" indent="-507987">
              <a:lnSpc>
                <a:spcPct val="115000"/>
              </a:lnSpc>
              <a:spcBef>
                <a:spcPts val="1333"/>
              </a:spcBef>
              <a:buClr>
                <a:srgbClr val="002060"/>
              </a:buClr>
              <a:buSzPts val="2400"/>
              <a:buFont typeface="Barlow"/>
              <a:buChar char="●"/>
            </a:pPr>
            <a:r>
              <a:rPr lang="en-CA" sz="2800" dirty="0">
                <a:solidFill>
                  <a:srgbClr val="002060"/>
                </a:solidFill>
                <a:latin typeface="Century Gothic" panose="020B0502020202020204" pitchFamily="34" charset="0"/>
                <a:ea typeface="Barlow"/>
                <a:cs typeface="Barlow"/>
                <a:sym typeface="Barlow"/>
              </a:rPr>
              <a:t>Centering lived experience, relationships, and access reshapes how we design care</a:t>
            </a:r>
            <a:endParaRPr sz="2800" dirty="0">
              <a:solidFill>
                <a:srgbClr val="002060"/>
              </a:solidFill>
              <a:latin typeface="Century Gothic" panose="020B0502020202020204" pitchFamily="34" charset="0"/>
              <a:ea typeface="Barlow"/>
              <a:cs typeface="Barlow"/>
              <a:sym typeface="Barlow"/>
            </a:endParaRPr>
          </a:p>
          <a:p>
            <a:pPr marL="609585" indent="-507987">
              <a:lnSpc>
                <a:spcPct val="115000"/>
              </a:lnSpc>
              <a:spcBef>
                <a:spcPts val="1333"/>
              </a:spcBef>
              <a:buClr>
                <a:srgbClr val="002060"/>
              </a:buClr>
              <a:buSzPts val="2400"/>
              <a:buFont typeface="Barlow"/>
              <a:buChar char="●"/>
            </a:pPr>
            <a:r>
              <a:rPr lang="en-CA" sz="2800" dirty="0">
                <a:solidFill>
                  <a:srgbClr val="002060"/>
                </a:solidFill>
                <a:latin typeface="Century Gothic" panose="020B0502020202020204" pitchFamily="34" charset="0"/>
                <a:ea typeface="Barlow"/>
                <a:cs typeface="Barlow"/>
                <a:sym typeface="Barlow"/>
              </a:rPr>
              <a:t>Calls us to act in solidarity, rethink policy and practice, and build equity into our systems</a:t>
            </a:r>
            <a:endParaRPr sz="2800" dirty="0">
              <a:solidFill>
                <a:srgbClr val="002060"/>
              </a:solidFill>
              <a:latin typeface="Century Gothic" panose="020B0502020202020204" pitchFamily="34" charset="0"/>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6D85-4D71-4EFF-120C-069FB1B8FBA5}"/>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139721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8317F-0D33-65EB-600D-7A1B791019ED}"/>
              </a:ext>
            </a:extLst>
          </p:cNvPr>
          <p:cNvSpPr>
            <a:spLocks noGrp="1"/>
          </p:cNvSpPr>
          <p:nvPr>
            <p:ph type="title"/>
          </p:nvPr>
        </p:nvSpPr>
        <p:spPr/>
        <p:txBody>
          <a:bodyPr/>
          <a:lstStyle/>
          <a:p>
            <a:r>
              <a:rPr lang="en-US" dirty="0"/>
              <a:t>Land Acknowledgement</a:t>
            </a:r>
          </a:p>
        </p:txBody>
      </p:sp>
    </p:spTree>
    <p:extLst>
      <p:ext uri="{BB962C8B-B14F-4D97-AF65-F5344CB8AC3E}">
        <p14:creationId xmlns:p14="http://schemas.microsoft.com/office/powerpoint/2010/main" val="427201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D2241D6-B32D-8E47-5325-8C149DD5B0F5}"/>
              </a:ext>
            </a:extLst>
          </p:cNvPr>
          <p:cNvSpPr>
            <a:spLocks noGrp="1"/>
          </p:cNvSpPr>
          <p:nvPr>
            <p:ph type="title"/>
          </p:nvPr>
        </p:nvSpPr>
        <p:spPr>
          <a:xfrm>
            <a:off x="609600" y="541980"/>
            <a:ext cx="10972800" cy="671945"/>
          </a:xfrm>
        </p:spPr>
        <p:txBody>
          <a:bodyPr/>
          <a:lstStyle/>
          <a:p>
            <a:r>
              <a:rPr lang="en-CA" dirty="0"/>
              <a:t>Land Acknowledgement </a:t>
            </a:r>
            <a:endParaRPr lang="en-US" dirty="0"/>
          </a:p>
        </p:txBody>
      </p:sp>
      <p:sp>
        <p:nvSpPr>
          <p:cNvPr id="4" name="Text Placeholder 3">
            <a:extLst>
              <a:ext uri="{FF2B5EF4-FFF2-40B4-BE49-F238E27FC236}">
                <a16:creationId xmlns:a16="http://schemas.microsoft.com/office/drawing/2014/main" id="{B8BE86DD-0DC9-EF68-EB2D-FEB270330C8D}"/>
              </a:ext>
            </a:extLst>
          </p:cNvPr>
          <p:cNvSpPr>
            <a:spLocks noGrp="1"/>
          </p:cNvSpPr>
          <p:nvPr>
            <p:ph type="body" sz="quarter" idx="12"/>
          </p:nvPr>
        </p:nvSpPr>
        <p:spPr>
          <a:xfrm>
            <a:off x="609600" y="1070559"/>
            <a:ext cx="11028555" cy="4120116"/>
          </a:xfrm>
        </p:spPr>
        <p:txBody>
          <a:bodyPr>
            <a:noAutofit/>
          </a:bodyPr>
          <a:lstStyle/>
          <a:p>
            <a:pPr marL="0" lvl="0" indent="0">
              <a:lnSpc>
                <a:spcPct val="100000"/>
              </a:lnSpc>
              <a:spcBef>
                <a:spcPts val="1000"/>
              </a:spcBef>
              <a:spcAft>
                <a:spcPts val="0"/>
              </a:spcAft>
              <a:buNone/>
            </a:pPr>
            <a:endParaRPr lang="en-CA" sz="2000" b="0" i="1" dirty="0"/>
          </a:p>
          <a:p>
            <a:pPr marL="0" lvl="0" indent="0">
              <a:lnSpc>
                <a:spcPct val="100000"/>
              </a:lnSpc>
              <a:spcBef>
                <a:spcPts val="1000"/>
              </a:spcBef>
              <a:spcAft>
                <a:spcPts val="0"/>
              </a:spcAft>
              <a:buNone/>
            </a:pPr>
            <a:r>
              <a:rPr lang="en-CA" sz="2000" b="0" i="1" dirty="0"/>
              <a:t>I would like to acknowledge that we are situated on the traditional and ancestral lands of many Indigenous Nations on which we are learning, working and organizing today. The area known as </a:t>
            </a:r>
            <a:r>
              <a:rPr lang="en-CA" sz="2000" b="0" i="1" dirty="0" err="1"/>
              <a:t>Tkaronto</a:t>
            </a:r>
            <a:r>
              <a:rPr lang="en-CA" sz="2000" b="0" i="1" dirty="0"/>
              <a:t> has been taken care of by the Anishinaabe, including the </a:t>
            </a:r>
            <a:r>
              <a:rPr lang="en-CA" sz="2000" b="0" i="1" dirty="0" err="1"/>
              <a:t>Mississaugas</a:t>
            </a:r>
            <a:r>
              <a:rPr lang="en-CA" sz="2000" b="0" i="1" dirty="0"/>
              <a:t> of the Credit, Haudenosaunee, and Huron-Wendat territory. Today, this meeting place is still the home to many Indigenous Peoples from across Turtle Island and I am grateful to have the opportunity to work on this land as a settler. </a:t>
            </a:r>
          </a:p>
          <a:p>
            <a:pPr marL="0" lvl="0" indent="0">
              <a:lnSpc>
                <a:spcPct val="100000"/>
              </a:lnSpc>
              <a:spcBef>
                <a:spcPts val="1000"/>
              </a:spcBef>
              <a:spcAft>
                <a:spcPts val="0"/>
              </a:spcAft>
              <a:buNone/>
            </a:pPr>
            <a:endParaRPr lang="en-CA" sz="2000" b="0" i="1" dirty="0">
              <a:hlinkClick r:id="rId2"/>
            </a:endParaRPr>
          </a:p>
          <a:p>
            <a:pPr marL="0" lvl="0" indent="0">
              <a:lnSpc>
                <a:spcPct val="100000"/>
              </a:lnSpc>
              <a:spcBef>
                <a:spcPts val="1000"/>
              </a:spcBef>
              <a:spcAft>
                <a:spcPts val="0"/>
              </a:spcAft>
              <a:buNone/>
            </a:pPr>
            <a:r>
              <a:rPr lang="en-CA" sz="1200" i="1" dirty="0">
                <a:hlinkClick r:id="rId2"/>
              </a:rPr>
              <a:t>References: </a:t>
            </a:r>
          </a:p>
          <a:p>
            <a:pPr marL="0" lvl="0" indent="0">
              <a:lnSpc>
                <a:spcPct val="90000"/>
              </a:lnSpc>
              <a:spcBef>
                <a:spcPts val="1000"/>
              </a:spcBef>
              <a:spcAft>
                <a:spcPts val="0"/>
              </a:spcAft>
              <a:buNone/>
            </a:pPr>
            <a:r>
              <a:rPr lang="en-US" sz="1200" b="0" dirty="0">
                <a:solidFill>
                  <a:prstClr val="black"/>
                </a:solidFill>
                <a:hlinkClick r:id="rId3"/>
              </a:rPr>
              <a:t>Truth and Reconciliation Commission of Canada: Calls to Action</a:t>
            </a:r>
            <a:endParaRPr lang="en-CA" sz="1200" b="0" dirty="0">
              <a:solidFill>
                <a:prstClr val="black"/>
              </a:solidFill>
              <a:hlinkClick r:id="" action="ppaction://noaction"/>
            </a:endParaRPr>
          </a:p>
          <a:p>
            <a:pPr marL="0" lvl="0" indent="0">
              <a:lnSpc>
                <a:spcPct val="90000"/>
              </a:lnSpc>
              <a:spcBef>
                <a:spcPts val="1000"/>
              </a:spcBef>
              <a:spcAft>
                <a:spcPts val="0"/>
              </a:spcAft>
              <a:buNone/>
            </a:pPr>
            <a:r>
              <a:rPr lang="en-CA" sz="1200" b="0" dirty="0">
                <a:solidFill>
                  <a:prstClr val="black"/>
                </a:solidFill>
                <a:hlinkClick r:id="" action="ppaction://noaction"/>
              </a:rPr>
              <a:t>Land Acknowledgement Guidance (toronto.ca)</a:t>
            </a:r>
            <a:endParaRPr lang="en-CA" sz="1200" b="0" i="1" dirty="0">
              <a:solidFill>
                <a:prstClr val="black"/>
              </a:solidFill>
              <a:hlinkClick r:id="rId4"/>
            </a:endParaRPr>
          </a:p>
          <a:p>
            <a:pPr marL="0" lvl="0" indent="0">
              <a:lnSpc>
                <a:spcPct val="90000"/>
              </a:lnSpc>
              <a:spcBef>
                <a:spcPts val="1000"/>
              </a:spcBef>
              <a:spcAft>
                <a:spcPts val="0"/>
              </a:spcAft>
              <a:buNone/>
            </a:pPr>
            <a:r>
              <a:rPr lang="en-CA" sz="1200" b="0" dirty="0">
                <a:solidFill>
                  <a:prstClr val="black"/>
                </a:solidFill>
                <a:hlinkClick r:id="rId4"/>
              </a:rPr>
              <a:t>Dish With One Spoon - </a:t>
            </a:r>
            <a:r>
              <a:rPr lang="en-CA" sz="1200" b="0" dirty="0" err="1">
                <a:solidFill>
                  <a:prstClr val="black"/>
                </a:solidFill>
                <a:hlinkClick r:id="rId4"/>
              </a:rPr>
              <a:t>Nandogikendan</a:t>
            </a:r>
            <a:endParaRPr lang="en-CA" sz="1200" b="0" dirty="0">
              <a:solidFill>
                <a:prstClr val="black"/>
              </a:solidFill>
            </a:endParaRPr>
          </a:p>
          <a:p>
            <a:pPr marL="0" lvl="0" indent="0">
              <a:lnSpc>
                <a:spcPct val="90000"/>
              </a:lnSpc>
              <a:spcBef>
                <a:spcPts val="1000"/>
              </a:spcBef>
              <a:spcAft>
                <a:spcPts val="0"/>
              </a:spcAft>
              <a:buNone/>
            </a:pPr>
            <a:r>
              <a:rPr lang="en-CA" sz="1200" b="0" dirty="0">
                <a:solidFill>
                  <a:prstClr val="black"/>
                </a:solidFill>
                <a:hlinkClick r:id="rId5"/>
              </a:rPr>
              <a:t>Activism Skills: Land and Territory Acknowledgement - Amnesty International Canada</a:t>
            </a:r>
            <a:endParaRPr lang="en-CA" sz="1200" b="0" dirty="0">
              <a:solidFill>
                <a:prstClr val="black"/>
              </a:solidFill>
            </a:endParaRPr>
          </a:p>
        </p:txBody>
      </p:sp>
      <p:sp>
        <p:nvSpPr>
          <p:cNvPr id="11" name="Slide Number Placeholder 10">
            <a:extLst>
              <a:ext uri="{FF2B5EF4-FFF2-40B4-BE49-F238E27FC236}">
                <a16:creationId xmlns:a16="http://schemas.microsoft.com/office/drawing/2014/main" id="{36C1D4D9-C50F-F48F-BF77-92C24E759091}"/>
              </a:ext>
            </a:extLst>
          </p:cNvPr>
          <p:cNvSpPr>
            <a:spLocks noGrp="1"/>
          </p:cNvSpPr>
          <p:nvPr>
            <p:ph type="sldNum" sz="quarter" idx="14"/>
          </p:nvPr>
        </p:nvSpPr>
        <p:spPr/>
        <p:txBody>
          <a:bodyPr/>
          <a:lstStyle/>
          <a:p>
            <a:fld id="{1782C561-A41C-D443-B264-42DD39AE3245}" type="slidenum">
              <a:rPr lang="en-US" smtClean="0"/>
              <a:pPr/>
              <a:t>3</a:t>
            </a:fld>
            <a:endParaRPr lang="en-US"/>
          </a:p>
        </p:txBody>
      </p:sp>
    </p:spTree>
    <p:extLst>
      <p:ext uri="{BB962C8B-B14F-4D97-AF65-F5344CB8AC3E}">
        <p14:creationId xmlns:p14="http://schemas.microsoft.com/office/powerpoint/2010/main" val="229387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7DC5-DE44-130E-E719-A7B7C7F30873}"/>
              </a:ext>
            </a:extLst>
          </p:cNvPr>
          <p:cNvSpPr>
            <a:spLocks noGrp="1"/>
          </p:cNvSpPr>
          <p:nvPr>
            <p:ph type="title"/>
          </p:nvPr>
        </p:nvSpPr>
        <p:spPr/>
        <p:txBody>
          <a:bodyPr/>
          <a:lstStyle/>
          <a:p>
            <a:r>
              <a:rPr lang="en-US"/>
              <a:t>Placeholder for EAP Contact Information</a:t>
            </a:r>
            <a:endParaRPr lang="en-US" b="0">
              <a:solidFill>
                <a:srgbClr val="000000"/>
              </a:solidFill>
            </a:endParaRPr>
          </a:p>
        </p:txBody>
      </p:sp>
    </p:spTree>
    <p:extLst>
      <p:ext uri="{BB962C8B-B14F-4D97-AF65-F5344CB8AC3E}">
        <p14:creationId xmlns:p14="http://schemas.microsoft.com/office/powerpoint/2010/main" val="285440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8317F-0D33-65EB-600D-7A1B791019ED}"/>
              </a:ext>
            </a:extLst>
          </p:cNvPr>
          <p:cNvSpPr>
            <a:spLocks noGrp="1"/>
          </p:cNvSpPr>
          <p:nvPr>
            <p:ph type="title"/>
          </p:nvPr>
        </p:nvSpPr>
        <p:spPr>
          <a:xfrm>
            <a:off x="609600" y="2948441"/>
            <a:ext cx="10972800" cy="671945"/>
          </a:xfrm>
        </p:spPr>
        <p:txBody>
          <a:bodyPr/>
          <a:lstStyle/>
          <a:p>
            <a:pPr algn="ctr"/>
            <a:r>
              <a:rPr lang="en-US" dirty="0"/>
              <a:t>Module 1: Defining Cultural Humility</a:t>
            </a:r>
          </a:p>
        </p:txBody>
      </p:sp>
    </p:spTree>
    <p:extLst>
      <p:ext uri="{BB962C8B-B14F-4D97-AF65-F5344CB8AC3E}">
        <p14:creationId xmlns:p14="http://schemas.microsoft.com/office/powerpoint/2010/main" val="225054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2" name="Google Shape;122;p20"/>
          <p:cNvSpPr txBox="1"/>
          <p:nvPr/>
        </p:nvSpPr>
        <p:spPr>
          <a:xfrm>
            <a:off x="0" y="148700"/>
            <a:ext cx="12192000"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467" b="1">
                <a:solidFill>
                  <a:schemeClr val="lt1"/>
                </a:solidFill>
                <a:latin typeface="Century Gothic" panose="020B0502020202020204" pitchFamily="34" charset="0"/>
                <a:ea typeface="Barlow"/>
                <a:cs typeface="Barlow"/>
                <a:sym typeface="Barlow"/>
              </a:rPr>
              <a:t>What is Cultural Humility?</a:t>
            </a:r>
            <a:endParaRPr sz="3733">
              <a:solidFill>
                <a:schemeClr val="lt1"/>
              </a:solidFill>
              <a:latin typeface="Century Gothic" panose="020B0502020202020204" pitchFamily="34" charset="0"/>
              <a:ea typeface="Barlow SemiBold"/>
              <a:cs typeface="Barlow SemiBold"/>
              <a:sym typeface="Barlow SemiBold"/>
            </a:endParaRPr>
          </a:p>
        </p:txBody>
      </p:sp>
      <p:sp>
        <p:nvSpPr>
          <p:cNvPr id="124" name="Google Shape;124;p20"/>
          <p:cNvSpPr txBox="1"/>
          <p:nvPr/>
        </p:nvSpPr>
        <p:spPr>
          <a:xfrm>
            <a:off x="3048000" y="30163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25" name="Google Shape;125;p20"/>
          <p:cNvSpPr txBox="1"/>
          <p:nvPr/>
        </p:nvSpPr>
        <p:spPr>
          <a:xfrm>
            <a:off x="3048000" y="30163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26" name="Google Shape;126;p20"/>
          <p:cNvSpPr txBox="1"/>
          <p:nvPr/>
        </p:nvSpPr>
        <p:spPr>
          <a:xfrm>
            <a:off x="3048000" y="30163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27" name="Google Shape;127;p20"/>
          <p:cNvSpPr txBox="1"/>
          <p:nvPr/>
        </p:nvSpPr>
        <p:spPr>
          <a:xfrm>
            <a:off x="636895" y="1535466"/>
            <a:ext cx="10918209" cy="4995200"/>
          </a:xfrm>
          <a:prstGeom prst="rect">
            <a:avLst/>
          </a:prstGeom>
          <a:noFill/>
          <a:ln>
            <a:noFill/>
          </a:ln>
        </p:spPr>
        <p:txBody>
          <a:bodyPr spcFirstLastPara="1" wrap="square" lIns="121900" tIns="121900" rIns="121900" bIns="121900" anchor="t" anchorCtr="0">
            <a:noAutofit/>
          </a:bodyPr>
          <a:lstStyle/>
          <a:p>
            <a:pPr indent="609585"/>
            <a:r>
              <a:rPr lang="en-CA" sz="7200" dirty="0">
                <a:solidFill>
                  <a:schemeClr val="accent5"/>
                </a:solidFill>
                <a:latin typeface="Century Gothic" panose="020B0502020202020204" pitchFamily="34" charset="0"/>
                <a:ea typeface="Barlow"/>
                <a:cs typeface="Barlow"/>
                <a:sym typeface="Barlow"/>
              </a:rPr>
              <a:t>“</a:t>
            </a:r>
            <a:r>
              <a:rPr lang="en-CA" sz="3200" dirty="0">
                <a:solidFill>
                  <a:srgbClr val="002060"/>
                </a:solidFill>
                <a:latin typeface="Century Gothic" panose="020B0502020202020204" pitchFamily="34" charset="0"/>
                <a:ea typeface="Barlow"/>
                <a:cs typeface="Barlow"/>
                <a:sym typeface="Barlow"/>
              </a:rPr>
              <a:t>In the medical context, cultural humility may be defined as a</a:t>
            </a:r>
            <a:r>
              <a:rPr lang="en-CA" sz="3200" b="1" dirty="0">
                <a:solidFill>
                  <a:srgbClr val="002060"/>
                </a:solidFill>
                <a:latin typeface="Century Gothic" panose="020B0502020202020204" pitchFamily="34" charset="0"/>
                <a:ea typeface="Barlow"/>
                <a:cs typeface="Barlow"/>
                <a:sym typeface="Barlow"/>
              </a:rPr>
              <a:t> </a:t>
            </a:r>
            <a:r>
              <a:rPr lang="en-CA" sz="3200" dirty="0">
                <a:solidFill>
                  <a:srgbClr val="002060"/>
                </a:solidFill>
                <a:latin typeface="Century Gothic" panose="020B0502020202020204" pitchFamily="34" charset="0"/>
                <a:ea typeface="Barlow"/>
                <a:cs typeface="Barlow"/>
                <a:sym typeface="Barlow"/>
              </a:rPr>
              <a:t>process of being aware of how people’s culture can impact their health behaviours</a:t>
            </a:r>
            <a:r>
              <a:rPr lang="en-CA" sz="3200" b="1" dirty="0">
                <a:solidFill>
                  <a:srgbClr val="002060"/>
                </a:solidFill>
                <a:latin typeface="Century Gothic" panose="020B0502020202020204" pitchFamily="34" charset="0"/>
                <a:ea typeface="Barlow"/>
                <a:cs typeface="Barlow"/>
                <a:sym typeface="Barlow"/>
              </a:rPr>
              <a:t> </a:t>
            </a:r>
            <a:r>
              <a:rPr lang="en-CA" sz="3200" dirty="0">
                <a:solidFill>
                  <a:srgbClr val="002060"/>
                </a:solidFill>
                <a:latin typeface="Century Gothic" panose="020B0502020202020204" pitchFamily="34" charset="0"/>
                <a:ea typeface="Barlow"/>
                <a:cs typeface="Barlow"/>
                <a:sym typeface="Barlow"/>
              </a:rPr>
              <a:t>and in turn using this awareness to cultivate sensitive approaches in treating patients. </a:t>
            </a:r>
            <a:endParaRPr sz="3200" dirty="0">
              <a:solidFill>
                <a:srgbClr val="002060"/>
              </a:solidFill>
              <a:latin typeface="Century Gothic" panose="020B0502020202020204" pitchFamily="34" charset="0"/>
              <a:ea typeface="Barlow"/>
              <a:cs typeface="Barlow"/>
              <a:sym typeface="Barlow"/>
            </a:endParaRPr>
          </a:p>
          <a:p>
            <a:pPr algn="r">
              <a:lnSpc>
                <a:spcPct val="115000"/>
              </a:lnSpc>
            </a:pPr>
            <a:r>
              <a:rPr lang="en-CA" sz="3200" i="1" dirty="0">
                <a:solidFill>
                  <a:srgbClr val="002060"/>
                </a:solidFill>
                <a:latin typeface="Century Gothic" panose="020B0502020202020204" pitchFamily="34" charset="0"/>
                <a:ea typeface="Barlow"/>
                <a:cs typeface="Barlow"/>
                <a:sym typeface="Barlow"/>
              </a:rPr>
              <a:t>- Prasad et. al. 2016</a:t>
            </a:r>
            <a:endParaRPr sz="3200" i="1" dirty="0">
              <a:solidFill>
                <a:srgbClr val="002060"/>
              </a:solidFill>
              <a:latin typeface="Century Gothic" panose="020B0502020202020204" pitchFamily="34" charset="0"/>
              <a:ea typeface="Barlow"/>
              <a:cs typeface="Barlow"/>
              <a:sym typeface="Barlow"/>
            </a:endParaRPr>
          </a:p>
        </p:txBody>
      </p:sp>
      <p:pic>
        <p:nvPicPr>
          <p:cNvPr id="129" name="Google Shape;129;p20" title="NWT-OHT_Logo-Final-White.png"/>
          <p:cNvPicPr preferRelativeResize="0"/>
          <p:nvPr/>
        </p:nvPicPr>
        <p:blipFill>
          <a:blip r:embed="rId3">
            <a:alphaModFix/>
          </a:blip>
          <a:stretch>
            <a:fillRect/>
          </a:stretch>
        </p:blipFill>
        <p:spPr>
          <a:xfrm>
            <a:off x="230859" y="90454"/>
            <a:ext cx="1993065" cy="7104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5" name="Google Shape;135;p21"/>
          <p:cNvSpPr txBox="1"/>
          <p:nvPr/>
        </p:nvSpPr>
        <p:spPr>
          <a:xfrm>
            <a:off x="0" y="148700"/>
            <a:ext cx="12192000"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467" b="1" dirty="0">
                <a:solidFill>
                  <a:schemeClr val="lt1"/>
                </a:solidFill>
                <a:latin typeface="Century Gothic" panose="020B0502020202020204" pitchFamily="34" charset="0"/>
                <a:ea typeface="Barlow"/>
                <a:cs typeface="Barlow"/>
                <a:sym typeface="Barlow"/>
              </a:rPr>
              <a:t>The Scope of Cultural Humility</a:t>
            </a:r>
            <a:endParaRPr sz="3733" dirty="0">
              <a:solidFill>
                <a:schemeClr val="lt1"/>
              </a:solidFill>
              <a:latin typeface="Century Gothic" panose="020B0502020202020204" pitchFamily="34" charset="0"/>
              <a:ea typeface="Barlow SemiBold"/>
              <a:cs typeface="Barlow SemiBold"/>
              <a:sym typeface="Barlow SemiBold"/>
            </a:endParaRPr>
          </a:p>
        </p:txBody>
      </p:sp>
      <p:sp>
        <p:nvSpPr>
          <p:cNvPr id="137" name="Google Shape;137;p21"/>
          <p:cNvSpPr txBox="1"/>
          <p:nvPr/>
        </p:nvSpPr>
        <p:spPr>
          <a:xfrm>
            <a:off x="3048000" y="33211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38" name="Google Shape;138;p21"/>
          <p:cNvSpPr txBox="1"/>
          <p:nvPr/>
        </p:nvSpPr>
        <p:spPr>
          <a:xfrm>
            <a:off x="239049" y="3958617"/>
            <a:ext cx="3862699" cy="1758220"/>
          </a:xfrm>
          <a:prstGeom prst="rect">
            <a:avLst/>
          </a:prstGeom>
          <a:noFill/>
          <a:ln>
            <a:noFill/>
          </a:ln>
        </p:spPr>
        <p:txBody>
          <a:bodyPr spcFirstLastPara="1" wrap="square" lIns="121900" tIns="121900" rIns="121900" bIns="121900" anchor="t" anchorCtr="0">
            <a:noAutofit/>
          </a:bodyPr>
          <a:lstStyle/>
          <a:p>
            <a:pPr>
              <a:lnSpc>
                <a:spcPct val="115000"/>
              </a:lnSpc>
              <a:spcAft>
                <a:spcPts val="1333"/>
              </a:spcAft>
            </a:pPr>
            <a:r>
              <a:rPr lang="en-CA" sz="2000" dirty="0">
                <a:solidFill>
                  <a:srgbClr val="002060"/>
                </a:solidFill>
                <a:latin typeface="Century Gothic" panose="020B0502020202020204" pitchFamily="34" charset="0"/>
                <a:ea typeface="Barlow"/>
                <a:cs typeface="Barlow"/>
                <a:sym typeface="Barlow"/>
              </a:rPr>
              <a:t>Practiced through ongoing self-reflection, learning, and systems awareness</a:t>
            </a:r>
            <a:endParaRPr sz="2000" dirty="0">
              <a:solidFill>
                <a:srgbClr val="002060"/>
              </a:solidFill>
              <a:latin typeface="Century Gothic" panose="020B0502020202020204" pitchFamily="34" charset="0"/>
              <a:ea typeface="Barlow"/>
              <a:cs typeface="Barlow"/>
              <a:sym typeface="Barlow"/>
            </a:endParaRPr>
          </a:p>
        </p:txBody>
      </p:sp>
      <p:sp>
        <p:nvSpPr>
          <p:cNvPr id="139" name="Google Shape;139;p21"/>
          <p:cNvSpPr txBox="1"/>
          <p:nvPr/>
        </p:nvSpPr>
        <p:spPr>
          <a:xfrm>
            <a:off x="4574410" y="3947050"/>
            <a:ext cx="3641100" cy="1517083"/>
          </a:xfrm>
          <a:prstGeom prst="rect">
            <a:avLst/>
          </a:prstGeom>
          <a:noFill/>
          <a:ln>
            <a:noFill/>
          </a:ln>
        </p:spPr>
        <p:txBody>
          <a:bodyPr spcFirstLastPara="1" wrap="square" lIns="121900" tIns="121900" rIns="121900" bIns="121900" anchor="t" anchorCtr="0">
            <a:noAutofit/>
          </a:bodyPr>
          <a:lstStyle/>
          <a:p>
            <a:pPr>
              <a:spcAft>
                <a:spcPts val="600"/>
              </a:spcAft>
            </a:pPr>
            <a:r>
              <a:rPr lang="en-CA" sz="2000" dirty="0">
                <a:solidFill>
                  <a:srgbClr val="002060"/>
                </a:solidFill>
                <a:latin typeface="Century Gothic" panose="020B0502020202020204" pitchFamily="34" charset="0"/>
                <a:ea typeface="Barlow"/>
                <a:cs typeface="Arial" panose="020B0604020202020204" pitchFamily="34" charset="0"/>
                <a:sym typeface="Barlow"/>
              </a:rPr>
              <a:t>Applies across roles: </a:t>
            </a:r>
          </a:p>
          <a:p>
            <a:pPr marL="342900" indent="-342900">
              <a:spcAft>
                <a:spcPts val="600"/>
              </a:spcAft>
              <a:buFont typeface="Arial" panose="020B0604020202020204" pitchFamily="34" charset="0"/>
              <a:buChar char="•"/>
            </a:pPr>
            <a:r>
              <a:rPr lang="en-CA" sz="2000" dirty="0">
                <a:solidFill>
                  <a:srgbClr val="002060"/>
                </a:solidFill>
                <a:latin typeface="Century Gothic" panose="020B0502020202020204" pitchFamily="34" charset="0"/>
                <a:ea typeface="Barlow"/>
                <a:cs typeface="Arial" panose="020B0604020202020204" pitchFamily="34" charset="0"/>
                <a:sym typeface="Barlow"/>
              </a:rPr>
              <a:t>in care </a:t>
            </a:r>
          </a:p>
          <a:p>
            <a:pPr marL="342900" indent="-342900">
              <a:buFont typeface="Arial" panose="020B0604020202020204" pitchFamily="34" charset="0"/>
              <a:buChar char="•"/>
            </a:pPr>
            <a:r>
              <a:rPr lang="en-CA" sz="2000" dirty="0">
                <a:solidFill>
                  <a:srgbClr val="002060"/>
                </a:solidFill>
                <a:latin typeface="Century Gothic" panose="020B0502020202020204" pitchFamily="34" charset="0"/>
                <a:ea typeface="Barlow"/>
                <a:cs typeface="Arial" panose="020B0604020202020204" pitchFamily="34" charset="0"/>
                <a:sym typeface="Barlow"/>
              </a:rPr>
              <a:t>Leadership </a:t>
            </a:r>
          </a:p>
          <a:p>
            <a:pPr marL="342900" indent="-342900">
              <a:buFont typeface="Arial" panose="020B0604020202020204" pitchFamily="34" charset="0"/>
              <a:buChar char="•"/>
            </a:pPr>
            <a:r>
              <a:rPr lang="en-CA" sz="2000" dirty="0">
                <a:solidFill>
                  <a:srgbClr val="002060"/>
                </a:solidFill>
                <a:latin typeface="Century Gothic" panose="020B0502020202020204" pitchFamily="34" charset="0"/>
                <a:ea typeface="Barlow"/>
                <a:cs typeface="Arial" panose="020B0604020202020204" pitchFamily="34" charset="0"/>
                <a:sym typeface="Barlow"/>
              </a:rPr>
              <a:t>policy, and </a:t>
            </a:r>
          </a:p>
          <a:p>
            <a:pPr marL="342900" indent="-342900">
              <a:buFont typeface="Arial" panose="020B0604020202020204" pitchFamily="34" charset="0"/>
              <a:buChar char="•"/>
            </a:pPr>
            <a:r>
              <a:rPr lang="en-CA" sz="2000" dirty="0">
                <a:solidFill>
                  <a:srgbClr val="002060"/>
                </a:solidFill>
                <a:latin typeface="Century Gothic" panose="020B0502020202020204" pitchFamily="34" charset="0"/>
                <a:ea typeface="Barlow"/>
                <a:cs typeface="Arial" panose="020B0604020202020204" pitchFamily="34" charset="0"/>
                <a:sym typeface="Barlow"/>
              </a:rPr>
              <a:t>systems development</a:t>
            </a:r>
            <a:endParaRPr sz="2000" dirty="0">
              <a:solidFill>
                <a:srgbClr val="002060"/>
              </a:solidFill>
              <a:latin typeface="Century Gothic" panose="020B0502020202020204" pitchFamily="34" charset="0"/>
              <a:ea typeface="Barlow"/>
              <a:cs typeface="Arial" panose="020B0604020202020204" pitchFamily="34" charset="0"/>
              <a:sym typeface="Barlow"/>
            </a:endParaRPr>
          </a:p>
        </p:txBody>
      </p:sp>
      <p:sp>
        <p:nvSpPr>
          <p:cNvPr id="140" name="Google Shape;140;p21"/>
          <p:cNvSpPr txBox="1"/>
          <p:nvPr/>
        </p:nvSpPr>
        <p:spPr>
          <a:xfrm>
            <a:off x="8455267" y="3944415"/>
            <a:ext cx="3736733" cy="1715751"/>
          </a:xfrm>
          <a:prstGeom prst="rect">
            <a:avLst/>
          </a:prstGeom>
          <a:noFill/>
          <a:ln>
            <a:noFill/>
          </a:ln>
        </p:spPr>
        <p:txBody>
          <a:bodyPr spcFirstLastPara="1" wrap="square" lIns="121900" tIns="121900" rIns="121900" bIns="121900" anchor="t" anchorCtr="0">
            <a:noAutofit/>
          </a:bodyPr>
          <a:lstStyle/>
          <a:p>
            <a:pPr>
              <a:lnSpc>
                <a:spcPct val="115000"/>
              </a:lnSpc>
              <a:spcAft>
                <a:spcPts val="1333"/>
              </a:spcAft>
            </a:pPr>
            <a:r>
              <a:rPr lang="en-CA" sz="2000" dirty="0">
                <a:solidFill>
                  <a:srgbClr val="002060"/>
                </a:solidFill>
                <a:latin typeface="Century Gothic" panose="020B0502020202020204" pitchFamily="34" charset="0"/>
                <a:ea typeface="Barlow"/>
                <a:cs typeface="Barlow"/>
                <a:sym typeface="Barlow"/>
              </a:rPr>
              <a:t>Focuses on power dynamics, historical context, and relational awareness</a:t>
            </a:r>
            <a:endParaRPr sz="2000" dirty="0">
              <a:solidFill>
                <a:srgbClr val="002060"/>
              </a:solidFill>
              <a:latin typeface="Century Gothic" panose="020B0502020202020204" pitchFamily="34" charset="0"/>
              <a:ea typeface="Barlow"/>
              <a:cs typeface="Barlow"/>
              <a:sym typeface="Barlow"/>
            </a:endParaRPr>
          </a:p>
        </p:txBody>
      </p:sp>
      <p:pic>
        <p:nvPicPr>
          <p:cNvPr id="141" name="Google Shape;141;p21" title="Screen Shot 2025-08-19 at 12.45.29 PM.png"/>
          <p:cNvPicPr preferRelativeResize="0"/>
          <p:nvPr/>
        </p:nvPicPr>
        <p:blipFill>
          <a:blip r:embed="rId3">
            <a:alphaModFix/>
          </a:blip>
          <a:stretch>
            <a:fillRect/>
          </a:stretch>
        </p:blipFill>
        <p:spPr>
          <a:xfrm>
            <a:off x="4329667" y="1406566"/>
            <a:ext cx="3718200" cy="2472103"/>
          </a:xfrm>
          <a:prstGeom prst="rect">
            <a:avLst/>
          </a:prstGeom>
          <a:noFill/>
          <a:ln>
            <a:noFill/>
          </a:ln>
        </p:spPr>
      </p:pic>
      <p:pic>
        <p:nvPicPr>
          <p:cNvPr id="142" name="Google Shape;142;p21" title="doctor office.jpg"/>
          <p:cNvPicPr preferRelativeResize="0"/>
          <p:nvPr/>
        </p:nvPicPr>
        <p:blipFill>
          <a:blip r:embed="rId4">
            <a:alphaModFix/>
          </a:blip>
          <a:stretch>
            <a:fillRect/>
          </a:stretch>
        </p:blipFill>
        <p:spPr>
          <a:xfrm>
            <a:off x="8455267" y="1449035"/>
            <a:ext cx="3580800" cy="2387163"/>
          </a:xfrm>
          <a:prstGeom prst="rect">
            <a:avLst/>
          </a:prstGeom>
          <a:noFill/>
          <a:ln>
            <a:noFill/>
          </a:ln>
        </p:spPr>
      </p:pic>
      <p:pic>
        <p:nvPicPr>
          <p:cNvPr id="143" name="Google Shape;143;p21" title="ltc.jpg"/>
          <p:cNvPicPr preferRelativeResize="0"/>
          <p:nvPr/>
        </p:nvPicPr>
        <p:blipFill>
          <a:blip r:embed="rId5">
            <a:alphaModFix/>
          </a:blip>
          <a:stretch>
            <a:fillRect/>
          </a:stretch>
        </p:blipFill>
        <p:spPr>
          <a:xfrm>
            <a:off x="239049" y="1355050"/>
            <a:ext cx="3862699" cy="2575133"/>
          </a:xfrm>
          <a:prstGeom prst="rect">
            <a:avLst/>
          </a:prstGeom>
          <a:noFill/>
          <a:ln>
            <a:noFill/>
          </a:ln>
        </p:spPr>
      </p:pic>
      <p:pic>
        <p:nvPicPr>
          <p:cNvPr id="144" name="Google Shape;144;p21" title="NWT-OHT_Logo-Final-White.png"/>
          <p:cNvPicPr preferRelativeResize="0"/>
          <p:nvPr/>
        </p:nvPicPr>
        <p:blipFill>
          <a:blip r:embed="rId6">
            <a:alphaModFix/>
          </a:blip>
          <a:stretch>
            <a:fillRect/>
          </a:stretch>
        </p:blipFill>
        <p:spPr>
          <a:xfrm>
            <a:off x="177333" y="126684"/>
            <a:ext cx="1993065" cy="7104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35" name="Google Shape;135;p21"/>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36" name="Google Shape;136;p21"/>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37" name="Google Shape;137;p21"/>
          <p:cNvSpPr txBox="1"/>
          <p:nvPr/>
        </p:nvSpPr>
        <p:spPr>
          <a:xfrm>
            <a:off x="550733" y="1188800"/>
            <a:ext cx="11237200" cy="5492800"/>
          </a:xfrm>
          <a:prstGeom prst="rect">
            <a:avLst/>
          </a:prstGeom>
          <a:noFill/>
          <a:ln>
            <a:noFill/>
          </a:ln>
        </p:spPr>
        <p:txBody>
          <a:bodyPr spcFirstLastPara="1" wrap="square" lIns="121900" tIns="121900" rIns="121900" bIns="121900" anchor="t" anchorCtr="0">
            <a:noAutofit/>
          </a:bodyPr>
          <a:lstStyle/>
          <a:p>
            <a:pPr algn="ctr">
              <a:buClr>
                <a:schemeClr val="dk1"/>
              </a:buClr>
              <a:buSzPts val="2500"/>
            </a:pPr>
            <a:r>
              <a:rPr lang="en-CA" sz="3467" b="1">
                <a:solidFill>
                  <a:schemeClr val="lt1"/>
                </a:solidFill>
                <a:latin typeface="Barlow"/>
                <a:ea typeface="Barlow"/>
                <a:cs typeface="Barlow"/>
                <a:sym typeface="Barlow"/>
              </a:rPr>
              <a:t>Digging Deeper: Health Inequities</a:t>
            </a:r>
            <a:endParaRPr sz="3733">
              <a:solidFill>
                <a:schemeClr val="lt1"/>
              </a:solidFill>
              <a:latin typeface="Barlow SemiBold"/>
              <a:ea typeface="Barlow SemiBold"/>
              <a:cs typeface="Barlow SemiBold"/>
              <a:sym typeface="Barlow SemiBold"/>
            </a:endParaRPr>
          </a:p>
        </p:txBody>
      </p:sp>
      <p:sp>
        <p:nvSpPr>
          <p:cNvPr id="138" name="Google Shape;138;p21"/>
          <p:cNvSpPr/>
          <p:nvPr/>
        </p:nvSpPr>
        <p:spPr>
          <a:xfrm>
            <a:off x="5665200" y="0"/>
            <a:ext cx="6526800" cy="68580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 name="Google Shape;139;p21"/>
          <p:cNvSpPr txBox="1"/>
          <p:nvPr/>
        </p:nvSpPr>
        <p:spPr>
          <a:xfrm>
            <a:off x="5754578" y="509155"/>
            <a:ext cx="6290756" cy="5884262"/>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200" b="1" dirty="0">
                <a:solidFill>
                  <a:schemeClr val="lt1"/>
                </a:solidFill>
                <a:latin typeface="Century Gothic" panose="020B0502020202020204" pitchFamily="34" charset="0"/>
                <a:ea typeface="Barlow"/>
                <a:cs typeface="Barlow"/>
                <a:sym typeface="Barlow"/>
              </a:rPr>
              <a:t>Social Determinants of Health</a:t>
            </a:r>
            <a:endParaRPr sz="3200" b="1" dirty="0">
              <a:solidFill>
                <a:schemeClr val="lt1"/>
              </a:solidFill>
              <a:latin typeface="Century Gothic" panose="020B0502020202020204" pitchFamily="34" charset="0"/>
              <a:ea typeface="Barlow"/>
              <a:cs typeface="Barlow"/>
              <a:sym typeface="Barlow"/>
            </a:endParaRPr>
          </a:p>
          <a:p>
            <a:pPr marL="609585" indent="-457189">
              <a:lnSpc>
                <a:spcPct val="115000"/>
              </a:lnSpc>
              <a:spcBef>
                <a:spcPts val="1333"/>
              </a:spcBef>
              <a:buClr>
                <a:schemeClr val="lt1"/>
              </a:buClr>
              <a:buSzPts val="1800"/>
              <a:buFont typeface="Barlow"/>
              <a:buChar char="●"/>
            </a:pPr>
            <a:r>
              <a:rPr lang="en-CA" sz="2000" dirty="0">
                <a:solidFill>
                  <a:schemeClr val="lt1"/>
                </a:solidFill>
                <a:latin typeface="Century Gothic" panose="020B0502020202020204" pitchFamily="34" charset="0"/>
                <a:ea typeface="Barlow"/>
                <a:cs typeface="Barlow"/>
                <a:sym typeface="Barlow"/>
              </a:rPr>
              <a:t>Health shaped by the </a:t>
            </a:r>
            <a:r>
              <a:rPr lang="en-CA" sz="2000" b="1" dirty="0">
                <a:solidFill>
                  <a:schemeClr val="lt1"/>
                </a:solidFill>
                <a:latin typeface="Century Gothic" panose="020B0502020202020204" pitchFamily="34" charset="0"/>
                <a:ea typeface="Barlow"/>
                <a:cs typeface="Barlow"/>
                <a:sym typeface="Barlow"/>
              </a:rPr>
              <a:t>social determinants of health (SDOH):</a:t>
            </a:r>
            <a:r>
              <a:rPr lang="en-CA" sz="2000" dirty="0">
                <a:solidFill>
                  <a:schemeClr val="lt1"/>
                </a:solidFill>
                <a:latin typeface="Century Gothic" panose="020B0502020202020204" pitchFamily="34" charset="0"/>
                <a:ea typeface="Barlow"/>
                <a:cs typeface="Barlow"/>
                <a:sym typeface="Barlow"/>
              </a:rPr>
              <a:t> factors like housing, education, income, employment, and access to care</a:t>
            </a:r>
            <a:endParaRPr sz="2000" dirty="0">
              <a:solidFill>
                <a:schemeClr val="lt1"/>
              </a:solidFill>
              <a:latin typeface="Century Gothic" panose="020B0502020202020204" pitchFamily="34" charset="0"/>
              <a:ea typeface="Barlow"/>
              <a:cs typeface="Barlow"/>
              <a:sym typeface="Barlow"/>
            </a:endParaRPr>
          </a:p>
          <a:p>
            <a:pPr marL="609585" indent="-457189">
              <a:lnSpc>
                <a:spcPct val="115000"/>
              </a:lnSpc>
              <a:spcBef>
                <a:spcPts val="1333"/>
              </a:spcBef>
              <a:buClr>
                <a:schemeClr val="lt1"/>
              </a:buClr>
              <a:buSzPts val="1800"/>
              <a:buFont typeface="Barlow"/>
              <a:buChar char="●"/>
            </a:pPr>
            <a:r>
              <a:rPr lang="en-CA" sz="2000" dirty="0">
                <a:solidFill>
                  <a:schemeClr val="lt1"/>
                </a:solidFill>
                <a:latin typeface="Century Gothic" panose="020B0502020202020204" pitchFamily="34" charset="0"/>
                <a:ea typeface="Barlow"/>
                <a:cs typeface="Barlow"/>
                <a:sym typeface="Barlow"/>
              </a:rPr>
              <a:t>Systemic oppression negatively influences SDOH</a:t>
            </a:r>
            <a:endParaRPr sz="2000" dirty="0">
              <a:solidFill>
                <a:schemeClr val="lt1"/>
              </a:solidFill>
              <a:latin typeface="Century Gothic" panose="020B0502020202020204" pitchFamily="34" charset="0"/>
              <a:ea typeface="Barlow"/>
              <a:cs typeface="Barlow"/>
              <a:sym typeface="Barlow"/>
            </a:endParaRPr>
          </a:p>
          <a:p>
            <a:pPr marL="609585" indent="-457189">
              <a:lnSpc>
                <a:spcPct val="115000"/>
              </a:lnSpc>
              <a:spcBef>
                <a:spcPts val="1333"/>
              </a:spcBef>
              <a:buClr>
                <a:schemeClr val="lt1"/>
              </a:buClr>
              <a:buSzPts val="1800"/>
              <a:buFont typeface="Barlow"/>
              <a:buChar char="●"/>
            </a:pPr>
            <a:r>
              <a:rPr lang="en-CA" sz="2000" dirty="0">
                <a:solidFill>
                  <a:schemeClr val="lt1"/>
                </a:solidFill>
                <a:latin typeface="Century Gothic" panose="020B0502020202020204" pitchFamily="34" charset="0"/>
                <a:ea typeface="Barlow"/>
                <a:cs typeface="Barlow"/>
                <a:sym typeface="Barlow"/>
              </a:rPr>
              <a:t>Addresses untrue belief that biological factors based on race influence health outcomes: Rather, </a:t>
            </a:r>
            <a:r>
              <a:rPr lang="en-CA" sz="2000" b="1" dirty="0">
                <a:solidFill>
                  <a:schemeClr val="lt1"/>
                </a:solidFill>
                <a:latin typeface="Century Gothic" panose="020B0502020202020204" pitchFamily="34" charset="0"/>
                <a:ea typeface="Barlow"/>
                <a:cs typeface="Barlow"/>
                <a:sym typeface="Barlow"/>
              </a:rPr>
              <a:t>oppression and poor health is due to factors external to equity deserving communities, not</a:t>
            </a:r>
            <a:br>
              <a:rPr lang="en-CA" sz="2000" b="1" dirty="0">
                <a:solidFill>
                  <a:schemeClr val="lt1"/>
                </a:solidFill>
                <a:latin typeface="Century Gothic" panose="020B0502020202020204" pitchFamily="34" charset="0"/>
                <a:ea typeface="Barlow"/>
                <a:cs typeface="Barlow"/>
                <a:sym typeface="Barlow"/>
              </a:rPr>
            </a:br>
            <a:r>
              <a:rPr lang="en-CA" sz="2000" b="1" dirty="0">
                <a:solidFill>
                  <a:schemeClr val="lt1"/>
                </a:solidFill>
                <a:latin typeface="Century Gothic" panose="020B0502020202020204" pitchFamily="34" charset="0"/>
                <a:ea typeface="Barlow"/>
                <a:cs typeface="Barlow"/>
                <a:sym typeface="Barlow"/>
              </a:rPr>
              <a:t>factors inherent to them.</a:t>
            </a:r>
            <a:r>
              <a:rPr lang="en-CA" sz="2000" dirty="0">
                <a:solidFill>
                  <a:schemeClr val="lt1"/>
                </a:solidFill>
                <a:latin typeface="Century Gothic" panose="020B0502020202020204" pitchFamily="34" charset="0"/>
                <a:ea typeface="Barlow"/>
                <a:cs typeface="Barlow"/>
                <a:sym typeface="Barlow"/>
              </a:rPr>
              <a:t> </a:t>
            </a:r>
            <a:endParaRPr sz="2000" b="1" dirty="0">
              <a:solidFill>
                <a:schemeClr val="lt1"/>
              </a:solidFill>
              <a:latin typeface="Century Gothic" panose="020B0502020202020204" pitchFamily="34" charset="0"/>
              <a:ea typeface="Barlow"/>
              <a:cs typeface="Barlow"/>
              <a:sym typeface="Barlow"/>
            </a:endParaRPr>
          </a:p>
        </p:txBody>
      </p:sp>
      <p:pic>
        <p:nvPicPr>
          <p:cNvPr id="140" name="Google Shape;140;p21" title="SDOH.png"/>
          <p:cNvPicPr preferRelativeResize="0"/>
          <p:nvPr/>
        </p:nvPicPr>
        <p:blipFill>
          <a:blip r:embed="rId3">
            <a:alphaModFix/>
          </a:blip>
          <a:stretch>
            <a:fillRect/>
          </a:stretch>
        </p:blipFill>
        <p:spPr>
          <a:xfrm>
            <a:off x="146666" y="584791"/>
            <a:ext cx="5439802" cy="56479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58" name="Google Shape;158;p23"/>
          <p:cNvSpPr txBox="1"/>
          <p:nvPr/>
        </p:nvSpPr>
        <p:spPr>
          <a:xfrm>
            <a:off x="0" y="148700"/>
            <a:ext cx="12192000"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467" b="1">
                <a:solidFill>
                  <a:schemeClr val="lt1"/>
                </a:solidFill>
                <a:latin typeface="Century Gothic" panose="020B0502020202020204" pitchFamily="34" charset="0"/>
                <a:ea typeface="Barlow"/>
                <a:cs typeface="Barlow"/>
                <a:sym typeface="Barlow"/>
              </a:rPr>
              <a:t>Why Cultural Humility Matters</a:t>
            </a:r>
            <a:endParaRPr sz="3733">
              <a:solidFill>
                <a:schemeClr val="lt1"/>
              </a:solidFill>
              <a:latin typeface="Century Gothic" panose="020B0502020202020204" pitchFamily="34" charset="0"/>
              <a:ea typeface="Barlow SemiBold"/>
              <a:cs typeface="Barlow SemiBold"/>
              <a:sym typeface="Barlow SemiBold"/>
            </a:endParaRPr>
          </a:p>
        </p:txBody>
      </p:sp>
      <p:sp>
        <p:nvSpPr>
          <p:cNvPr id="160" name="Google Shape;160;p23"/>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61" name="Google Shape;161;p23"/>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62" name="Google Shape;162;p23"/>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163" name="Google Shape;163;p23"/>
          <p:cNvSpPr txBox="1"/>
          <p:nvPr/>
        </p:nvSpPr>
        <p:spPr>
          <a:xfrm>
            <a:off x="423081" y="1475167"/>
            <a:ext cx="10918210" cy="5015200"/>
          </a:xfrm>
          <a:prstGeom prst="rect">
            <a:avLst/>
          </a:prstGeom>
          <a:noFill/>
          <a:ln>
            <a:noFill/>
          </a:ln>
        </p:spPr>
        <p:txBody>
          <a:bodyPr spcFirstLastPara="1" wrap="square" lIns="121900" tIns="121900" rIns="121900" bIns="121900" anchor="t" anchorCtr="0">
            <a:noAutofit/>
          </a:bodyPr>
          <a:lstStyle/>
          <a:p>
            <a:pPr marL="609585" indent="-507987">
              <a:lnSpc>
                <a:spcPct val="115000"/>
              </a:lnSpc>
              <a:buClr>
                <a:srgbClr val="002060"/>
              </a:buClr>
              <a:buSzPts val="2400"/>
              <a:buFont typeface="Barlow"/>
              <a:buChar char="●"/>
            </a:pPr>
            <a:r>
              <a:rPr lang="en-CA" sz="2400" dirty="0">
                <a:solidFill>
                  <a:srgbClr val="002060"/>
                </a:solidFill>
                <a:latin typeface="Century Gothic" panose="020B0502020202020204" pitchFamily="34" charset="0"/>
                <a:ea typeface="Barlow"/>
                <a:cs typeface="Barlow"/>
                <a:sym typeface="Barlow"/>
              </a:rPr>
              <a:t>Cultural humility is a response to health inequities</a:t>
            </a:r>
            <a:endParaRPr sz="2400" dirty="0">
              <a:solidFill>
                <a:srgbClr val="002060"/>
              </a:solidFill>
              <a:latin typeface="Century Gothic" panose="020B0502020202020204" pitchFamily="34" charset="0"/>
              <a:ea typeface="Barlow"/>
              <a:cs typeface="Barlow"/>
              <a:sym typeface="Barlow"/>
            </a:endParaRPr>
          </a:p>
          <a:p>
            <a:pPr marL="609585" indent="-507987">
              <a:lnSpc>
                <a:spcPct val="115000"/>
              </a:lnSpc>
              <a:spcBef>
                <a:spcPts val="1333"/>
              </a:spcBef>
              <a:buClr>
                <a:srgbClr val="002060"/>
              </a:buClr>
              <a:buSzPts val="2400"/>
              <a:buFont typeface="Barlow"/>
              <a:buChar char="●"/>
            </a:pPr>
            <a:r>
              <a:rPr lang="en-CA" sz="2400" dirty="0">
                <a:solidFill>
                  <a:srgbClr val="002060"/>
                </a:solidFill>
                <a:latin typeface="Century Gothic" panose="020B0502020202020204" pitchFamily="34" charset="0"/>
                <a:ea typeface="Barlow"/>
                <a:cs typeface="Barlow"/>
                <a:sym typeface="Barlow"/>
              </a:rPr>
              <a:t>It bridges the gap between knowing about injustice and unfairness and acting in ways that disrupt these patterns</a:t>
            </a:r>
            <a:endParaRPr sz="2400" dirty="0">
              <a:solidFill>
                <a:srgbClr val="002060"/>
              </a:solidFill>
              <a:latin typeface="Century Gothic" panose="020B0502020202020204" pitchFamily="34" charset="0"/>
              <a:ea typeface="Barlow"/>
              <a:cs typeface="Barlow"/>
              <a:sym typeface="Barlow"/>
            </a:endParaRPr>
          </a:p>
          <a:p>
            <a:pPr marL="609585" indent="-507987">
              <a:lnSpc>
                <a:spcPct val="115000"/>
              </a:lnSpc>
              <a:spcBef>
                <a:spcPts val="1333"/>
              </a:spcBef>
              <a:buClr>
                <a:srgbClr val="002060"/>
              </a:buClr>
              <a:buSzPts val="2400"/>
              <a:buFont typeface="Barlow"/>
              <a:buChar char="●"/>
            </a:pPr>
            <a:r>
              <a:rPr lang="en-CA" sz="2400" dirty="0">
                <a:solidFill>
                  <a:srgbClr val="002060"/>
                </a:solidFill>
                <a:latin typeface="Century Gothic" panose="020B0502020202020204" pitchFamily="34" charset="0"/>
                <a:ea typeface="Barlow"/>
                <a:cs typeface="Barlow"/>
                <a:sym typeface="Barlow"/>
              </a:rPr>
              <a:t>Fosters trust, safety, and respect in clinical and care interactions</a:t>
            </a:r>
            <a:endParaRPr sz="2400" dirty="0">
              <a:solidFill>
                <a:srgbClr val="002060"/>
              </a:solidFill>
              <a:latin typeface="Century Gothic" panose="020B0502020202020204" pitchFamily="34" charset="0"/>
              <a:ea typeface="Barlow"/>
              <a:cs typeface="Barlow"/>
              <a:sym typeface="Barlow"/>
            </a:endParaRPr>
          </a:p>
          <a:p>
            <a:pPr marL="609585" indent="-507987">
              <a:lnSpc>
                <a:spcPct val="115000"/>
              </a:lnSpc>
              <a:spcBef>
                <a:spcPts val="1333"/>
              </a:spcBef>
              <a:buClr>
                <a:srgbClr val="002060"/>
              </a:buClr>
              <a:buSzPts val="2400"/>
              <a:buFont typeface="Barlow"/>
              <a:buChar char="●"/>
            </a:pPr>
            <a:r>
              <a:rPr lang="en-CA" sz="2400" dirty="0">
                <a:solidFill>
                  <a:srgbClr val="002060"/>
                </a:solidFill>
                <a:latin typeface="Century Gothic" panose="020B0502020202020204" pitchFamily="34" charset="0"/>
                <a:ea typeface="Barlow"/>
                <a:cs typeface="Barlow"/>
                <a:sym typeface="Barlow"/>
              </a:rPr>
              <a:t>Encourages accountability to those historically marginalized by the system</a:t>
            </a:r>
            <a:endParaRPr sz="2400" dirty="0">
              <a:solidFill>
                <a:srgbClr val="002060"/>
              </a:solidFill>
              <a:latin typeface="Century Gothic" panose="020B0502020202020204" pitchFamily="34" charset="0"/>
              <a:ea typeface="Barlow"/>
              <a:cs typeface="Barlow"/>
              <a:sym typeface="Barlow"/>
            </a:endParaRPr>
          </a:p>
        </p:txBody>
      </p:sp>
      <p:pic>
        <p:nvPicPr>
          <p:cNvPr id="164" name="Google Shape;164;p23" title="NWT-OHT_Logo-Final-White.png"/>
          <p:cNvPicPr preferRelativeResize="0"/>
          <p:nvPr/>
        </p:nvPicPr>
        <p:blipFill>
          <a:blip r:embed="rId3">
            <a:alphaModFix/>
          </a:blip>
          <a:stretch>
            <a:fillRect/>
          </a:stretch>
        </p:blipFill>
        <p:spPr>
          <a:xfrm>
            <a:off x="167464" y="106267"/>
            <a:ext cx="1993065" cy="71043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NWT OHT">
      <a:dk1>
        <a:srgbClr val="0D3051"/>
      </a:dk1>
      <a:lt1>
        <a:srgbClr val="FFFFFF"/>
      </a:lt1>
      <a:dk2>
        <a:srgbClr val="792C80"/>
      </a:dk2>
      <a:lt2>
        <a:srgbClr val="F3FBFE"/>
      </a:lt2>
      <a:accent1>
        <a:srgbClr val="F17920"/>
      </a:accent1>
      <a:accent2>
        <a:srgbClr val="6CCAF2"/>
      </a:accent2>
      <a:accent3>
        <a:srgbClr val="0D3050"/>
      </a:accent3>
      <a:accent4>
        <a:srgbClr val="792C7F"/>
      </a:accent4>
      <a:accent5>
        <a:srgbClr val="F07920"/>
      </a:accent5>
      <a:accent6>
        <a:srgbClr val="6CC9F1"/>
      </a:accent6>
      <a:hlink>
        <a:srgbClr val="0D3050"/>
      </a:hlink>
      <a:folHlink>
        <a:srgbClr val="792C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7920125E-FA26-4E9A-A1FE-17A974329BFF}" vid="{5719EAE1-051A-482A-B636-9F68D8B26D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67232ac-e7e4-4d4f-a427-e489ea6f7950" xsi:nil="true"/>
    <lcf76f155ced4ddcb4097134ff3c332f xmlns="3cb6ae07-a249-4bed-aa0d-9c46f1740c54">
      <Terms xmlns="http://schemas.microsoft.com/office/infopath/2007/PartnerControls"/>
    </lcf76f155ced4ddcb4097134ff3c332f>
    <FinalDocument xmlns="3cb6ae07-a249-4bed-aa0d-9c46f1740c54">false</FinalDocumen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52A3CCE548CA479A63921D85199F39" ma:contentTypeVersion="19" ma:contentTypeDescription="Create a new document." ma:contentTypeScope="" ma:versionID="203ba3cedc39e8ec9588f1cc15a1ca42">
  <xsd:schema xmlns:xsd="http://www.w3.org/2001/XMLSchema" xmlns:xs="http://www.w3.org/2001/XMLSchema" xmlns:p="http://schemas.microsoft.com/office/2006/metadata/properties" xmlns:ns2="3cb6ae07-a249-4bed-aa0d-9c46f1740c54" xmlns:ns3="d67232ac-e7e4-4d4f-a427-e489ea6f7950" targetNamespace="http://schemas.microsoft.com/office/2006/metadata/properties" ma:root="true" ma:fieldsID="1b43b7f8c5c0ee060a05de0863eafe77" ns2:_="" ns3:_="">
    <xsd:import namespace="3cb6ae07-a249-4bed-aa0d-9c46f1740c54"/>
    <xsd:import namespace="d67232ac-e7e4-4d4f-a427-e489ea6f795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Final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6ae07-a249-4bed-aa0d-9c46f1740c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069d2ba-4583-4f75-9c87-6b5de11e5f5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FinalDocument" ma:index="23" nillable="true" ma:displayName="Final Document" ma:default="0" ma:format="Dropdown" ma:internalName="Final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67232ac-e7e4-4d4f-a427-e489ea6f795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68f47dd-3975-42e1-bb54-49b056c539b3}" ma:internalName="TaxCatchAll" ma:showField="CatchAllData" ma:web="d67232ac-e7e4-4d4f-a427-e489ea6f795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FB3367-689D-4EA9-8B9B-FBD554ADDC18}">
  <ds:schemaRefs>
    <ds:schemaRef ds:uri="http://schemas.microsoft.com/sharepoint/v3/contenttype/forms"/>
  </ds:schemaRefs>
</ds:datastoreItem>
</file>

<file path=customXml/itemProps2.xml><?xml version="1.0" encoding="utf-8"?>
<ds:datastoreItem xmlns:ds="http://schemas.openxmlformats.org/officeDocument/2006/customXml" ds:itemID="{53121B76-9FDE-4C05-9EFE-93EF739C22A1}">
  <ds:schemaRefs>
    <ds:schemaRef ds:uri="http://schemas.microsoft.com/office/2006/documentManagement/types"/>
    <ds:schemaRef ds:uri="http://purl.org/dc/elements/1.1/"/>
    <ds:schemaRef ds:uri="http://purl.org/dc/terms/"/>
    <ds:schemaRef ds:uri="3cb6ae07-a249-4bed-aa0d-9c46f1740c54"/>
    <ds:schemaRef ds:uri="http://purl.org/dc/dcmitype/"/>
    <ds:schemaRef ds:uri="http://schemas.microsoft.com/office/2006/metadata/properties"/>
    <ds:schemaRef ds:uri="http://schemas.microsoft.com/office/infopath/2007/PartnerControls"/>
    <ds:schemaRef ds:uri="http://schemas.openxmlformats.org/package/2006/metadata/core-properties"/>
    <ds:schemaRef ds:uri="d67232ac-e7e4-4d4f-a427-e489ea6f7950"/>
    <ds:schemaRef ds:uri="http://www.w3.org/XML/1998/namespace"/>
  </ds:schemaRefs>
</ds:datastoreItem>
</file>

<file path=customXml/itemProps3.xml><?xml version="1.0" encoding="utf-8"?>
<ds:datastoreItem xmlns:ds="http://schemas.openxmlformats.org/officeDocument/2006/customXml" ds:itemID="{3F9EF8C2-80EA-4176-8A65-BDAD28716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6ae07-a249-4bed-aa0d-9c46f1740c54"/>
    <ds:schemaRef ds:uri="d67232ac-e7e4-4d4f-a427-e489ea6f79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2790</TotalTime>
  <Words>1452</Words>
  <Application>Microsoft Office PowerPoint</Application>
  <PresentationFormat>Widescreen</PresentationFormat>
  <Paragraphs>99</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Cultural Humility Training  Module 1: Defining Cultural Humility</vt:lpstr>
      <vt:lpstr>Land Acknowledgement</vt:lpstr>
      <vt:lpstr>Land Acknowledgement </vt:lpstr>
      <vt:lpstr>Placeholder for EAP Contact Information</vt:lpstr>
      <vt:lpstr>Module 1: Defining Cultural Humility</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presentation</dc:title>
  <dc:creator>Strembicky, Claudia</dc:creator>
  <cp:lastModifiedBy>Monize, Jillian A.</cp:lastModifiedBy>
  <cp:revision>58</cp:revision>
  <dcterms:created xsi:type="dcterms:W3CDTF">2025-04-22T12:57:11Z</dcterms:created>
  <dcterms:modified xsi:type="dcterms:W3CDTF">2026-02-06T20:55:42Z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0x010100B552A3CCE548CA479A63921D85199F39</vt:lpwstr>
  </property>
  <property fmtid="{D5CDD505-2E9C-101B-9397-08002B2CF9AE}" pid="3" name="MediaServiceImageTags">
    <vt:lpwstr/>
  </property>
</Properties>
</file>