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6" r:id="rId5"/>
    <p:sldId id="537" r:id="rId6"/>
    <p:sldId id="747" r:id="rId7"/>
    <p:sldId id="748" r:id="rId8"/>
    <p:sldId id="258" r:id="rId9"/>
    <p:sldId id="277" r:id="rId10"/>
    <p:sldId id="278" r:id="rId11"/>
    <p:sldId id="279" r:id="rId12"/>
    <p:sldId id="280" r:id="rId13"/>
    <p:sldId id="281" r:id="rId14"/>
    <p:sldId id="282" r:id="rId15"/>
    <p:sldId id="26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BFE"/>
    <a:srgbClr val="5B215F"/>
    <a:srgbClr val="792C7F"/>
    <a:srgbClr val="7B2C81"/>
    <a:srgbClr val="EDE9F8"/>
    <a:srgbClr val="E4D1E9"/>
    <a:srgbClr val="EBE1EE"/>
    <a:srgbClr val="66256C"/>
    <a:srgbClr val="6A2670"/>
    <a:srgbClr val="762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87BEC-294F-DDCA-FC02-389F657D7688}" v="5" dt="2026-02-06T20:55:03.4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54" autoAdjust="0"/>
  </p:normalViewPr>
  <p:slideViewPr>
    <p:cSldViewPr snapToGrid="0">
      <p:cViewPr varScale="1">
        <p:scale>
          <a:sx n="58" d="100"/>
          <a:sy n="58" d="100"/>
        </p:scale>
        <p:origin x="1546" y="62"/>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ze, Jillian A." userId="045d0a6d-d2b8-476b-82ef-f3df87b66693" providerId="ADAL" clId="{762BCCF5-DC7E-4980-85DE-65B4EC9011D5}"/>
    <pc:docChg chg="undo custSel addSld delSld modSld modMainMaster">
      <pc:chgData name="Monize, Jillian A." userId="045d0a6d-d2b8-476b-82ef-f3df87b66693" providerId="ADAL" clId="{762BCCF5-DC7E-4980-85DE-65B4EC9011D5}" dt="2026-01-27T22:42:24.855" v="1302" actId="47"/>
      <pc:docMkLst>
        <pc:docMk/>
      </pc:docMkLst>
      <pc:sldChg chg="modSp mod">
        <pc:chgData name="Monize, Jillian A." userId="045d0a6d-d2b8-476b-82ef-f3df87b66693" providerId="ADAL" clId="{762BCCF5-DC7E-4980-85DE-65B4EC9011D5}" dt="2026-01-27T21:24:27.461" v="98" actId="1076"/>
        <pc:sldMkLst>
          <pc:docMk/>
          <pc:sldMk cId="4192873873" sldId="256"/>
        </pc:sldMkLst>
        <pc:spChg chg="mod">
          <ac:chgData name="Monize, Jillian A." userId="045d0a6d-d2b8-476b-82ef-f3df87b66693" providerId="ADAL" clId="{762BCCF5-DC7E-4980-85DE-65B4EC9011D5}" dt="2026-01-27T21:24:24.702" v="97" actId="1076"/>
          <ac:spMkLst>
            <pc:docMk/>
            <pc:sldMk cId="4192873873" sldId="256"/>
            <ac:spMk id="4" creationId="{8C42124B-0A8F-2E8B-35EE-144FBD67CB19}"/>
          </ac:spMkLst>
        </pc:spChg>
        <pc:spChg chg="mod">
          <ac:chgData name="Monize, Jillian A." userId="045d0a6d-d2b8-476b-82ef-f3df87b66693" providerId="ADAL" clId="{762BCCF5-DC7E-4980-85DE-65B4EC9011D5}" dt="2026-01-27T21:24:27.461" v="98" actId="1076"/>
          <ac:spMkLst>
            <pc:docMk/>
            <pc:sldMk cId="4192873873" sldId="256"/>
            <ac:spMk id="5" creationId="{61EBAE50-A8E1-FC25-B878-FC65C93BA337}"/>
          </ac:spMkLst>
        </pc:spChg>
      </pc:sldChg>
      <pc:sldChg chg="modSp mod">
        <pc:chgData name="Monize, Jillian A." userId="045d0a6d-d2b8-476b-82ef-f3df87b66693" providerId="ADAL" clId="{762BCCF5-DC7E-4980-85DE-65B4EC9011D5}" dt="2026-01-27T21:25:51.226" v="173" actId="1076"/>
        <pc:sldMkLst>
          <pc:docMk/>
          <pc:sldMk cId="1695294318" sldId="258"/>
        </pc:sldMkLst>
        <pc:spChg chg="mod">
          <ac:chgData name="Monize, Jillian A." userId="045d0a6d-d2b8-476b-82ef-f3df87b66693" providerId="ADAL" clId="{762BCCF5-DC7E-4980-85DE-65B4EC9011D5}" dt="2026-01-27T21:25:51.226" v="173" actId="1076"/>
          <ac:spMkLst>
            <pc:docMk/>
            <pc:sldMk cId="1695294318" sldId="258"/>
            <ac:spMk id="4" creationId="{A688317F-0D33-65EB-600D-7A1B791019ED}"/>
          </ac:spMkLst>
        </pc:spChg>
      </pc:sldChg>
      <pc:sldChg chg="addSp delSp modSp mod modNotesTx">
        <pc:chgData name="Monize, Jillian A." userId="045d0a6d-d2b8-476b-82ef-f3df87b66693" providerId="ADAL" clId="{762BCCF5-DC7E-4980-85DE-65B4EC9011D5}" dt="2026-01-27T22:25:09.162" v="1107" actId="1076"/>
        <pc:sldMkLst>
          <pc:docMk/>
          <pc:sldMk cId="0" sldId="277"/>
        </pc:sldMkLst>
        <pc:spChg chg="add mod">
          <ac:chgData name="Monize, Jillian A." userId="045d0a6d-d2b8-476b-82ef-f3df87b66693" providerId="ADAL" clId="{762BCCF5-DC7E-4980-85DE-65B4EC9011D5}" dt="2026-01-27T21:43:30.109" v="345" actId="208"/>
          <ac:spMkLst>
            <pc:docMk/>
            <pc:sldMk cId="0" sldId="277"/>
            <ac:spMk id="3" creationId="{7AB3F19E-06FD-46E4-B269-D61155D8CBAF}"/>
          </ac:spMkLst>
        </pc:spChg>
        <pc:spChg chg="add mod">
          <ac:chgData name="Monize, Jillian A." userId="045d0a6d-d2b8-476b-82ef-f3df87b66693" providerId="ADAL" clId="{762BCCF5-DC7E-4980-85DE-65B4EC9011D5}" dt="2026-01-27T22:24:25.657" v="1102" actId="207"/>
          <ac:spMkLst>
            <pc:docMk/>
            <pc:sldMk cId="0" sldId="277"/>
            <ac:spMk id="20" creationId="{1FC79B3F-5BD5-4041-B870-238CF48FBA9E}"/>
          </ac:spMkLst>
        </pc:spChg>
        <pc:spChg chg="mod">
          <ac:chgData name="Monize, Jillian A." userId="045d0a6d-d2b8-476b-82ef-f3df87b66693" providerId="ADAL" clId="{762BCCF5-DC7E-4980-85DE-65B4EC9011D5}" dt="2026-01-27T22:25:09.162" v="1107" actId="1076"/>
          <ac:spMkLst>
            <pc:docMk/>
            <pc:sldMk cId="0" sldId="277"/>
            <ac:spMk id="371" creationId="{00000000-0000-0000-0000-000000000000}"/>
          </ac:spMkLst>
        </pc:spChg>
        <pc:spChg chg="mod">
          <ac:chgData name="Monize, Jillian A." userId="045d0a6d-d2b8-476b-82ef-f3df87b66693" providerId="ADAL" clId="{762BCCF5-DC7E-4980-85DE-65B4EC9011D5}" dt="2026-01-27T22:23:56.068" v="1099" actId="207"/>
          <ac:spMkLst>
            <pc:docMk/>
            <pc:sldMk cId="0" sldId="277"/>
            <ac:spMk id="372" creationId="{00000000-0000-0000-0000-000000000000}"/>
          </ac:spMkLst>
        </pc:spChg>
        <pc:spChg chg="mod">
          <ac:chgData name="Monize, Jillian A." userId="045d0a6d-d2b8-476b-82ef-f3df87b66693" providerId="ADAL" clId="{762BCCF5-DC7E-4980-85DE-65B4EC9011D5}" dt="2026-01-27T21:35:32.015" v="183" actId="2711"/>
          <ac:spMkLst>
            <pc:docMk/>
            <pc:sldMk cId="0" sldId="277"/>
            <ac:spMk id="373" creationId="{00000000-0000-0000-0000-000000000000}"/>
          </ac:spMkLst>
        </pc:spChg>
        <pc:spChg chg="mod">
          <ac:chgData name="Monize, Jillian A." userId="045d0a6d-d2b8-476b-82ef-f3df87b66693" providerId="ADAL" clId="{762BCCF5-DC7E-4980-85DE-65B4EC9011D5}" dt="2026-01-27T22:24:04.094" v="1100" actId="207"/>
          <ac:spMkLst>
            <pc:docMk/>
            <pc:sldMk cId="0" sldId="277"/>
            <ac:spMk id="377" creationId="{00000000-0000-0000-0000-000000000000}"/>
          </ac:spMkLst>
        </pc:spChg>
        <pc:spChg chg="mod">
          <ac:chgData name="Monize, Jillian A." userId="045d0a6d-d2b8-476b-82ef-f3df87b66693" providerId="ADAL" clId="{762BCCF5-DC7E-4980-85DE-65B4EC9011D5}" dt="2026-01-27T22:24:18.627" v="1101" actId="207"/>
          <ac:spMkLst>
            <pc:docMk/>
            <pc:sldMk cId="0" sldId="277"/>
            <ac:spMk id="378" creationId="{00000000-0000-0000-0000-000000000000}"/>
          </ac:spMkLst>
        </pc:spChg>
        <pc:spChg chg="mod">
          <ac:chgData name="Monize, Jillian A." userId="045d0a6d-d2b8-476b-82ef-f3df87b66693" providerId="ADAL" clId="{762BCCF5-DC7E-4980-85DE-65B4EC9011D5}" dt="2026-01-27T21:48:34.430" v="374" actId="1076"/>
          <ac:spMkLst>
            <pc:docMk/>
            <pc:sldMk cId="0" sldId="277"/>
            <ac:spMk id="380" creationId="{00000000-0000-0000-0000-000000000000}"/>
          </ac:spMkLst>
        </pc:spChg>
        <pc:picChg chg="mod">
          <ac:chgData name="Monize, Jillian A." userId="045d0a6d-d2b8-476b-82ef-f3df87b66693" providerId="ADAL" clId="{762BCCF5-DC7E-4980-85DE-65B4EC9011D5}" dt="2026-01-27T21:48:29.856" v="373" actId="1076"/>
          <ac:picMkLst>
            <pc:docMk/>
            <pc:sldMk cId="0" sldId="277"/>
            <ac:picMk id="383" creationId="{00000000-0000-0000-0000-000000000000}"/>
          </ac:picMkLst>
        </pc:picChg>
        <pc:cxnChg chg="mod">
          <ac:chgData name="Monize, Jillian A." userId="045d0a6d-d2b8-476b-82ef-f3df87b66693" providerId="ADAL" clId="{762BCCF5-DC7E-4980-85DE-65B4EC9011D5}" dt="2026-01-27T21:44:45.756" v="356" actId="208"/>
          <ac:cxnSpMkLst>
            <pc:docMk/>
            <pc:sldMk cId="0" sldId="277"/>
            <ac:cxnSpMk id="381" creationId="{00000000-0000-0000-0000-000000000000}"/>
          </ac:cxnSpMkLst>
        </pc:cxnChg>
        <pc:cxnChg chg="mod">
          <ac:chgData name="Monize, Jillian A." userId="045d0a6d-d2b8-476b-82ef-f3df87b66693" providerId="ADAL" clId="{762BCCF5-DC7E-4980-85DE-65B4EC9011D5}" dt="2026-01-27T21:37:08.009" v="248" actId="1076"/>
          <ac:cxnSpMkLst>
            <pc:docMk/>
            <pc:sldMk cId="0" sldId="277"/>
            <ac:cxnSpMk id="382" creationId="{00000000-0000-0000-0000-000000000000}"/>
          </ac:cxnSpMkLst>
        </pc:cxnChg>
      </pc:sldChg>
      <pc:sldChg chg="delSp modSp mod modNotesTx">
        <pc:chgData name="Monize, Jillian A." userId="045d0a6d-d2b8-476b-82ef-f3df87b66693" providerId="ADAL" clId="{762BCCF5-DC7E-4980-85DE-65B4EC9011D5}" dt="2026-01-27T22:25:37.373" v="1110" actId="207"/>
        <pc:sldMkLst>
          <pc:docMk/>
          <pc:sldMk cId="0" sldId="278"/>
        </pc:sldMkLst>
        <pc:spChg chg="mod">
          <ac:chgData name="Monize, Jillian A." userId="045d0a6d-d2b8-476b-82ef-f3df87b66693" providerId="ADAL" clId="{762BCCF5-DC7E-4980-85DE-65B4EC9011D5}" dt="2026-01-27T22:25:24.706" v="1109" actId="207"/>
          <ac:spMkLst>
            <pc:docMk/>
            <pc:sldMk cId="0" sldId="278"/>
            <ac:spMk id="390" creationId="{00000000-0000-0000-0000-000000000000}"/>
          </ac:spMkLst>
        </pc:spChg>
        <pc:spChg chg="mod">
          <ac:chgData name="Monize, Jillian A." userId="045d0a6d-d2b8-476b-82ef-f3df87b66693" providerId="ADAL" clId="{762BCCF5-DC7E-4980-85DE-65B4EC9011D5}" dt="2026-01-27T22:15:57.982" v="880" actId="2711"/>
          <ac:spMkLst>
            <pc:docMk/>
            <pc:sldMk cId="0" sldId="278"/>
            <ac:spMk id="391" creationId="{00000000-0000-0000-0000-000000000000}"/>
          </ac:spMkLst>
        </pc:spChg>
        <pc:spChg chg="mod">
          <ac:chgData name="Monize, Jillian A." userId="045d0a6d-d2b8-476b-82ef-f3df87b66693" providerId="ADAL" clId="{762BCCF5-DC7E-4980-85DE-65B4EC9011D5}" dt="2026-01-27T22:25:37.373" v="1110" actId="207"/>
          <ac:spMkLst>
            <pc:docMk/>
            <pc:sldMk cId="0" sldId="278"/>
            <ac:spMk id="395" creationId="{00000000-0000-0000-0000-000000000000}"/>
          </ac:spMkLst>
        </pc:spChg>
        <pc:picChg chg="mod">
          <ac:chgData name="Monize, Jillian A." userId="045d0a6d-d2b8-476b-82ef-f3df87b66693" providerId="ADAL" clId="{762BCCF5-DC7E-4980-85DE-65B4EC9011D5}" dt="2026-01-27T22:16:28.455" v="884" actId="1076"/>
          <ac:picMkLst>
            <pc:docMk/>
            <pc:sldMk cId="0" sldId="278"/>
            <ac:picMk id="396" creationId="{00000000-0000-0000-0000-000000000000}"/>
          </ac:picMkLst>
        </pc:picChg>
      </pc:sldChg>
      <pc:sldChg chg="delSp modSp mod modNotesTx">
        <pc:chgData name="Monize, Jillian A." userId="045d0a6d-d2b8-476b-82ef-f3df87b66693" providerId="ADAL" clId="{762BCCF5-DC7E-4980-85DE-65B4EC9011D5}" dt="2026-01-27T22:30:27.199" v="1147" actId="14100"/>
        <pc:sldMkLst>
          <pc:docMk/>
          <pc:sldMk cId="0" sldId="279"/>
        </pc:sldMkLst>
        <pc:spChg chg="mod">
          <ac:chgData name="Monize, Jillian A." userId="045d0a6d-d2b8-476b-82ef-f3df87b66693" providerId="ADAL" clId="{762BCCF5-DC7E-4980-85DE-65B4EC9011D5}" dt="2026-01-27T22:26:01.356" v="1116" actId="207"/>
          <ac:spMkLst>
            <pc:docMk/>
            <pc:sldMk cId="0" sldId="279"/>
            <ac:spMk id="403" creationId="{00000000-0000-0000-0000-000000000000}"/>
          </ac:spMkLst>
        </pc:spChg>
        <pc:spChg chg="mod">
          <ac:chgData name="Monize, Jillian A." userId="045d0a6d-d2b8-476b-82ef-f3df87b66693" providerId="ADAL" clId="{762BCCF5-DC7E-4980-85DE-65B4EC9011D5}" dt="2026-01-27T22:30:27.199" v="1147" actId="14100"/>
          <ac:spMkLst>
            <pc:docMk/>
            <pc:sldMk cId="0" sldId="279"/>
            <ac:spMk id="407" creationId="{00000000-0000-0000-0000-000000000000}"/>
          </ac:spMkLst>
        </pc:spChg>
        <pc:spChg chg="mod">
          <ac:chgData name="Monize, Jillian A." userId="045d0a6d-d2b8-476b-82ef-f3df87b66693" providerId="ADAL" clId="{762BCCF5-DC7E-4980-85DE-65B4EC9011D5}" dt="2026-01-27T22:30:22.731" v="1146" actId="14100"/>
          <ac:spMkLst>
            <pc:docMk/>
            <pc:sldMk cId="0" sldId="279"/>
            <ac:spMk id="408" creationId="{00000000-0000-0000-0000-000000000000}"/>
          </ac:spMkLst>
        </pc:spChg>
        <pc:spChg chg="mod">
          <ac:chgData name="Monize, Jillian A." userId="045d0a6d-d2b8-476b-82ef-f3df87b66693" providerId="ADAL" clId="{762BCCF5-DC7E-4980-85DE-65B4EC9011D5}" dt="2026-01-27T22:26:11.292" v="1117" actId="2711"/>
          <ac:spMkLst>
            <pc:docMk/>
            <pc:sldMk cId="0" sldId="279"/>
            <ac:spMk id="411" creationId="{00000000-0000-0000-0000-000000000000}"/>
          </ac:spMkLst>
        </pc:spChg>
      </pc:sldChg>
      <pc:sldChg chg="delSp modSp mod">
        <pc:chgData name="Monize, Jillian A." userId="045d0a6d-d2b8-476b-82ef-f3df87b66693" providerId="ADAL" clId="{762BCCF5-DC7E-4980-85DE-65B4EC9011D5}" dt="2026-01-27T22:28:03.792" v="1135" actId="1076"/>
        <pc:sldMkLst>
          <pc:docMk/>
          <pc:sldMk cId="0" sldId="280"/>
        </pc:sldMkLst>
        <pc:spChg chg="mod">
          <ac:chgData name="Monize, Jillian A." userId="045d0a6d-d2b8-476b-82ef-f3df87b66693" providerId="ADAL" clId="{762BCCF5-DC7E-4980-85DE-65B4EC9011D5}" dt="2026-01-27T22:27:23.034" v="1126" actId="207"/>
          <ac:spMkLst>
            <pc:docMk/>
            <pc:sldMk cId="0" sldId="280"/>
            <ac:spMk id="416" creationId="{00000000-0000-0000-0000-000000000000}"/>
          </ac:spMkLst>
        </pc:spChg>
        <pc:spChg chg="mod">
          <ac:chgData name="Monize, Jillian A." userId="045d0a6d-d2b8-476b-82ef-f3df87b66693" providerId="ADAL" clId="{762BCCF5-DC7E-4980-85DE-65B4EC9011D5}" dt="2026-01-27T22:27:19.563" v="1125" actId="2711"/>
          <ac:spMkLst>
            <pc:docMk/>
            <pc:sldMk cId="0" sldId="280"/>
            <ac:spMk id="417" creationId="{00000000-0000-0000-0000-000000000000}"/>
          </ac:spMkLst>
        </pc:spChg>
        <pc:spChg chg="mod">
          <ac:chgData name="Monize, Jillian A." userId="045d0a6d-d2b8-476b-82ef-f3df87b66693" providerId="ADAL" clId="{762BCCF5-DC7E-4980-85DE-65B4EC9011D5}" dt="2026-01-27T22:28:03.792" v="1135" actId="1076"/>
          <ac:spMkLst>
            <pc:docMk/>
            <pc:sldMk cId="0" sldId="280"/>
            <ac:spMk id="422" creationId="{00000000-0000-0000-0000-000000000000}"/>
          </ac:spMkLst>
        </pc:spChg>
      </pc:sldChg>
      <pc:sldChg chg="delSp modSp mod modNotesTx">
        <pc:chgData name="Monize, Jillian A." userId="045d0a6d-d2b8-476b-82ef-f3df87b66693" providerId="ADAL" clId="{762BCCF5-DC7E-4980-85DE-65B4EC9011D5}" dt="2026-01-27T22:40:14.880" v="1258" actId="207"/>
        <pc:sldMkLst>
          <pc:docMk/>
          <pc:sldMk cId="0" sldId="281"/>
        </pc:sldMkLst>
        <pc:spChg chg="mod">
          <ac:chgData name="Monize, Jillian A." userId="045d0a6d-d2b8-476b-82ef-f3df87b66693" providerId="ADAL" clId="{762BCCF5-DC7E-4980-85DE-65B4EC9011D5}" dt="2026-01-27T22:31:08.866" v="1150" actId="207"/>
          <ac:spMkLst>
            <pc:docMk/>
            <pc:sldMk cId="0" sldId="281"/>
            <ac:spMk id="429" creationId="{00000000-0000-0000-0000-000000000000}"/>
          </ac:spMkLst>
        </pc:spChg>
        <pc:spChg chg="mod">
          <ac:chgData name="Monize, Jillian A." userId="045d0a6d-d2b8-476b-82ef-f3df87b66693" providerId="ADAL" clId="{762BCCF5-DC7E-4980-85DE-65B4EC9011D5}" dt="2026-01-27T22:31:03.509" v="1149" actId="2711"/>
          <ac:spMkLst>
            <pc:docMk/>
            <pc:sldMk cId="0" sldId="281"/>
            <ac:spMk id="430" creationId="{00000000-0000-0000-0000-000000000000}"/>
          </ac:spMkLst>
        </pc:spChg>
        <pc:spChg chg="mod">
          <ac:chgData name="Monize, Jillian A." userId="045d0a6d-d2b8-476b-82ef-f3df87b66693" providerId="ADAL" clId="{762BCCF5-DC7E-4980-85DE-65B4EC9011D5}" dt="2026-01-27T22:40:14.880" v="1258" actId="207"/>
          <ac:spMkLst>
            <pc:docMk/>
            <pc:sldMk cId="0" sldId="281"/>
            <ac:spMk id="431" creationId="{00000000-0000-0000-0000-000000000000}"/>
          </ac:spMkLst>
        </pc:spChg>
        <pc:spChg chg="mod">
          <ac:chgData name="Monize, Jillian A." userId="045d0a6d-d2b8-476b-82ef-f3df87b66693" providerId="ADAL" clId="{762BCCF5-DC7E-4980-85DE-65B4EC9011D5}" dt="2026-01-27T22:34:35.505" v="1179" actId="1076"/>
          <ac:spMkLst>
            <pc:docMk/>
            <pc:sldMk cId="0" sldId="281"/>
            <ac:spMk id="432" creationId="{00000000-0000-0000-0000-000000000000}"/>
          </ac:spMkLst>
        </pc:spChg>
        <pc:spChg chg="mod">
          <ac:chgData name="Monize, Jillian A." userId="045d0a6d-d2b8-476b-82ef-f3df87b66693" providerId="ADAL" clId="{762BCCF5-DC7E-4980-85DE-65B4EC9011D5}" dt="2026-01-27T22:32:52.121" v="1165" actId="1076"/>
          <ac:spMkLst>
            <pc:docMk/>
            <pc:sldMk cId="0" sldId="281"/>
            <ac:spMk id="433" creationId="{00000000-0000-0000-0000-000000000000}"/>
          </ac:spMkLst>
        </pc:spChg>
      </pc:sldChg>
      <pc:sldChg chg="delSp modSp mod modNotesTx">
        <pc:chgData name="Monize, Jillian A." userId="045d0a6d-d2b8-476b-82ef-f3df87b66693" providerId="ADAL" clId="{762BCCF5-DC7E-4980-85DE-65B4EC9011D5}" dt="2026-01-27T22:41:05.033" v="1270" actId="20577"/>
        <pc:sldMkLst>
          <pc:docMk/>
          <pc:sldMk cId="0" sldId="282"/>
        </pc:sldMkLst>
        <pc:spChg chg="mod">
          <ac:chgData name="Monize, Jillian A." userId="045d0a6d-d2b8-476b-82ef-f3df87b66693" providerId="ADAL" clId="{762BCCF5-DC7E-4980-85DE-65B4EC9011D5}" dt="2026-01-27T22:36:56.187" v="1210" actId="207"/>
          <ac:spMkLst>
            <pc:docMk/>
            <pc:sldMk cId="0" sldId="282"/>
            <ac:spMk id="440" creationId="{00000000-0000-0000-0000-000000000000}"/>
          </ac:spMkLst>
        </pc:spChg>
        <pc:spChg chg="mod">
          <ac:chgData name="Monize, Jillian A." userId="045d0a6d-d2b8-476b-82ef-f3df87b66693" providerId="ADAL" clId="{762BCCF5-DC7E-4980-85DE-65B4EC9011D5}" dt="2026-01-27T22:36:45.512" v="1208" actId="2711"/>
          <ac:spMkLst>
            <pc:docMk/>
            <pc:sldMk cId="0" sldId="282"/>
            <ac:spMk id="441" creationId="{00000000-0000-0000-0000-000000000000}"/>
          </ac:spMkLst>
        </pc:spChg>
        <pc:spChg chg="mod">
          <ac:chgData name="Monize, Jillian A." userId="045d0a6d-d2b8-476b-82ef-f3df87b66693" providerId="ADAL" clId="{762BCCF5-DC7E-4980-85DE-65B4EC9011D5}" dt="2026-01-27T22:39:56.544" v="1257" actId="1076"/>
          <ac:spMkLst>
            <pc:docMk/>
            <pc:sldMk cId="0" sldId="282"/>
            <ac:spMk id="445" creationId="{00000000-0000-0000-0000-000000000000}"/>
          </ac:spMkLst>
        </pc:spChg>
        <pc:spChg chg="mod">
          <ac:chgData name="Monize, Jillian A." userId="045d0a6d-d2b8-476b-82ef-f3df87b66693" providerId="ADAL" clId="{762BCCF5-DC7E-4980-85DE-65B4EC9011D5}" dt="2026-01-27T22:39:02.583" v="1247" actId="1076"/>
          <ac:spMkLst>
            <pc:docMk/>
            <pc:sldMk cId="0" sldId="282"/>
            <ac:spMk id="449" creationId="{00000000-0000-0000-0000-000000000000}"/>
          </ac:spMkLst>
        </pc:spChg>
        <pc:spChg chg="mod">
          <ac:chgData name="Monize, Jillian A." userId="045d0a6d-d2b8-476b-82ef-f3df87b66693" providerId="ADAL" clId="{762BCCF5-DC7E-4980-85DE-65B4EC9011D5}" dt="2026-01-27T22:39:18.685" v="1250" actId="1076"/>
          <ac:spMkLst>
            <pc:docMk/>
            <pc:sldMk cId="0" sldId="282"/>
            <ac:spMk id="450" creationId="{00000000-0000-0000-0000-000000000000}"/>
          </ac:spMkLst>
        </pc:spChg>
        <pc:spChg chg="mod">
          <ac:chgData name="Monize, Jillian A." userId="045d0a6d-d2b8-476b-82ef-f3df87b66693" providerId="ADAL" clId="{762BCCF5-DC7E-4980-85DE-65B4EC9011D5}" dt="2026-01-27T22:39:39.182" v="1255" actId="1076"/>
          <ac:spMkLst>
            <pc:docMk/>
            <pc:sldMk cId="0" sldId="282"/>
            <ac:spMk id="451" creationId="{00000000-0000-0000-0000-000000000000}"/>
          </ac:spMkLst>
        </pc:spChg>
        <pc:picChg chg="mod">
          <ac:chgData name="Monize, Jillian A." userId="045d0a6d-d2b8-476b-82ef-f3df87b66693" providerId="ADAL" clId="{762BCCF5-DC7E-4980-85DE-65B4EC9011D5}" dt="2026-01-27T22:39:28.906" v="1252" actId="1076"/>
          <ac:picMkLst>
            <pc:docMk/>
            <pc:sldMk cId="0" sldId="282"/>
            <ac:picMk id="446" creationId="{00000000-0000-0000-0000-000000000000}"/>
          </ac:picMkLst>
        </pc:picChg>
        <pc:picChg chg="mod">
          <ac:chgData name="Monize, Jillian A." userId="045d0a6d-d2b8-476b-82ef-f3df87b66693" providerId="ADAL" clId="{762BCCF5-DC7E-4980-85DE-65B4EC9011D5}" dt="2026-01-27T22:38:56.447" v="1246" actId="1076"/>
          <ac:picMkLst>
            <pc:docMk/>
            <pc:sldMk cId="0" sldId="282"/>
            <ac:picMk id="447" creationId="{00000000-0000-0000-0000-000000000000}"/>
          </ac:picMkLst>
        </pc:picChg>
        <pc:picChg chg="mod">
          <ac:chgData name="Monize, Jillian A." userId="045d0a6d-d2b8-476b-82ef-f3df87b66693" providerId="ADAL" clId="{762BCCF5-DC7E-4980-85DE-65B4EC9011D5}" dt="2026-01-27T22:39:12.412" v="1249" actId="1076"/>
          <ac:picMkLst>
            <pc:docMk/>
            <pc:sldMk cId="0" sldId="282"/>
            <ac:picMk id="448" creationId="{00000000-0000-0000-0000-000000000000}"/>
          </ac:picMkLst>
        </pc:picChg>
      </pc:sldChg>
      <pc:sldChg chg="add">
        <pc:chgData name="Monize, Jillian A." userId="045d0a6d-d2b8-476b-82ef-f3df87b66693" providerId="ADAL" clId="{762BCCF5-DC7E-4980-85DE-65B4EC9011D5}" dt="2026-01-27T21:20:54.155" v="0"/>
        <pc:sldMkLst>
          <pc:docMk/>
          <pc:sldMk cId="427201706" sldId="537"/>
        </pc:sldMkLst>
      </pc:sldChg>
      <pc:sldChg chg="add">
        <pc:chgData name="Monize, Jillian A." userId="045d0a6d-d2b8-476b-82ef-f3df87b66693" providerId="ADAL" clId="{762BCCF5-DC7E-4980-85DE-65B4EC9011D5}" dt="2026-01-27T21:20:54.155" v="0"/>
        <pc:sldMkLst>
          <pc:docMk/>
          <pc:sldMk cId="2293874308" sldId="747"/>
        </pc:sldMkLst>
      </pc:sldChg>
      <pc:sldMasterChg chg="modSp mod">
        <pc:chgData name="Monize, Jillian A." userId="045d0a6d-d2b8-476b-82ef-f3df87b66693" providerId="ADAL" clId="{762BCCF5-DC7E-4980-85DE-65B4EC9011D5}" dt="2026-01-27T22:20:00.905" v="970" actId="20577"/>
        <pc:sldMasterMkLst>
          <pc:docMk/>
          <pc:sldMasterMk cId="53632124" sldId="2147483648"/>
        </pc:sldMasterMkLst>
        <pc:spChg chg="mod">
          <ac:chgData name="Monize, Jillian A." userId="045d0a6d-d2b8-476b-82ef-f3df87b66693" providerId="ADAL" clId="{762BCCF5-DC7E-4980-85DE-65B4EC9011D5}" dt="2026-01-27T22:20:00.905" v="970" actId="20577"/>
          <ac:spMkLst>
            <pc:docMk/>
            <pc:sldMasterMk cId="53632124" sldId="2147483648"/>
            <ac:spMk id="7" creationId="{A1471020-3262-8C76-7F3A-419B1E11F36B}"/>
          </ac:spMkLst>
        </pc:spChg>
      </pc:sldMasterChg>
    </pc:docChg>
  </pc:docChgLst>
  <pc:docChgLst>
    <pc:chgData name="Monize, Jillian A." userId="S::jmonize@hrh.ca::045d0a6d-d2b8-476b-82ef-f3df87b66693" providerId="AD" clId="Web-{2B087BEC-294F-DDCA-FC02-389F657D7688}"/>
    <pc:docChg chg="addSld modSld">
      <pc:chgData name="Monize, Jillian A." userId="S::jmonize@hrh.ca::045d0a6d-d2b8-476b-82ef-f3df87b66693" providerId="AD" clId="Web-{2B087BEC-294F-DDCA-FC02-389F657D7688}" dt="2026-02-06T20:55:03.484" v="4" actId="20577"/>
      <pc:docMkLst>
        <pc:docMk/>
      </pc:docMkLst>
      <pc:sldChg chg="modSp new">
        <pc:chgData name="Monize, Jillian A." userId="S::jmonize@hrh.ca::045d0a6d-d2b8-476b-82ef-f3df87b66693" providerId="AD" clId="Web-{2B087BEC-294F-DDCA-FC02-389F657D7688}" dt="2026-02-06T20:55:03.484" v="4" actId="20577"/>
        <pc:sldMkLst>
          <pc:docMk/>
          <pc:sldMk cId="2754510602" sldId="748"/>
        </pc:sldMkLst>
        <pc:spChg chg="mod">
          <ac:chgData name="Monize, Jillian A." userId="S::jmonize@hrh.ca::045d0a6d-d2b8-476b-82ef-f3df87b66693" providerId="AD" clId="Web-{2B087BEC-294F-DDCA-FC02-389F657D7688}" dt="2026-02-06T20:55:03.484" v="4" actId="20577"/>
          <ac:spMkLst>
            <pc:docMk/>
            <pc:sldMk cId="2754510602" sldId="748"/>
            <ac:spMk id="2" creationId="{A18DCA1D-0506-AFC0-5066-524FEC4C78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91EF53-D885-581F-8D4A-8B2638F9B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D833B6-3311-D582-3FA5-FAA07AF82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259053-157D-5440-B4FF-5E2D387DDFFE}" type="datetimeFigureOut">
              <a:rPr lang="en-US" smtClean="0"/>
              <a:t>2/6/2026</a:t>
            </a:fld>
            <a:endParaRPr lang="en-US"/>
          </a:p>
        </p:txBody>
      </p:sp>
      <p:sp>
        <p:nvSpPr>
          <p:cNvPr id="4" name="Footer Placeholder 3">
            <a:extLst>
              <a:ext uri="{FF2B5EF4-FFF2-40B4-BE49-F238E27FC236}">
                <a16:creationId xmlns:a16="http://schemas.microsoft.com/office/drawing/2014/main" id="{34D8E595-E34B-F9A8-08C0-0C607F6E7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3744B63-2D7F-1099-34F4-67947C3783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20685E-D00C-E540-886F-48806D0C4E21}" type="slidenum">
              <a:rPr lang="en-US" smtClean="0"/>
              <a:t>‹#›</a:t>
            </a:fld>
            <a:endParaRPr lang="en-US"/>
          </a:p>
        </p:txBody>
      </p:sp>
    </p:spTree>
    <p:extLst>
      <p:ext uri="{BB962C8B-B14F-4D97-AF65-F5344CB8AC3E}">
        <p14:creationId xmlns:p14="http://schemas.microsoft.com/office/powerpoint/2010/main" val="422989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9FB1B-D160-0C45-88A1-B724FAA0B84C}" type="datetimeFigureOut">
              <a:rPr lang="en-US" smtClean="0"/>
              <a:t>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E3AFF-C9A9-8847-84A1-5F078E16BFAA}" type="slidenum">
              <a:rPr lang="en-US" smtClean="0"/>
              <a:t>‹#›</a:t>
            </a:fld>
            <a:endParaRPr lang="en-US"/>
          </a:p>
        </p:txBody>
      </p:sp>
    </p:spTree>
    <p:extLst>
      <p:ext uri="{BB962C8B-B14F-4D97-AF65-F5344CB8AC3E}">
        <p14:creationId xmlns:p14="http://schemas.microsoft.com/office/powerpoint/2010/main" val="346805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hegreenline.to/stories/housing-feature-5-state-of-emergenc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ealthcommons.ca/projects/projects/community-ambassador-training?rq=community%20ambassador"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allianceon.org/Social-Prescribing" TargetMode="External"/><Relationship Id="rId4" Type="http://schemas.openxmlformats.org/officeDocument/2006/relationships/hyperlink" Target="https://flaoht.ca/blogs/news/spotlight-on-health-equity-regional-collaboration-in-gender-affirming-ca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749c64b5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3749c64b58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181818"/>
              </a:buClr>
              <a:buSzPts val="1100"/>
              <a:buFont typeface="Barlow"/>
              <a:buChar char="●"/>
            </a:pPr>
            <a:r>
              <a:rPr lang="en-CA" b="1" dirty="0">
                <a:solidFill>
                  <a:srgbClr val="181818"/>
                </a:solidFill>
                <a:latin typeface="Barlow"/>
                <a:ea typeface="Barlow"/>
                <a:cs typeface="Barlow"/>
                <a:sym typeface="Barlow"/>
              </a:rPr>
              <a:t>Module 1 </a:t>
            </a:r>
            <a:r>
              <a:rPr lang="en-CA" dirty="0">
                <a:solidFill>
                  <a:srgbClr val="181818"/>
                </a:solidFill>
                <a:latin typeface="Barlow"/>
                <a:ea typeface="Barlow"/>
                <a:cs typeface="Barlow"/>
                <a:sym typeface="Barlow"/>
              </a:rPr>
              <a:t>introduced us to how discrimination operates at systemic, institutional and interpersonal levels; as well as figures demonstrating the impact of discrimination on well-being; and how we are affected by the SDOHs</a:t>
            </a:r>
          </a:p>
          <a:p>
            <a:pPr marL="158750" lvl="0" indent="0" algn="l" rtl="0">
              <a:lnSpc>
                <a:spcPct val="115000"/>
              </a:lnSpc>
              <a:spcBef>
                <a:spcPts val="0"/>
              </a:spcBef>
              <a:spcAft>
                <a:spcPts val="0"/>
              </a:spcAft>
              <a:buClr>
                <a:srgbClr val="181818"/>
              </a:buClr>
              <a:buSzPts val="1100"/>
              <a:buFont typeface="Barlow"/>
              <a:buNone/>
            </a:pPr>
            <a:endParaRPr dirty="0">
              <a:solidFill>
                <a:srgbClr val="181818"/>
              </a:solidFill>
              <a:latin typeface="Barlow"/>
              <a:ea typeface="Barlow"/>
              <a:cs typeface="Barlow"/>
              <a:sym typeface="Barlow"/>
            </a:endParaRPr>
          </a:p>
          <a:p>
            <a:pPr marL="457200" lvl="0" indent="-298450" algn="l" rtl="0">
              <a:lnSpc>
                <a:spcPct val="115000"/>
              </a:lnSpc>
              <a:spcBef>
                <a:spcPts val="0"/>
              </a:spcBef>
              <a:spcAft>
                <a:spcPts val="0"/>
              </a:spcAft>
              <a:buClr>
                <a:srgbClr val="181818"/>
              </a:buClr>
              <a:buSzPts val="1100"/>
              <a:buFont typeface="Barlow"/>
              <a:buChar char="●"/>
            </a:pPr>
            <a:r>
              <a:rPr lang="en-CA" b="1" dirty="0">
                <a:solidFill>
                  <a:srgbClr val="181818"/>
                </a:solidFill>
                <a:latin typeface="Barlow"/>
                <a:ea typeface="Barlow"/>
                <a:cs typeface="Barlow"/>
                <a:sym typeface="Barlow"/>
              </a:rPr>
              <a:t>Module 2 </a:t>
            </a:r>
            <a:r>
              <a:rPr lang="en-CA" dirty="0">
                <a:solidFill>
                  <a:srgbClr val="181818"/>
                </a:solidFill>
                <a:latin typeface="Barlow"/>
                <a:ea typeface="Barlow"/>
                <a:cs typeface="Barlow"/>
                <a:sym typeface="Barlow"/>
              </a:rPr>
              <a:t>delves into a history of entrenched racism, colonization, medical racism, and touches on how this history extends to our present</a:t>
            </a:r>
          </a:p>
          <a:p>
            <a:pPr marL="158750" lvl="0" indent="0" algn="l" rtl="0">
              <a:lnSpc>
                <a:spcPct val="115000"/>
              </a:lnSpc>
              <a:spcBef>
                <a:spcPts val="0"/>
              </a:spcBef>
              <a:spcAft>
                <a:spcPts val="0"/>
              </a:spcAft>
              <a:buClr>
                <a:srgbClr val="181818"/>
              </a:buClr>
              <a:buSzPts val="1100"/>
              <a:buFont typeface="Barlow"/>
              <a:buNone/>
            </a:pPr>
            <a:endParaRPr dirty="0">
              <a:solidFill>
                <a:srgbClr val="181818"/>
              </a:solidFill>
              <a:latin typeface="Barlow"/>
              <a:ea typeface="Barlow"/>
              <a:cs typeface="Barlow"/>
              <a:sym typeface="Barlow"/>
            </a:endParaRPr>
          </a:p>
          <a:p>
            <a:pPr marL="457200" lvl="0" indent="-298450" algn="l" rtl="0">
              <a:lnSpc>
                <a:spcPct val="115000"/>
              </a:lnSpc>
              <a:spcBef>
                <a:spcPts val="0"/>
              </a:spcBef>
              <a:spcAft>
                <a:spcPts val="0"/>
              </a:spcAft>
              <a:buClr>
                <a:srgbClr val="181818"/>
              </a:buClr>
              <a:buSzPts val="1100"/>
              <a:buFont typeface="Barlow"/>
              <a:buChar char="●"/>
            </a:pPr>
            <a:r>
              <a:rPr lang="en-CA" b="1" dirty="0">
                <a:solidFill>
                  <a:srgbClr val="181818"/>
                </a:solidFill>
                <a:latin typeface="Barlow"/>
                <a:ea typeface="Barlow"/>
                <a:cs typeface="Barlow"/>
                <a:sym typeface="Barlow"/>
              </a:rPr>
              <a:t>Module 3 </a:t>
            </a:r>
            <a:r>
              <a:rPr lang="en-CA" dirty="0">
                <a:solidFill>
                  <a:srgbClr val="181818"/>
                </a:solidFill>
                <a:latin typeface="Barlow"/>
                <a:ea typeface="Barlow"/>
                <a:cs typeface="Barlow"/>
                <a:sym typeface="Barlow"/>
              </a:rPr>
              <a:t>will deeply unpack:</a:t>
            </a:r>
            <a:endParaRPr dirty="0">
              <a:solidFill>
                <a:srgbClr val="181818"/>
              </a:solidFill>
              <a:latin typeface="Barlow"/>
              <a:ea typeface="Barlow"/>
              <a:cs typeface="Barlow"/>
              <a:sym typeface="Barlow"/>
            </a:endParaRPr>
          </a:p>
          <a:p>
            <a:pPr marL="914400" lvl="1" indent="-298450" algn="l" rtl="0">
              <a:lnSpc>
                <a:spcPct val="115000"/>
              </a:lnSpc>
              <a:spcBef>
                <a:spcPts val="0"/>
              </a:spcBef>
              <a:spcAft>
                <a:spcPts val="0"/>
              </a:spcAft>
              <a:buClr>
                <a:srgbClr val="181818"/>
              </a:buClr>
              <a:buSzPts val="1100"/>
              <a:buFont typeface="Barlow"/>
              <a:buChar char="○"/>
            </a:pPr>
            <a:r>
              <a:rPr lang="en-CA" dirty="0">
                <a:solidFill>
                  <a:srgbClr val="181818"/>
                </a:solidFill>
                <a:latin typeface="Barlow"/>
                <a:ea typeface="Barlow"/>
                <a:cs typeface="Barlow"/>
                <a:sym typeface="Barlow"/>
              </a:rPr>
              <a:t>How oppression operates across systems, institutions and interpersonal experiences impact our lives. </a:t>
            </a:r>
          </a:p>
          <a:p>
            <a:pPr marL="914400" lvl="1" indent="-298450" algn="l" rtl="0">
              <a:lnSpc>
                <a:spcPct val="115000"/>
              </a:lnSpc>
              <a:spcBef>
                <a:spcPts val="0"/>
              </a:spcBef>
              <a:spcAft>
                <a:spcPts val="0"/>
              </a:spcAft>
              <a:buClr>
                <a:srgbClr val="181818"/>
              </a:buClr>
              <a:buSzPts val="1100"/>
              <a:buFont typeface="Barlow"/>
              <a:buChar char="○"/>
            </a:pPr>
            <a:r>
              <a:rPr lang="en-CA" dirty="0">
                <a:solidFill>
                  <a:srgbClr val="181818"/>
                </a:solidFill>
                <a:latin typeface="Barlow"/>
                <a:ea typeface="Barlow"/>
                <a:cs typeface="Barlow"/>
                <a:sym typeface="Barlow"/>
              </a:rPr>
              <a:t>We will then apply this lens to a scenario to deepen recognition</a:t>
            </a:r>
          </a:p>
          <a:p>
            <a:pPr marL="914400" lvl="1" indent="-298450" algn="l" rtl="0">
              <a:lnSpc>
                <a:spcPct val="115000"/>
              </a:lnSpc>
              <a:spcBef>
                <a:spcPts val="0"/>
              </a:spcBef>
              <a:spcAft>
                <a:spcPts val="0"/>
              </a:spcAft>
              <a:buClr>
                <a:srgbClr val="181818"/>
              </a:buClr>
              <a:buSzPts val="1100"/>
              <a:buFont typeface="Barlow"/>
              <a:buChar char="○"/>
            </a:pPr>
            <a:endParaRPr lang="en-CA" dirty="0">
              <a:solidFill>
                <a:srgbClr val="181818"/>
              </a:solidFill>
              <a:latin typeface="Barlow"/>
              <a:ea typeface="Barlow"/>
              <a:cs typeface="Barlow"/>
              <a:sym typeface="Barlow"/>
            </a:endParaRPr>
          </a:p>
          <a:p>
            <a:pPr marL="158750" lvl="0" indent="0" algn="l" rtl="0">
              <a:lnSpc>
                <a:spcPct val="115000"/>
              </a:lnSpc>
              <a:spcBef>
                <a:spcPts val="0"/>
              </a:spcBef>
              <a:spcAft>
                <a:spcPts val="0"/>
              </a:spcAft>
              <a:buClr>
                <a:srgbClr val="181818"/>
              </a:buClr>
              <a:buSzPts val="1100"/>
              <a:buFont typeface="Barlow"/>
              <a:buNone/>
            </a:pPr>
            <a:r>
              <a:rPr lang="en-CA" dirty="0">
                <a:solidFill>
                  <a:srgbClr val="181818"/>
                </a:solidFill>
                <a:latin typeface="Barlow"/>
                <a:ea typeface="Barlow"/>
                <a:cs typeface="Barlow"/>
                <a:sym typeface="Barlow"/>
              </a:rPr>
              <a:t>For this slide, it could be broken down to look at employment, the criminal justice system, education, etc. We will analyze the example of housing. </a:t>
            </a:r>
          </a:p>
          <a:p>
            <a:pPr marL="158750" lvl="0" indent="0" algn="l" rtl="0">
              <a:lnSpc>
                <a:spcPct val="115000"/>
              </a:lnSpc>
              <a:spcBef>
                <a:spcPts val="0"/>
              </a:spcBef>
              <a:spcAft>
                <a:spcPts val="0"/>
              </a:spcAft>
              <a:buClr>
                <a:srgbClr val="181818"/>
              </a:buClr>
              <a:buSzPts val="1100"/>
              <a:buFont typeface="Barlow"/>
              <a:buNone/>
            </a:pPr>
            <a:endParaRPr lang="en-CA" dirty="0">
              <a:solidFill>
                <a:srgbClr val="181818"/>
              </a:solidFill>
              <a:latin typeface="Barlow"/>
              <a:ea typeface="Barlow"/>
              <a:cs typeface="Barlow"/>
              <a:sym typeface="Barlow"/>
            </a:endParaRPr>
          </a:p>
          <a:p>
            <a:pPr marL="158750" lvl="0" indent="0" algn="l" rtl="0">
              <a:lnSpc>
                <a:spcPct val="115000"/>
              </a:lnSpc>
              <a:spcBef>
                <a:spcPts val="0"/>
              </a:spcBef>
              <a:spcAft>
                <a:spcPts val="0"/>
              </a:spcAft>
              <a:buClr>
                <a:srgbClr val="181818"/>
              </a:buClr>
              <a:buSzPts val="1100"/>
              <a:buFont typeface="Barlow"/>
              <a:buNone/>
            </a:pPr>
            <a:r>
              <a:rPr lang="en-CA" b="1" dirty="0">
                <a:solidFill>
                  <a:srgbClr val="181818"/>
                </a:solidFill>
                <a:latin typeface="Barlow"/>
                <a:ea typeface="Barlow"/>
                <a:cs typeface="Barlow"/>
                <a:sym typeface="Barlow"/>
              </a:rPr>
              <a:t>Housing is often cited as one of the most important SDOHs and a lack of housing directly correlates with poor health outcomes. It is also more difficult for a person with unstable housing to access healthcare.</a:t>
            </a:r>
          </a:p>
          <a:p>
            <a:pPr marL="158750" lvl="0" indent="0" algn="l" rtl="0">
              <a:lnSpc>
                <a:spcPct val="115000"/>
              </a:lnSpc>
              <a:spcBef>
                <a:spcPts val="0"/>
              </a:spcBef>
              <a:spcAft>
                <a:spcPts val="0"/>
              </a:spcAft>
              <a:buClr>
                <a:srgbClr val="181818"/>
              </a:buClr>
              <a:buSzPts val="1100"/>
              <a:buFont typeface="Barlow"/>
              <a:buNone/>
            </a:pPr>
            <a:endParaRPr b="1" dirty="0">
              <a:solidFill>
                <a:srgbClr val="181818"/>
              </a:solidFill>
              <a:latin typeface="Barlow"/>
              <a:ea typeface="Barlow"/>
              <a:cs typeface="Barlow"/>
              <a:sym typeface="Barlow"/>
            </a:endParaRPr>
          </a:p>
          <a:p>
            <a:pPr marL="457200" lvl="0" indent="-298450" algn="l" rtl="0">
              <a:lnSpc>
                <a:spcPct val="115000"/>
              </a:lnSpc>
              <a:spcBef>
                <a:spcPts val="0"/>
              </a:spcBef>
              <a:spcAft>
                <a:spcPts val="0"/>
              </a:spcAft>
              <a:buClr>
                <a:srgbClr val="181818"/>
              </a:buClr>
              <a:buSzPts val="1100"/>
              <a:buFont typeface="Barlow"/>
              <a:buChar char="●"/>
            </a:pPr>
            <a:r>
              <a:rPr lang="en-CA" dirty="0">
                <a:solidFill>
                  <a:srgbClr val="181818"/>
                </a:solidFill>
                <a:latin typeface="Barlow"/>
                <a:ea typeface="Barlow"/>
                <a:cs typeface="Barlow"/>
                <a:sym typeface="Barlow"/>
              </a:rPr>
              <a:t>This slide is not an </a:t>
            </a:r>
            <a:r>
              <a:rPr lang="en-CA" dirty="0">
                <a:latin typeface="Barlow"/>
                <a:ea typeface="Barlow"/>
                <a:cs typeface="Barlow"/>
                <a:sym typeface="Barlow"/>
              </a:rPr>
              <a:t>exhaustive breakdown of how discrimination operates but to help illuminate how discrimination is interlocking and compounding at the different levels displayed here</a:t>
            </a:r>
          </a:p>
          <a:p>
            <a:pPr marL="158750" lvl="0" indent="0" algn="l" rtl="0">
              <a:lnSpc>
                <a:spcPct val="115000"/>
              </a:lnSpc>
              <a:spcBef>
                <a:spcPts val="0"/>
              </a:spcBef>
              <a:spcAft>
                <a:spcPts val="0"/>
              </a:spcAft>
              <a:buClr>
                <a:srgbClr val="181818"/>
              </a:buClr>
              <a:buSzPts val="1100"/>
              <a:buFont typeface="Barlow"/>
              <a:buNone/>
            </a:pPr>
            <a:endParaRPr b="1" dirty="0">
              <a:latin typeface="Barlow"/>
              <a:ea typeface="Barlow"/>
              <a:cs typeface="Barlow"/>
              <a:sym typeface="Barlow"/>
            </a:endParaRPr>
          </a:p>
          <a:p>
            <a:pPr marL="914400" lvl="1" indent="-298450" algn="l" rtl="0">
              <a:lnSpc>
                <a:spcPct val="115000"/>
              </a:lnSpc>
              <a:spcBef>
                <a:spcPts val="0"/>
              </a:spcBef>
              <a:spcAft>
                <a:spcPts val="0"/>
              </a:spcAft>
              <a:buClr>
                <a:schemeClr val="dk1"/>
              </a:buClr>
              <a:buSzPts val="1100"/>
              <a:buFont typeface="Barlow"/>
              <a:buChar char="○"/>
            </a:pPr>
            <a:r>
              <a:rPr lang="en-CA" b="1" dirty="0">
                <a:latin typeface="Barlow"/>
                <a:ea typeface="Barlow"/>
                <a:cs typeface="Barlow"/>
                <a:sym typeface="Barlow"/>
              </a:rPr>
              <a:t>Systemic Gaps:  </a:t>
            </a:r>
            <a:endParaRPr b="1" dirty="0">
              <a:latin typeface="Barlow"/>
              <a:ea typeface="Barlow"/>
              <a:cs typeface="Barlow"/>
              <a:sym typeface="Barlow"/>
            </a:endParaRPr>
          </a:p>
          <a:p>
            <a:pPr marL="1371600" lvl="2" indent="-298450" algn="l" rtl="0">
              <a:lnSpc>
                <a:spcPct val="115000"/>
              </a:lnSpc>
              <a:spcBef>
                <a:spcPts val="0"/>
              </a:spcBef>
              <a:spcAft>
                <a:spcPts val="0"/>
              </a:spcAft>
              <a:buClr>
                <a:schemeClr val="dk1"/>
              </a:buClr>
              <a:buSzPts val="1100"/>
              <a:buFont typeface="Barlow"/>
              <a:buChar char="■"/>
            </a:pPr>
            <a:r>
              <a:rPr lang="en-CA" dirty="0">
                <a:solidFill>
                  <a:schemeClr val="dk1"/>
                </a:solidFill>
                <a:latin typeface="Barlow"/>
                <a:ea typeface="Barlow"/>
                <a:cs typeface="Barlow"/>
                <a:sym typeface="Barlow"/>
              </a:rPr>
              <a:t>Insufficient  accountability + funding in across levels of gov for decades</a:t>
            </a:r>
            <a:endParaRPr dirty="0">
              <a:solidFill>
                <a:schemeClr val="dk1"/>
              </a:solidFill>
              <a:latin typeface="Barlow"/>
              <a:ea typeface="Barlow"/>
              <a:cs typeface="Barlow"/>
              <a:sym typeface="Barlow"/>
            </a:endParaRPr>
          </a:p>
          <a:p>
            <a:pPr marL="1371600" lvl="2" indent="-298450" algn="l" rtl="0">
              <a:lnSpc>
                <a:spcPct val="115000"/>
              </a:lnSpc>
              <a:spcBef>
                <a:spcPts val="0"/>
              </a:spcBef>
              <a:spcAft>
                <a:spcPts val="0"/>
              </a:spcAft>
              <a:buClr>
                <a:schemeClr val="dk1"/>
              </a:buClr>
              <a:buSzPts val="1100"/>
              <a:buFont typeface="Barlow"/>
              <a:buChar char="■"/>
            </a:pPr>
            <a:r>
              <a:rPr lang="en-CA" dirty="0">
                <a:solidFill>
                  <a:schemeClr val="dk1"/>
                </a:solidFill>
                <a:latin typeface="Barlow"/>
                <a:ea typeface="Barlow"/>
                <a:cs typeface="Barlow"/>
                <a:sym typeface="Barlow"/>
              </a:rPr>
              <a:t>Low investment addressing homelessness , disproportionately impacts equity deserving communities</a:t>
            </a:r>
            <a:endParaRPr dirty="0">
              <a:solidFill>
                <a:schemeClr val="dk1"/>
              </a:solidFill>
              <a:latin typeface="Barlow"/>
              <a:ea typeface="Barlow"/>
              <a:cs typeface="Barlow"/>
              <a:sym typeface="Barlow"/>
            </a:endParaRPr>
          </a:p>
          <a:p>
            <a:pPr marL="1371600" lvl="2" indent="-298450" algn="l" rtl="0">
              <a:lnSpc>
                <a:spcPct val="115000"/>
              </a:lnSpc>
              <a:spcBef>
                <a:spcPts val="0"/>
              </a:spcBef>
              <a:spcAft>
                <a:spcPts val="0"/>
              </a:spcAft>
              <a:buClr>
                <a:schemeClr val="dk1"/>
              </a:buClr>
              <a:buSzPts val="1100"/>
              <a:buFont typeface="Barlow"/>
              <a:buChar char="■"/>
            </a:pPr>
            <a:r>
              <a:rPr lang="en-CA" dirty="0">
                <a:solidFill>
                  <a:schemeClr val="dk1"/>
                </a:solidFill>
                <a:latin typeface="Barlow"/>
                <a:ea typeface="Barlow"/>
                <a:cs typeface="Barlow"/>
                <a:sym typeface="Barlow"/>
              </a:rPr>
              <a:t>Housing that does not meet diverse needs, ex: accessibility, unresponsive to multi generational families, left unrepaired, lack of access to community assets in marginalized communities</a:t>
            </a:r>
          </a:p>
          <a:p>
            <a:pPr marL="1073150" lvl="2" indent="0" algn="l" rtl="0">
              <a:lnSpc>
                <a:spcPct val="115000"/>
              </a:lnSpc>
              <a:spcBef>
                <a:spcPts val="0"/>
              </a:spcBef>
              <a:spcAft>
                <a:spcPts val="0"/>
              </a:spcAft>
              <a:buClr>
                <a:schemeClr val="dk1"/>
              </a:buClr>
              <a:buSzPts val="1100"/>
              <a:buFont typeface="Barlow"/>
              <a:buNone/>
            </a:pPr>
            <a:endParaRPr dirty="0">
              <a:solidFill>
                <a:schemeClr val="dk1"/>
              </a:solidFill>
              <a:latin typeface="Barlow"/>
              <a:ea typeface="Barlow"/>
              <a:cs typeface="Barlow"/>
              <a:sym typeface="Barlow"/>
            </a:endParaRPr>
          </a:p>
          <a:p>
            <a:pPr marL="914400" lvl="1" indent="-317500" algn="l" rtl="0">
              <a:lnSpc>
                <a:spcPct val="115000"/>
              </a:lnSpc>
              <a:spcBef>
                <a:spcPts val="0"/>
              </a:spcBef>
              <a:spcAft>
                <a:spcPts val="0"/>
              </a:spcAft>
              <a:buClr>
                <a:schemeClr val="dk1"/>
              </a:buClr>
              <a:buSzPts val="1400"/>
              <a:buFont typeface="Barlow"/>
              <a:buChar char="○"/>
            </a:pPr>
            <a:r>
              <a:rPr lang="en-CA" b="1" dirty="0">
                <a:solidFill>
                  <a:schemeClr val="dk1"/>
                </a:solidFill>
                <a:latin typeface="Barlow"/>
                <a:ea typeface="Barlow"/>
                <a:cs typeface="Barlow"/>
                <a:sym typeface="Barlow"/>
              </a:rPr>
              <a:t>Institutional Gaps:</a:t>
            </a:r>
            <a:endParaRPr b="1" dirty="0">
              <a:solidFill>
                <a:schemeClr val="dk1"/>
              </a:solidFill>
              <a:latin typeface="Barlow"/>
              <a:ea typeface="Barlow"/>
              <a:cs typeface="Barlow"/>
              <a:sym typeface="Barlow"/>
            </a:endParaRPr>
          </a:p>
          <a:p>
            <a:pPr marL="1371600" lvl="2" indent="-304800" algn="l" rtl="0">
              <a:lnSpc>
                <a:spcPct val="115000"/>
              </a:lnSpc>
              <a:spcBef>
                <a:spcPts val="0"/>
              </a:spcBef>
              <a:spcAft>
                <a:spcPts val="0"/>
              </a:spcAft>
              <a:buClr>
                <a:schemeClr val="dk1"/>
              </a:buClr>
              <a:buSzPts val="1200"/>
              <a:buFont typeface="Barlow"/>
              <a:buChar char="■"/>
            </a:pPr>
            <a:r>
              <a:rPr lang="en-CA" sz="1200" dirty="0">
                <a:solidFill>
                  <a:schemeClr val="dk1"/>
                </a:solidFill>
                <a:latin typeface="Barlow"/>
                <a:ea typeface="Barlow"/>
                <a:cs typeface="Barlow"/>
                <a:sym typeface="Barlow"/>
              </a:rPr>
              <a:t>Restrictive access to affordable housing for example, TCHC  banning households for an individual engaged in alleged illegal act </a:t>
            </a:r>
            <a:endParaRPr sz="1200" dirty="0">
              <a:solidFill>
                <a:schemeClr val="dk1"/>
              </a:solidFill>
              <a:latin typeface="Barlow"/>
              <a:ea typeface="Barlow"/>
              <a:cs typeface="Barlow"/>
              <a:sym typeface="Barlow"/>
            </a:endParaRPr>
          </a:p>
          <a:p>
            <a:pPr marL="1371600" lvl="2" indent="-304800" algn="l" rtl="0">
              <a:lnSpc>
                <a:spcPct val="115000"/>
              </a:lnSpc>
              <a:spcBef>
                <a:spcPts val="0"/>
              </a:spcBef>
              <a:spcAft>
                <a:spcPts val="0"/>
              </a:spcAft>
              <a:buClr>
                <a:schemeClr val="dk1"/>
              </a:buClr>
              <a:buSzPts val="1200"/>
              <a:buFont typeface="Barlow"/>
              <a:buChar char="■"/>
            </a:pPr>
            <a:r>
              <a:rPr lang="en-CA" sz="1200" dirty="0">
                <a:solidFill>
                  <a:schemeClr val="dk1"/>
                </a:solidFill>
                <a:latin typeface="Barlow"/>
                <a:ea typeface="Barlow"/>
                <a:cs typeface="Barlow"/>
                <a:sym typeface="Barlow"/>
              </a:rPr>
              <a:t>Minimum income criteria by housing providers</a:t>
            </a:r>
            <a:endParaRPr sz="1200" dirty="0">
              <a:solidFill>
                <a:schemeClr val="dk1"/>
              </a:solidFill>
              <a:latin typeface="Barlow"/>
              <a:ea typeface="Barlow"/>
              <a:cs typeface="Barlow"/>
              <a:sym typeface="Barlow"/>
            </a:endParaRPr>
          </a:p>
          <a:p>
            <a:pPr marL="1371600" lvl="2" indent="-304800" algn="l" rtl="0">
              <a:lnSpc>
                <a:spcPct val="115000"/>
              </a:lnSpc>
              <a:spcBef>
                <a:spcPts val="0"/>
              </a:spcBef>
              <a:spcAft>
                <a:spcPts val="0"/>
              </a:spcAft>
              <a:buClr>
                <a:schemeClr val="dk1"/>
              </a:buClr>
              <a:buSzPts val="1200"/>
              <a:buFont typeface="Barlow"/>
              <a:buChar char="■"/>
            </a:pPr>
            <a:r>
              <a:rPr lang="en-CA" sz="1200" dirty="0">
                <a:solidFill>
                  <a:schemeClr val="dk1"/>
                </a:solidFill>
                <a:latin typeface="Barlow"/>
                <a:ea typeface="Barlow"/>
                <a:cs typeface="Barlow"/>
                <a:sym typeface="Barlow"/>
              </a:rPr>
              <a:t>Mortgage providers known to discriminate against racialized prospective owners</a:t>
            </a:r>
          </a:p>
          <a:p>
            <a:pPr marL="1066800" lvl="2" indent="0" algn="l" rtl="0">
              <a:lnSpc>
                <a:spcPct val="115000"/>
              </a:lnSpc>
              <a:spcBef>
                <a:spcPts val="0"/>
              </a:spcBef>
              <a:spcAft>
                <a:spcPts val="0"/>
              </a:spcAft>
              <a:buClr>
                <a:schemeClr val="dk1"/>
              </a:buClr>
              <a:buSzPts val="1200"/>
              <a:buFont typeface="Barlow"/>
              <a:buNone/>
            </a:pPr>
            <a:endParaRPr lang="en-CA" sz="1200" dirty="0">
              <a:solidFill>
                <a:schemeClr val="dk1"/>
              </a:solidFill>
              <a:latin typeface="Barlow"/>
              <a:ea typeface="Barlow"/>
              <a:cs typeface="Barlow"/>
              <a:sym typeface="Barlow"/>
            </a:endParaRPr>
          </a:p>
          <a:p>
            <a:pPr marL="609600" lvl="1" indent="0" algn="l" rtl="0">
              <a:lnSpc>
                <a:spcPct val="115000"/>
              </a:lnSpc>
              <a:spcBef>
                <a:spcPts val="0"/>
              </a:spcBef>
              <a:spcAft>
                <a:spcPts val="0"/>
              </a:spcAft>
              <a:buClr>
                <a:schemeClr val="dk1"/>
              </a:buClr>
              <a:buSzPts val="1200"/>
              <a:buFont typeface="Barlow"/>
              <a:buNone/>
            </a:pPr>
            <a:r>
              <a:rPr lang="en-CA" sz="1200" b="1" dirty="0">
                <a:solidFill>
                  <a:schemeClr val="dk1"/>
                </a:solidFill>
                <a:latin typeface="Barlow"/>
                <a:ea typeface="Barlow"/>
                <a:cs typeface="Barlow"/>
                <a:sym typeface="Barlow"/>
              </a:rPr>
              <a:t>Reference: </a:t>
            </a:r>
          </a:p>
          <a:p>
            <a:pPr marL="609600" lvl="1" indent="0" algn="l" rtl="0">
              <a:lnSpc>
                <a:spcPct val="115000"/>
              </a:lnSpc>
              <a:spcBef>
                <a:spcPts val="0"/>
              </a:spcBef>
              <a:spcAft>
                <a:spcPts val="0"/>
              </a:spcAft>
              <a:buClr>
                <a:schemeClr val="dk1"/>
              </a:buClr>
              <a:buSzPts val="1200"/>
              <a:buFont typeface="Barlow"/>
              <a:buNone/>
            </a:pPr>
            <a:endParaRPr lang="en-CA" sz="1200" dirty="0">
              <a:solidFill>
                <a:schemeClr val="dk1"/>
              </a:solidFill>
              <a:latin typeface="Barlow"/>
              <a:ea typeface="Barlow"/>
              <a:cs typeface="Barlow"/>
              <a:sym typeface="Barlow"/>
            </a:endParaRPr>
          </a:p>
          <a:p>
            <a:pPr marL="609600" lvl="1" indent="0" algn="l" rtl="0">
              <a:lnSpc>
                <a:spcPct val="115000"/>
              </a:lnSpc>
              <a:spcBef>
                <a:spcPts val="0"/>
              </a:spcBef>
              <a:spcAft>
                <a:spcPts val="0"/>
              </a:spcAft>
              <a:buClr>
                <a:schemeClr val="dk1"/>
              </a:buClr>
              <a:buSzPts val="1200"/>
              <a:buFont typeface="Barlow"/>
              <a:buNone/>
            </a:pPr>
            <a:r>
              <a:rPr lang="en-CA" sz="1200" dirty="0">
                <a:solidFill>
                  <a:schemeClr val="dk1"/>
                </a:solidFill>
                <a:latin typeface="Barlow"/>
                <a:ea typeface="Barlow"/>
                <a:cs typeface="Barlow"/>
                <a:sym typeface="Barlow"/>
              </a:rPr>
              <a:t>The Green Line, “Why Toronto is in a Housing ‘State of Emergency’ – And Who’s Affected Most”: </a:t>
            </a:r>
            <a:r>
              <a:rPr lang="en-US" dirty="0">
                <a:hlinkClick r:id="rId3"/>
              </a:rPr>
              <a:t>Why Toronto is in a housing 'state of emergency' — and who's affected most - The Green Line</a:t>
            </a:r>
            <a:endParaRPr lang="en-CA" sz="1200" dirty="0">
              <a:solidFill>
                <a:schemeClr val="dk1"/>
              </a:solidFill>
              <a:latin typeface="Barlow"/>
              <a:ea typeface="Barlow"/>
              <a:cs typeface="Barlow"/>
              <a:sym typeface="Barlow"/>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71658870f5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g371658870f5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181818"/>
              </a:buClr>
              <a:buSzPts val="1100"/>
              <a:buFont typeface="Barlow"/>
              <a:buChar char="●"/>
            </a:pPr>
            <a:r>
              <a:rPr lang="en-CA" dirty="0">
                <a:solidFill>
                  <a:srgbClr val="181818"/>
                </a:solidFill>
                <a:latin typeface="Barlow"/>
                <a:ea typeface="Barlow"/>
                <a:cs typeface="Barlow"/>
                <a:sym typeface="Barlow"/>
              </a:rPr>
              <a:t>Review the scenario individually or as a group </a:t>
            </a:r>
          </a:p>
          <a:p>
            <a:pPr marL="457200" lvl="0" indent="-298450" algn="l" rtl="0">
              <a:lnSpc>
                <a:spcPct val="115000"/>
              </a:lnSpc>
              <a:spcBef>
                <a:spcPts val="0"/>
              </a:spcBef>
              <a:spcAft>
                <a:spcPts val="0"/>
              </a:spcAft>
              <a:buClr>
                <a:srgbClr val="181818"/>
              </a:buClr>
              <a:buSzPts val="1100"/>
              <a:buFont typeface="Barlow"/>
              <a:buChar char="●"/>
            </a:pPr>
            <a:r>
              <a:rPr lang="en-CA" dirty="0">
                <a:solidFill>
                  <a:srgbClr val="181818"/>
                </a:solidFill>
                <a:latin typeface="Barlow"/>
                <a:ea typeface="Barlow"/>
                <a:cs typeface="Barlow"/>
                <a:sym typeface="Barlow"/>
              </a:rPr>
              <a:t>Break out into small groups identifying how discrimination is operating:</a:t>
            </a:r>
          </a:p>
          <a:p>
            <a:pPr marL="914400" lvl="1" indent="-298450" algn="l" rtl="0">
              <a:lnSpc>
                <a:spcPct val="115000"/>
              </a:lnSpc>
              <a:spcBef>
                <a:spcPts val="0"/>
              </a:spcBef>
              <a:spcAft>
                <a:spcPts val="0"/>
              </a:spcAft>
              <a:buClr>
                <a:srgbClr val="181818"/>
              </a:buClr>
              <a:buSzPts val="1100"/>
              <a:buFont typeface="Courier New" panose="02070309020205020404" pitchFamily="49" charset="0"/>
              <a:buChar char="o"/>
            </a:pPr>
            <a:r>
              <a:rPr lang="en-CA" dirty="0">
                <a:solidFill>
                  <a:srgbClr val="181818"/>
                </a:solidFill>
                <a:latin typeface="Barlow"/>
                <a:ea typeface="Barlow"/>
                <a:cs typeface="Barlow"/>
                <a:sym typeface="Barlow"/>
              </a:rPr>
              <a:t>Systemically, </a:t>
            </a:r>
          </a:p>
          <a:p>
            <a:pPr marL="914400" lvl="1" indent="-298450" algn="l" rtl="0">
              <a:lnSpc>
                <a:spcPct val="115000"/>
              </a:lnSpc>
              <a:spcBef>
                <a:spcPts val="0"/>
              </a:spcBef>
              <a:spcAft>
                <a:spcPts val="0"/>
              </a:spcAft>
              <a:buClr>
                <a:srgbClr val="181818"/>
              </a:buClr>
              <a:buSzPts val="1100"/>
              <a:buFont typeface="Courier New" panose="02070309020205020404" pitchFamily="49" charset="0"/>
              <a:buChar char="o"/>
            </a:pPr>
            <a:r>
              <a:rPr lang="en-CA" dirty="0">
                <a:solidFill>
                  <a:srgbClr val="181818"/>
                </a:solidFill>
                <a:latin typeface="Barlow"/>
                <a:ea typeface="Barlow"/>
                <a:cs typeface="Barlow"/>
                <a:sym typeface="Barlow"/>
              </a:rPr>
              <a:t>Institutionally, and </a:t>
            </a:r>
          </a:p>
          <a:p>
            <a:pPr marL="914400" lvl="1" indent="-298450" algn="l" rtl="0">
              <a:lnSpc>
                <a:spcPct val="115000"/>
              </a:lnSpc>
              <a:spcBef>
                <a:spcPts val="0"/>
              </a:spcBef>
              <a:spcAft>
                <a:spcPts val="0"/>
              </a:spcAft>
              <a:buClr>
                <a:srgbClr val="181818"/>
              </a:buClr>
              <a:buSzPts val="1100"/>
              <a:buFont typeface="Courier New" panose="02070309020205020404" pitchFamily="49" charset="0"/>
              <a:buChar char="o"/>
            </a:pPr>
            <a:r>
              <a:rPr lang="en-CA" dirty="0">
                <a:solidFill>
                  <a:srgbClr val="181818"/>
                </a:solidFill>
                <a:latin typeface="Barlow"/>
                <a:ea typeface="Barlow"/>
                <a:cs typeface="Barlow"/>
                <a:sym typeface="Barlow"/>
              </a:rPr>
              <a:t>Interpersonally</a:t>
            </a:r>
          </a:p>
          <a:p>
            <a:pPr marL="457200" lvl="0" indent="-298450" algn="l" rtl="0">
              <a:lnSpc>
                <a:spcPct val="115000"/>
              </a:lnSpc>
              <a:spcBef>
                <a:spcPts val="0"/>
              </a:spcBef>
              <a:spcAft>
                <a:spcPts val="0"/>
              </a:spcAft>
              <a:buClrTx/>
              <a:buSzPts val="1100"/>
              <a:buFont typeface="Courier New" panose="02070309020205020404" pitchFamily="49" charset="0"/>
              <a:buChar char="o"/>
            </a:pPr>
            <a:r>
              <a:rPr lang="en-CA" dirty="0">
                <a:solidFill>
                  <a:srgbClr val="181818"/>
                </a:solidFill>
                <a:latin typeface="Barlow"/>
                <a:ea typeface="Barlow"/>
                <a:cs typeface="Barlow"/>
                <a:sym typeface="Barlow"/>
              </a:rPr>
              <a:t>~20 minutes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67e100b15f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g367e100b15f_2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dirty="0"/>
              <a:t>Give groups an opportunity to connect and define how discrimination at the different levels shows up in the scenario</a:t>
            </a:r>
            <a:endParaRPr dirty="0"/>
          </a:p>
          <a:p>
            <a:pPr marL="457200" lvl="0" indent="-298450" algn="l" rtl="0">
              <a:lnSpc>
                <a:spcPct val="100000"/>
              </a:lnSpc>
              <a:spcBef>
                <a:spcPts val="0"/>
              </a:spcBef>
              <a:spcAft>
                <a:spcPts val="0"/>
              </a:spcAft>
              <a:buSzPts val="1100"/>
              <a:buChar char="●"/>
            </a:pPr>
            <a:r>
              <a:rPr lang="en-CA" dirty="0"/>
              <a:t>Discuss how these experiences can dehumanize and cause harm, contribute to poorer health outcomes and mental distress, and have the potential to deter future accessing care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71658870f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g371658870f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CA"/>
              <a:t>Present some of the examples and interconnectedness of the oppression and invite if folks discussed other examples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770b3e7c3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g3770b3e7c35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The scenario helps us explore the complexity of health inequities and the way that systemic oppression, barriers and discrimination permeate our lives, and shape the realities of institutions and personal interactions. </a:t>
            </a:r>
            <a:endParaRPr dirty="0">
              <a:solidFill>
                <a:schemeClr val="dk1"/>
              </a:solidFill>
              <a:latin typeface="Barlow"/>
              <a:ea typeface="Barlow"/>
              <a:cs typeface="Barlow"/>
              <a:sym typeface="Barlow"/>
            </a:endParaRPr>
          </a:p>
          <a:p>
            <a:pPr marL="457200" lvl="0" indent="0" algn="l" rtl="0">
              <a:lnSpc>
                <a:spcPct val="115000"/>
              </a:lnSpc>
              <a:spcBef>
                <a:spcPts val="0"/>
              </a:spcBef>
              <a:spcAft>
                <a:spcPts val="0"/>
              </a:spcAft>
              <a:buClr>
                <a:schemeClr val="dk1"/>
              </a:buClr>
              <a:buSzPts val="1100"/>
              <a:buFont typeface="Arial"/>
              <a:buNone/>
            </a:pPr>
            <a:endParaRPr dirty="0">
              <a:solidFill>
                <a:schemeClr val="dk1"/>
              </a:solidFill>
              <a:latin typeface="Barlow"/>
              <a:ea typeface="Barlow"/>
              <a:cs typeface="Barlow"/>
              <a:sym typeface="Barlow"/>
            </a:endParaRPr>
          </a:p>
          <a:p>
            <a:pPr marL="0" lvl="0" indent="0" algn="l" rtl="0">
              <a:lnSpc>
                <a:spcPct val="115000"/>
              </a:lnSpc>
              <a:spcBef>
                <a:spcPts val="0"/>
              </a:spcBef>
              <a:spcAft>
                <a:spcPts val="0"/>
              </a:spcAft>
              <a:buClr>
                <a:schemeClr val="dk1"/>
              </a:buClr>
              <a:buSzPts val="1100"/>
              <a:buFont typeface="Arial"/>
              <a:buNone/>
            </a:pPr>
            <a:r>
              <a:rPr lang="en-CA" dirty="0">
                <a:solidFill>
                  <a:schemeClr val="dk1"/>
                </a:solidFill>
                <a:latin typeface="Barlow"/>
                <a:ea typeface="Barlow"/>
                <a:cs typeface="Barlow"/>
                <a:sym typeface="Barlow"/>
              </a:rPr>
              <a:t>The eradication of systemic oppression must happen at the level of systems, and we can also be accountable for better and more equitable care as individuals, as teams, and advocates championing systemic change.</a:t>
            </a: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a:p>
            <a:pPr marL="0" lvl="0" indent="0" algn="l" rtl="0">
              <a:lnSpc>
                <a:spcPct val="100000"/>
              </a:lnSpc>
              <a:spcBef>
                <a:spcPts val="0"/>
              </a:spcBef>
              <a:spcAft>
                <a:spcPts val="0"/>
              </a:spcAft>
              <a:buNone/>
            </a:pPr>
            <a:r>
              <a:rPr lang="en-CA" dirty="0">
                <a:latin typeface="Barlow"/>
                <a:ea typeface="Barlow"/>
                <a:cs typeface="Barlow"/>
                <a:sym typeface="Barlow"/>
              </a:rPr>
              <a:t>Systems are not inanimate - humans operate and uphold systems. At the individual level, we must challenge our internalized oppression This requires self-awareness on how our identities and experiences shape our views and behaviours </a:t>
            </a:r>
            <a:r>
              <a:rPr lang="en-CA" i="1" dirty="0">
                <a:latin typeface="Barlow"/>
                <a:ea typeface="Barlow"/>
                <a:cs typeface="Barlow"/>
                <a:sym typeface="Barlow"/>
              </a:rPr>
              <a:t>as a result of being socialized in the oppressive systems we live in</a:t>
            </a:r>
            <a:r>
              <a:rPr lang="en-CA" dirty="0">
                <a:latin typeface="Barlow"/>
                <a:ea typeface="Barlow"/>
                <a:cs typeface="Barlow"/>
                <a:sym typeface="Barlow"/>
              </a:rPr>
              <a:t>. We will dig more deeply into these strategies in the cultural humility training. </a:t>
            </a: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a:p>
            <a:pPr marL="0" lvl="0" indent="0" algn="l" rtl="0">
              <a:lnSpc>
                <a:spcPct val="100000"/>
              </a:lnSpc>
              <a:spcBef>
                <a:spcPts val="0"/>
              </a:spcBef>
              <a:spcAft>
                <a:spcPts val="0"/>
              </a:spcAft>
              <a:buNone/>
            </a:pPr>
            <a:r>
              <a:rPr lang="en-CA" dirty="0">
                <a:latin typeface="Barlow"/>
                <a:ea typeface="Barlow"/>
                <a:cs typeface="Barlow"/>
                <a:sym typeface="Barlow"/>
              </a:rPr>
              <a:t>Discomfort in this work is inevitable. It shows up as silence, defensiveness, guilt, fear of saying the wrong thing—sometimes even withdrawal. These reactions aren’t random. They come from somewhere—often from how we were socialized, or from legacy cultures that taught us not to talk about power or harm. </a:t>
            </a:r>
            <a:endParaRPr dirty="0">
              <a:latin typeface="Barlow"/>
              <a:ea typeface="Barlow"/>
              <a:cs typeface="Barlow"/>
              <a:sym typeface="Barlow"/>
            </a:endParaRPr>
          </a:p>
          <a:p>
            <a:pPr marL="0" lvl="0" indent="0" algn="l" rtl="0">
              <a:lnSpc>
                <a:spcPct val="100000"/>
              </a:lnSpc>
              <a:spcBef>
                <a:spcPts val="0"/>
              </a:spcBef>
              <a:spcAft>
                <a:spcPts val="0"/>
              </a:spcAft>
              <a:buNone/>
            </a:pPr>
            <a:endParaRPr dirty="0">
              <a:latin typeface="Barlow"/>
              <a:ea typeface="Barlow"/>
              <a:cs typeface="Barlow"/>
              <a:sym typeface="Barlow"/>
            </a:endParaRPr>
          </a:p>
          <a:p>
            <a:pPr marL="0" lvl="0" indent="0" algn="l" rtl="0">
              <a:lnSpc>
                <a:spcPct val="100000"/>
              </a:lnSpc>
              <a:spcBef>
                <a:spcPts val="0"/>
              </a:spcBef>
              <a:spcAft>
                <a:spcPts val="0"/>
              </a:spcAft>
              <a:buNone/>
            </a:pPr>
            <a:r>
              <a:rPr lang="en-CA" dirty="0">
                <a:latin typeface="Barlow"/>
                <a:ea typeface="Barlow"/>
                <a:cs typeface="Barlow"/>
                <a:sym typeface="Barlow"/>
              </a:rPr>
              <a:t>This self-reflection question is not about blame. It’s about understanding your own response patterns—and recognizing what those patterns protect. </a:t>
            </a:r>
            <a:r>
              <a:rPr lang="en-CA" dirty="0">
                <a:solidFill>
                  <a:schemeClr val="dk1"/>
                </a:solidFill>
                <a:latin typeface="Barlow"/>
                <a:ea typeface="Barlow"/>
                <a:cs typeface="Barlow"/>
                <a:sym typeface="Barlow"/>
              </a:rPr>
              <a:t>Reflection like this helps us shift from judgment to curiosity, and from defensiveness to growth - both of which better serve patients seeking care. </a:t>
            </a:r>
            <a:endParaRPr dirty="0">
              <a:solidFill>
                <a:schemeClr val="dk1"/>
              </a:solidFill>
              <a:latin typeface="Barlow"/>
              <a:ea typeface="Barlow"/>
              <a:cs typeface="Barlow"/>
              <a:sym typeface="Barlow"/>
            </a:endParaRPr>
          </a:p>
          <a:p>
            <a:pPr marL="0" lvl="0" indent="0" algn="l" rtl="0">
              <a:lnSpc>
                <a:spcPct val="100000"/>
              </a:lnSpc>
              <a:spcBef>
                <a:spcPts val="0"/>
              </a:spcBef>
              <a:spcAft>
                <a:spcPts val="0"/>
              </a:spcAft>
              <a:buNone/>
            </a:pPr>
            <a:endParaRPr dirty="0">
              <a:solidFill>
                <a:schemeClr val="dk1"/>
              </a:solidFill>
              <a:latin typeface="Barlow"/>
              <a:ea typeface="Barlow"/>
              <a:cs typeface="Barlow"/>
              <a:sym typeface="Barlow"/>
            </a:endParaRPr>
          </a:p>
          <a:p>
            <a:pPr marL="0" lvl="0" indent="0" algn="l" rtl="0">
              <a:lnSpc>
                <a:spcPct val="100000"/>
              </a:lnSpc>
              <a:spcBef>
                <a:spcPts val="0"/>
              </a:spcBef>
              <a:spcAft>
                <a:spcPts val="0"/>
              </a:spcAft>
              <a:buNone/>
            </a:pPr>
            <a:r>
              <a:rPr lang="en-CA" dirty="0">
                <a:solidFill>
                  <a:schemeClr val="dk1"/>
                </a:solidFill>
                <a:latin typeface="Barlow"/>
                <a:ea typeface="Barlow"/>
                <a:cs typeface="Barlow"/>
                <a:sym typeface="Barlow"/>
              </a:rPr>
              <a:t>We will further discuss strategies for meaningful reflection and intervention in the Cultural Humility modules.</a:t>
            </a:r>
            <a:endParaRPr dirty="0">
              <a:solidFill>
                <a:schemeClr val="dk1"/>
              </a:solidFill>
              <a:latin typeface="Barlow"/>
              <a:ea typeface="Barlow"/>
              <a:cs typeface="Barlow"/>
              <a:sym typeface="Barlow"/>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73dacff2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373dacff2f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SzPts val="1200"/>
              <a:buFont typeface="Barlow"/>
              <a:buChar char="●"/>
            </a:pPr>
            <a:r>
              <a:rPr lang="en-CA" sz="1200" dirty="0">
                <a:latin typeface="Barlow"/>
                <a:ea typeface="Barlow"/>
                <a:cs typeface="Barlow"/>
                <a:sym typeface="Barlow"/>
              </a:rPr>
              <a:t>Undoing and systems change is long, intergenerational work</a:t>
            </a:r>
            <a:endParaRPr sz="1200" dirty="0">
              <a:latin typeface="Barlow"/>
              <a:ea typeface="Barlow"/>
              <a:cs typeface="Barlow"/>
              <a:sym typeface="Barlow"/>
            </a:endParaRPr>
          </a:p>
          <a:p>
            <a:pPr marL="457200" lvl="0" indent="-304800" algn="l" rtl="0">
              <a:spcBef>
                <a:spcPts val="0"/>
              </a:spcBef>
              <a:spcAft>
                <a:spcPts val="0"/>
              </a:spcAft>
              <a:buSzPts val="1200"/>
              <a:buFont typeface="Barlow"/>
              <a:buChar char="●"/>
            </a:pPr>
            <a:r>
              <a:rPr lang="en-CA" sz="1200" dirty="0">
                <a:latin typeface="Barlow"/>
                <a:ea typeface="Barlow"/>
                <a:cs typeface="Barlow"/>
                <a:sym typeface="Barlow"/>
              </a:rPr>
              <a:t>In addition to personal strategies, we must connect across teams and organizations, advocate, innovate, scale solutions, and learn from what's happening in community and across systems</a:t>
            </a:r>
            <a:endParaRPr sz="1200" dirty="0">
              <a:latin typeface="Barlow"/>
              <a:ea typeface="Barlow"/>
              <a:cs typeface="Barlow"/>
              <a:sym typeface="Barlow"/>
            </a:endParaRPr>
          </a:p>
          <a:p>
            <a:pPr marL="457200" lvl="0" indent="-304800" algn="l" rtl="0">
              <a:spcBef>
                <a:spcPts val="0"/>
              </a:spcBef>
              <a:spcAft>
                <a:spcPts val="0"/>
              </a:spcAft>
              <a:buSzPts val="1200"/>
              <a:buFont typeface="Barlow"/>
              <a:buChar char="●"/>
            </a:pPr>
            <a:r>
              <a:rPr lang="en-CA" sz="1200" dirty="0">
                <a:latin typeface="Barlow"/>
                <a:ea typeface="Barlow"/>
                <a:cs typeface="Barlow"/>
                <a:sym typeface="Barlow"/>
              </a:rPr>
              <a:t>Community-led, culturally responsive work is already happening. Be inspired by what exists, spread where possible, build on the momentum working in close partnership with community and experts to leverage evidence based models </a:t>
            </a:r>
            <a:endParaRPr sz="1200" dirty="0">
              <a:latin typeface="Barlow"/>
              <a:ea typeface="Barlow"/>
              <a:cs typeface="Barlow"/>
              <a:sym typeface="Barlow"/>
            </a:endParaRPr>
          </a:p>
          <a:p>
            <a:pPr marL="0" lvl="0" indent="0" algn="l" rtl="0">
              <a:spcBef>
                <a:spcPts val="0"/>
              </a:spcBef>
              <a:spcAft>
                <a:spcPts val="0"/>
              </a:spcAft>
              <a:buNone/>
            </a:pPr>
            <a:endParaRPr sz="1200" dirty="0">
              <a:latin typeface="Barlow"/>
              <a:ea typeface="Barlow"/>
              <a:cs typeface="Barlow"/>
              <a:sym typeface="Barlow"/>
            </a:endParaRPr>
          </a:p>
          <a:p>
            <a:pPr marL="457200" lvl="0" indent="-311150" algn="l" rtl="0">
              <a:spcBef>
                <a:spcPts val="0"/>
              </a:spcBef>
              <a:spcAft>
                <a:spcPts val="0"/>
              </a:spcAft>
              <a:buClr>
                <a:schemeClr val="dk1"/>
              </a:buClr>
              <a:buSzPts val="1300"/>
              <a:buFont typeface="Barlow"/>
              <a:buChar char="●"/>
            </a:pPr>
            <a:r>
              <a:rPr lang="en-CA" sz="1300" u="sng" dirty="0">
                <a:solidFill>
                  <a:srgbClr val="0097A7"/>
                </a:solidFill>
                <a:latin typeface="Barlow"/>
                <a:ea typeface="Barlow"/>
                <a:cs typeface="Barlow"/>
                <a:sym typeface="Barlow"/>
                <a:hlinkClick r:id="rId3">
                  <a:extLst>
                    <a:ext uri="{A12FA001-AC4F-418D-AE19-62706E023703}">
                      <ahyp:hlinkClr xmlns:ahyp="http://schemas.microsoft.com/office/drawing/2018/hyperlinkcolor" val="tx"/>
                    </a:ext>
                  </a:extLst>
                </a:hlinkClick>
              </a:rPr>
              <a:t>Community ambassador model</a:t>
            </a:r>
            <a:endParaRPr sz="1300" dirty="0">
              <a:solidFill>
                <a:schemeClr val="dk1"/>
              </a:solidFill>
              <a:latin typeface="Barlow"/>
              <a:ea typeface="Barlow"/>
              <a:cs typeface="Barlow"/>
              <a:sym typeface="Barlow"/>
            </a:endParaRPr>
          </a:p>
          <a:p>
            <a:pPr marL="457200" lvl="0" indent="-311150" algn="l" rtl="0">
              <a:spcBef>
                <a:spcPts val="0"/>
              </a:spcBef>
              <a:spcAft>
                <a:spcPts val="0"/>
              </a:spcAft>
              <a:buClr>
                <a:schemeClr val="dk1"/>
              </a:buClr>
              <a:buSzPts val="1300"/>
              <a:buFont typeface="Barlow"/>
              <a:buChar char="●"/>
            </a:pPr>
            <a:r>
              <a:rPr lang="en-CA" sz="1300" u="sng" dirty="0">
                <a:solidFill>
                  <a:srgbClr val="0097A7"/>
                </a:solidFill>
                <a:latin typeface="Barlow"/>
                <a:ea typeface="Barlow"/>
                <a:cs typeface="Barlow"/>
                <a:sym typeface="Barlow"/>
                <a:hlinkClick r:id="rId4">
                  <a:extLst>
                    <a:ext uri="{A12FA001-AC4F-418D-AE19-62706E023703}">
                      <ahyp:hlinkClr xmlns:ahyp="http://schemas.microsoft.com/office/drawing/2018/hyperlinkcolor" val="tx"/>
                    </a:ext>
                  </a:extLst>
                </a:hlinkClick>
              </a:rPr>
              <a:t>Gender Diversity Rounds</a:t>
            </a:r>
            <a:r>
              <a:rPr lang="en-CA" sz="1300" dirty="0">
                <a:solidFill>
                  <a:schemeClr val="dk1"/>
                </a:solidFill>
                <a:latin typeface="Barlow"/>
                <a:ea typeface="Barlow"/>
                <a:cs typeface="Barlow"/>
                <a:sym typeface="Barlow"/>
              </a:rPr>
              <a:t> (COP to enhance gender affirming care) </a:t>
            </a:r>
            <a:endParaRPr sz="1300" dirty="0">
              <a:solidFill>
                <a:schemeClr val="dk1"/>
              </a:solidFill>
              <a:latin typeface="Barlow"/>
              <a:ea typeface="Barlow"/>
              <a:cs typeface="Barlow"/>
              <a:sym typeface="Barlow"/>
            </a:endParaRPr>
          </a:p>
          <a:p>
            <a:pPr marL="457200" lvl="0" indent="-311150" algn="l" rtl="0">
              <a:spcBef>
                <a:spcPts val="0"/>
              </a:spcBef>
              <a:spcAft>
                <a:spcPts val="0"/>
              </a:spcAft>
              <a:buClr>
                <a:schemeClr val="dk1"/>
              </a:buClr>
              <a:buSzPts val="1300"/>
              <a:buFont typeface="Barlow"/>
              <a:buChar char="●"/>
            </a:pPr>
            <a:r>
              <a:rPr lang="en-CA" sz="1300" u="sng" dirty="0">
                <a:solidFill>
                  <a:srgbClr val="0097A7"/>
                </a:solidFill>
                <a:latin typeface="Barlow"/>
                <a:ea typeface="Barlow"/>
                <a:cs typeface="Barlow"/>
                <a:sym typeface="Barlow"/>
                <a:hlinkClick r:id="rId5">
                  <a:extLst>
                    <a:ext uri="{A12FA001-AC4F-418D-AE19-62706E023703}">
                      <ahyp:hlinkClr xmlns:ahyp="http://schemas.microsoft.com/office/drawing/2018/hyperlinkcolor" val="tx"/>
                    </a:ext>
                  </a:extLst>
                </a:hlinkClick>
              </a:rPr>
              <a:t>Black social prescribing</a:t>
            </a:r>
            <a:endParaRPr sz="1300" dirty="0">
              <a:solidFill>
                <a:schemeClr val="dk1"/>
              </a:solidFill>
              <a:latin typeface="Barlow"/>
              <a:ea typeface="Barlow"/>
              <a:cs typeface="Barlow"/>
              <a:sym typeface="Barlow"/>
            </a:endParaRPr>
          </a:p>
          <a:p>
            <a:pPr marL="0" lvl="0" indent="0" algn="l" rtl="0">
              <a:spcBef>
                <a:spcPts val="0"/>
              </a:spcBef>
              <a:spcAft>
                <a:spcPts val="0"/>
              </a:spcAft>
              <a:buNone/>
            </a:pPr>
            <a:endParaRPr sz="1200" dirty="0">
              <a:latin typeface="Barlow"/>
              <a:ea typeface="Barlow"/>
              <a:cs typeface="Barlow"/>
              <a:sym typeface="Barlow"/>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6.svg"/><Relationship Id="rId9"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1030BC-BCCC-A0EC-FC5F-B86E89766C61}"/>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hart, pie chart&#10;&#10;Description automatically generated">
            <a:extLst>
              <a:ext uri="{FF2B5EF4-FFF2-40B4-BE49-F238E27FC236}">
                <a16:creationId xmlns:a16="http://schemas.microsoft.com/office/drawing/2014/main" id="{6ED4C102-95D5-81ED-E14A-95EA47A7ECE8}"/>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2" name="Title 1">
            <a:extLst>
              <a:ext uri="{FF2B5EF4-FFF2-40B4-BE49-F238E27FC236}">
                <a16:creationId xmlns:a16="http://schemas.microsoft.com/office/drawing/2014/main" id="{B34F97F1-5085-0249-CFAC-88BA2E056E9B}"/>
              </a:ext>
            </a:extLst>
          </p:cNvPr>
          <p:cNvSpPr>
            <a:spLocks noGrp="1"/>
          </p:cNvSpPr>
          <p:nvPr>
            <p:ph type="ctrTitle"/>
          </p:nvPr>
        </p:nvSpPr>
        <p:spPr>
          <a:xfrm>
            <a:off x="512368"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8875404-0CAC-09AA-17A7-DAA0EE8DE2D7}"/>
              </a:ext>
            </a:extLst>
          </p:cNvPr>
          <p:cNvSpPr>
            <a:spLocks noGrp="1"/>
          </p:cNvSpPr>
          <p:nvPr>
            <p:ph type="subTitle" idx="1"/>
          </p:nvPr>
        </p:nvSpPr>
        <p:spPr>
          <a:xfrm>
            <a:off x="512368" y="4786936"/>
            <a:ext cx="7239000" cy="603732"/>
          </a:xfrm>
        </p:spPr>
        <p:txBody>
          <a:bodyPr/>
          <a:lstStyle>
            <a:lvl1pPr marL="0" indent="0" algn="l">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descr="Text&#10;&#10;Description automatically generated">
            <a:extLst>
              <a:ext uri="{FF2B5EF4-FFF2-40B4-BE49-F238E27FC236}">
                <a16:creationId xmlns:a16="http://schemas.microsoft.com/office/drawing/2014/main" id="{99A602AF-E484-AB6A-C7DF-E468D1755C18}"/>
              </a:ext>
            </a:extLst>
          </p:cNvPr>
          <p:cNvPicPr>
            <a:picLocks noChangeAspect="1"/>
          </p:cNvPicPr>
          <p:nvPr userDrawn="1"/>
        </p:nvPicPr>
        <p:blipFill>
          <a:blip r:embed="rId3"/>
          <a:stretch>
            <a:fillRect/>
          </a:stretch>
        </p:blipFill>
        <p:spPr>
          <a:xfrm>
            <a:off x="609600" y="685800"/>
            <a:ext cx="3564392" cy="1273629"/>
          </a:xfrm>
          <a:prstGeom prst="rect">
            <a:avLst/>
          </a:prstGeom>
        </p:spPr>
      </p:pic>
    </p:spTree>
    <p:extLst>
      <p:ext uri="{BB962C8B-B14F-4D97-AF65-F5344CB8AC3E}">
        <p14:creationId xmlns:p14="http://schemas.microsoft.com/office/powerpoint/2010/main" val="394319024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B2F51-98C4-D3D7-53FB-4892C2AC240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731FE999-0110-44EE-F066-D496570475AB}"/>
              </a:ext>
            </a:extLst>
          </p:cNvPr>
          <p:cNvSpPr>
            <a:spLocks noGrp="1"/>
          </p:cNvSpPr>
          <p:nvPr>
            <p:ph type="title" hasCustomPrompt="1"/>
          </p:nvPr>
        </p:nvSpPr>
        <p:spPr>
          <a:xfrm>
            <a:off x="609600" y="685800"/>
            <a:ext cx="10972800" cy="671945"/>
          </a:xfrm>
        </p:spPr>
        <p:txBody>
          <a:bodyPr/>
          <a:lstStyle>
            <a:lvl1pPr>
              <a:defRPr>
                <a:solidFill>
                  <a:schemeClr val="bg1"/>
                </a:solidFill>
              </a:defRPr>
            </a:lvl1pPr>
          </a:lstStyle>
          <a:p>
            <a:r>
              <a:rPr lang="en-US"/>
              <a:t>Dividing Title Slide</a:t>
            </a:r>
          </a:p>
        </p:txBody>
      </p:sp>
    </p:spTree>
    <p:extLst>
      <p:ext uri="{BB962C8B-B14F-4D97-AF65-F5344CB8AC3E}">
        <p14:creationId xmlns:p14="http://schemas.microsoft.com/office/powerpoint/2010/main" val="34251674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Sub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E7C556-3329-C3F4-1AED-68E995CCFBA7}"/>
              </a:ext>
            </a:extLst>
          </p:cNvPr>
          <p:cNvSpPr>
            <a:spLocks noGrp="1"/>
          </p:cNvSpPr>
          <p:nvPr>
            <p:ph type="title" hasCustomPrompt="1"/>
          </p:nvPr>
        </p:nvSpPr>
        <p:spPr>
          <a:xfrm>
            <a:off x="609600" y="685800"/>
            <a:ext cx="10972800" cy="671945"/>
          </a:xfrm>
        </p:spPr>
        <p:txBody>
          <a:bodyPr/>
          <a:lstStyle>
            <a:lvl1pPr>
              <a:defRPr/>
            </a:lvl1pPr>
          </a:lstStyle>
          <a:p>
            <a:r>
              <a:rPr lang="en-US"/>
              <a:t>Slide with Subtitle</a:t>
            </a:r>
          </a:p>
        </p:txBody>
      </p:sp>
      <p:pic>
        <p:nvPicPr>
          <p:cNvPr id="4" name="Picture 3" descr="Logo&#10;&#10;Description automatically generated">
            <a:extLst>
              <a:ext uri="{FF2B5EF4-FFF2-40B4-BE49-F238E27FC236}">
                <a16:creationId xmlns:a16="http://schemas.microsoft.com/office/drawing/2014/main" id="{DE286052-88E6-2F22-5A4A-C74551D6A9D9}"/>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9" name="Slide Number Placeholder 6">
            <a:extLst>
              <a:ext uri="{FF2B5EF4-FFF2-40B4-BE49-F238E27FC236}">
                <a16:creationId xmlns:a16="http://schemas.microsoft.com/office/drawing/2014/main" id="{CE955B2F-0DE4-B189-579A-DA6875189C8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
        <p:nvSpPr>
          <p:cNvPr id="3" name="Text Placeholder 2">
            <a:extLst>
              <a:ext uri="{FF2B5EF4-FFF2-40B4-BE49-F238E27FC236}">
                <a16:creationId xmlns:a16="http://schemas.microsoft.com/office/drawing/2014/main" id="{9AB64E76-2CDD-42FD-8E7D-9B34C3CF6AD0}"/>
              </a:ext>
            </a:extLst>
          </p:cNvPr>
          <p:cNvSpPr>
            <a:spLocks noGrp="1"/>
          </p:cNvSpPr>
          <p:nvPr>
            <p:ph type="body" sz="quarter" idx="15"/>
          </p:nvPr>
        </p:nvSpPr>
        <p:spPr>
          <a:xfrm>
            <a:off x="796925" y="1493838"/>
            <a:ext cx="10841230" cy="381209"/>
          </a:xfrm>
        </p:spPr>
        <p:txBody>
          <a:bodyPr/>
          <a:lstStyle>
            <a:lvl1pPr marL="0" indent="0">
              <a:buNone/>
              <a:defRPr cap="all" baseline="0">
                <a:solidFill>
                  <a:schemeClr val="tx2"/>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248F8AE8-FB09-4E6D-BD49-F61813D2C39F}"/>
              </a:ext>
            </a:extLst>
          </p:cNvPr>
          <p:cNvSpPr>
            <a:spLocks noGrp="1"/>
          </p:cNvSpPr>
          <p:nvPr>
            <p:ph type="body" sz="quarter" idx="16"/>
          </p:nvPr>
        </p:nvSpPr>
        <p:spPr>
          <a:xfrm>
            <a:off x="1189038" y="2155825"/>
            <a:ext cx="9683750" cy="363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8436670"/>
      </p:ext>
    </p:extLst>
  </p:cSld>
  <p:clrMapOvr>
    <a:masterClrMapping/>
  </p:clrMapOvr>
  <p:extLst>
    <p:ext uri="{DCECCB84-F9BA-43D5-87BE-67443E8EF086}">
      <p15:sldGuideLst xmlns:p15="http://schemas.microsoft.com/office/powerpoint/2012/main">
        <p15:guide id="1" orient="horz" pos="1008" userDrawn="1">
          <p15:clr>
            <a:srgbClr val="FBAE40"/>
          </p15:clr>
        </p15:guide>
        <p15:guide id="2"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A282DA-CE39-B909-C6A3-CF6DDDE96558}"/>
              </a:ext>
            </a:extLst>
          </p:cNvPr>
          <p:cNvSpPr>
            <a:spLocks noGrp="1"/>
          </p:cNvSpPr>
          <p:nvPr>
            <p:ph type="body" idx="1"/>
          </p:nvPr>
        </p:nvSpPr>
        <p:spPr>
          <a:xfrm>
            <a:off x="609601"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18CF70-0291-7C4D-3162-CF5E559F8749}"/>
              </a:ext>
            </a:extLst>
          </p:cNvPr>
          <p:cNvSpPr>
            <a:spLocks noGrp="1"/>
          </p:cNvSpPr>
          <p:nvPr>
            <p:ph sz="half" idx="2"/>
          </p:nvPr>
        </p:nvSpPr>
        <p:spPr>
          <a:xfrm>
            <a:off x="609601"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2D287-AB0A-A163-7024-BE8FDC032B53}"/>
              </a:ext>
            </a:extLst>
          </p:cNvPr>
          <p:cNvSpPr>
            <a:spLocks noGrp="1"/>
          </p:cNvSpPr>
          <p:nvPr>
            <p:ph type="body" sz="quarter" idx="3"/>
          </p:nvPr>
        </p:nvSpPr>
        <p:spPr>
          <a:xfrm>
            <a:off x="6553200" y="1600201"/>
            <a:ext cx="5029200" cy="295976"/>
          </a:xfrm>
        </p:spPr>
        <p:txBody>
          <a:bodyPr anchor="b">
            <a:norm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5176D5-406A-0589-E287-0DEFD05178B4}"/>
              </a:ext>
            </a:extLst>
          </p:cNvPr>
          <p:cNvSpPr>
            <a:spLocks noGrp="1"/>
          </p:cNvSpPr>
          <p:nvPr>
            <p:ph sz="quarter" idx="4"/>
          </p:nvPr>
        </p:nvSpPr>
        <p:spPr>
          <a:xfrm>
            <a:off x="6553200" y="2059807"/>
            <a:ext cx="5029200" cy="3655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48225B3B-02CA-0F1D-882B-11223C63B137}"/>
              </a:ext>
            </a:extLst>
          </p:cNvPr>
          <p:cNvSpPr>
            <a:spLocks noGrp="1"/>
          </p:cNvSpPr>
          <p:nvPr>
            <p:ph type="title" hasCustomPrompt="1"/>
          </p:nvPr>
        </p:nvSpPr>
        <p:spPr>
          <a:xfrm>
            <a:off x="609600" y="685800"/>
            <a:ext cx="10972800" cy="671945"/>
          </a:xfrm>
        </p:spPr>
        <p:txBody>
          <a:bodyPr/>
          <a:lstStyle>
            <a:lvl1pPr>
              <a:defRPr/>
            </a:lvl1pPr>
          </a:lstStyle>
          <a:p>
            <a:r>
              <a:rPr lang="en-US"/>
              <a:t>Two Column Text with Subtitle</a:t>
            </a:r>
          </a:p>
        </p:txBody>
      </p:sp>
      <p:pic>
        <p:nvPicPr>
          <p:cNvPr id="8" name="Picture 7" descr="Logo&#10;&#10;Description automatically generated">
            <a:extLst>
              <a:ext uri="{FF2B5EF4-FFF2-40B4-BE49-F238E27FC236}">
                <a16:creationId xmlns:a16="http://schemas.microsoft.com/office/drawing/2014/main" id="{B29FD919-F4B5-A3C1-19A3-6C6E32C3AEC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14" name="Slide Number Placeholder 6">
            <a:extLst>
              <a:ext uri="{FF2B5EF4-FFF2-40B4-BE49-F238E27FC236}">
                <a16:creationId xmlns:a16="http://schemas.microsoft.com/office/drawing/2014/main" id="{56BE94F8-913A-92EE-32A0-5595ECD703B0}"/>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2537040906"/>
      </p:ext>
    </p:extLst>
  </p:cSld>
  <p:clrMapOvr>
    <a:masterClrMapping/>
  </p:clrMapOvr>
  <p:extLst>
    <p:ext uri="{DCECCB84-F9BA-43D5-87BE-67443E8EF086}">
      <p15:sldGuideLst xmlns:p15="http://schemas.microsoft.com/office/powerpoint/2012/main">
        <p15:guide id="1" pos="3840" userDrawn="1">
          <p15:clr>
            <a:srgbClr val="FBAE40"/>
          </p15:clr>
        </p15:guide>
        <p15:guide id="2" pos="4128" userDrawn="1">
          <p15:clr>
            <a:srgbClr val="FBAE40"/>
          </p15:clr>
        </p15:guide>
        <p15:guide id="3" pos="3552" userDrawn="1">
          <p15:clr>
            <a:srgbClr val="FBAE40"/>
          </p15:clr>
        </p15:guide>
        <p15:guide id="4" orient="horz" pos="1008" userDrawn="1">
          <p15:clr>
            <a:srgbClr val="FBAE40"/>
          </p15:clr>
        </p15:guide>
        <p15:guide id="5" orient="horz" pos="360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Width Text with Bulleted Lis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C28C9C-D062-727A-E261-D8249BA97647}"/>
              </a:ext>
            </a:extLst>
          </p:cNvPr>
          <p:cNvSpPr>
            <a:spLocks noGrp="1"/>
          </p:cNvSpPr>
          <p:nvPr>
            <p:ph type="title" hasCustomPrompt="1"/>
          </p:nvPr>
        </p:nvSpPr>
        <p:spPr>
          <a:xfrm>
            <a:off x="609600" y="685800"/>
            <a:ext cx="10972800" cy="671945"/>
          </a:xfrm>
        </p:spPr>
        <p:txBody>
          <a:bodyPr/>
          <a:lstStyle/>
          <a:p>
            <a:r>
              <a:rPr lang="en-US"/>
              <a:t>Full-Width Text with Bulleted List</a:t>
            </a:r>
          </a:p>
        </p:txBody>
      </p:sp>
      <p:sp>
        <p:nvSpPr>
          <p:cNvPr id="12" name="Text Placeholder 11">
            <a:extLst>
              <a:ext uri="{FF2B5EF4-FFF2-40B4-BE49-F238E27FC236}">
                <a16:creationId xmlns:a16="http://schemas.microsoft.com/office/drawing/2014/main" id="{67ADC0C8-5C10-3D39-AC64-DF042878BA77}"/>
              </a:ext>
            </a:extLst>
          </p:cNvPr>
          <p:cNvSpPr>
            <a:spLocks noGrp="1"/>
          </p:cNvSpPr>
          <p:nvPr>
            <p:ph type="body" sz="quarter" idx="11"/>
          </p:nvPr>
        </p:nvSpPr>
        <p:spPr>
          <a:xfrm>
            <a:off x="6096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a:extLst>
              <a:ext uri="{FF2B5EF4-FFF2-40B4-BE49-F238E27FC236}">
                <a16:creationId xmlns:a16="http://schemas.microsoft.com/office/drawing/2014/main" id="{57A3CA29-267D-2AA8-F48C-C3BBA2CCA57C}"/>
              </a:ext>
            </a:extLst>
          </p:cNvPr>
          <p:cNvSpPr>
            <a:spLocks noGrp="1"/>
          </p:cNvSpPr>
          <p:nvPr>
            <p:ph type="body" sz="quarter" idx="12"/>
          </p:nvPr>
        </p:nvSpPr>
        <p:spPr>
          <a:xfrm>
            <a:off x="609600" y="1600200"/>
            <a:ext cx="10972800" cy="2114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a:extLst>
              <a:ext uri="{FF2B5EF4-FFF2-40B4-BE49-F238E27FC236}">
                <a16:creationId xmlns:a16="http://schemas.microsoft.com/office/drawing/2014/main" id="{D6BE0FAF-D161-67AB-2921-2D2865D38F4B}"/>
              </a:ext>
            </a:extLst>
          </p:cNvPr>
          <p:cNvSpPr>
            <a:spLocks noGrp="1"/>
          </p:cNvSpPr>
          <p:nvPr>
            <p:ph type="body" sz="quarter" idx="13"/>
          </p:nvPr>
        </p:nvSpPr>
        <p:spPr>
          <a:xfrm>
            <a:off x="6553200" y="3957205"/>
            <a:ext cx="5029200" cy="1757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ogo&#10;&#10;Description automatically generated">
            <a:extLst>
              <a:ext uri="{FF2B5EF4-FFF2-40B4-BE49-F238E27FC236}">
                <a16:creationId xmlns:a16="http://schemas.microsoft.com/office/drawing/2014/main" id="{E14D0446-7C8D-761A-B711-3514DD590488}"/>
              </a:ext>
            </a:extLst>
          </p:cNvPr>
          <p:cNvPicPr>
            <a:picLocks noChangeAspect="1"/>
          </p:cNvPicPr>
          <p:nvPr userDrawn="1"/>
        </p:nvPicPr>
        <p:blipFill>
          <a:blip r:embed="rId2"/>
          <a:stretch>
            <a:fillRect/>
          </a:stretch>
        </p:blipFill>
        <p:spPr>
          <a:xfrm>
            <a:off x="0" y="-5340"/>
            <a:ext cx="1189247" cy="1189247"/>
          </a:xfrm>
          <a:prstGeom prst="rect">
            <a:avLst/>
          </a:prstGeom>
        </p:spPr>
      </p:pic>
      <p:sp>
        <p:nvSpPr>
          <p:cNvPr id="5" name="Slide Number Placeholder 6">
            <a:extLst>
              <a:ext uri="{FF2B5EF4-FFF2-40B4-BE49-F238E27FC236}">
                <a16:creationId xmlns:a16="http://schemas.microsoft.com/office/drawing/2014/main" id="{EEA0F149-778D-1CFA-6742-669BA8388EB3}"/>
              </a:ext>
            </a:extLst>
          </p:cNvPr>
          <p:cNvSpPr>
            <a:spLocks noGrp="1"/>
          </p:cNvSpPr>
          <p:nvPr>
            <p:ph type="sldNum" sz="quarter" idx="14"/>
          </p:nvPr>
        </p:nvSpPr>
        <p:spPr>
          <a:xfrm>
            <a:off x="11222229" y="5986887"/>
            <a:ext cx="415926" cy="329133"/>
          </a:xfrm>
          <a:prstGeom prst="rect">
            <a:avLst/>
          </a:prstGeom>
        </p:spPr>
        <p:txBody>
          <a:bodyPr/>
          <a:lstStyle>
            <a:lvl1pPr algn="r">
              <a:defRPr sz="1200" b="1" i="0">
                <a:solidFill>
                  <a:schemeClr val="tx2"/>
                </a:solidFill>
                <a:latin typeface="Century Gothic" panose="020B0502020202020204" pitchFamily="34" charset="0"/>
              </a:defRPr>
            </a:lvl1pPr>
          </a:lstStyle>
          <a:p>
            <a:fld id="{1782C561-A41C-D443-B264-42DD39AE3245}" type="slidenum">
              <a:rPr lang="en-US" smtClean="0"/>
              <a:pPr/>
              <a:t>‹#›</a:t>
            </a:fld>
            <a:endParaRPr lang="en-US"/>
          </a:p>
        </p:txBody>
      </p:sp>
    </p:spTree>
    <p:extLst>
      <p:ext uri="{BB962C8B-B14F-4D97-AF65-F5344CB8AC3E}">
        <p14:creationId xmlns:p14="http://schemas.microsoft.com/office/powerpoint/2010/main" val="3691199266"/>
      </p:ext>
    </p:extLst>
  </p:cSld>
  <p:clrMapOvr>
    <a:masterClrMapping/>
  </p:clrMapOvr>
  <p:extLst>
    <p:ext uri="{DCECCB84-F9BA-43D5-87BE-67443E8EF086}">
      <p15:sldGuideLst xmlns:p15="http://schemas.microsoft.com/office/powerpoint/2012/main">
        <p15:guide id="1" orient="horz" pos="1008">
          <p15:clr>
            <a:srgbClr val="FBAE40"/>
          </p15:clr>
        </p15:guide>
        <p15:guide id="2" pos="3840">
          <p15:clr>
            <a:srgbClr val="FBAE40"/>
          </p15:clr>
        </p15:guide>
        <p15:guide id="3" pos="4128">
          <p15:clr>
            <a:srgbClr val="FBAE40"/>
          </p15:clr>
        </p15:guide>
        <p15:guide id="4" pos="3552">
          <p15:clr>
            <a:srgbClr val="FBAE40"/>
          </p15:clr>
        </p15:guide>
        <p15:guide id="5" orient="horz" pos="360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C101A-63BF-46C7-9318-48DD690DCC81}"/>
              </a:ext>
            </a:extLst>
          </p:cNvPr>
          <p:cNvSpPr>
            <a:spLocks noGrp="1"/>
          </p:cNvSpPr>
          <p:nvPr>
            <p:ph type="title" hasCustomPrompt="1"/>
          </p:nvPr>
        </p:nvSpPr>
        <p:spPr/>
        <p:txBody>
          <a:bodyPr/>
          <a:lstStyle>
            <a:lvl1pPr>
              <a:defRPr/>
            </a:lvl1pPr>
          </a:lstStyle>
          <a:p>
            <a:r>
              <a:rPr lang="en-US"/>
              <a:t>Agenda</a:t>
            </a:r>
          </a:p>
        </p:txBody>
      </p:sp>
      <p:sp>
        <p:nvSpPr>
          <p:cNvPr id="4" name="Table Placeholder 3">
            <a:extLst>
              <a:ext uri="{FF2B5EF4-FFF2-40B4-BE49-F238E27FC236}">
                <a16:creationId xmlns:a16="http://schemas.microsoft.com/office/drawing/2014/main" id="{FA5D8D2D-2760-47CC-9505-AA3864BC09F5}"/>
              </a:ext>
            </a:extLst>
          </p:cNvPr>
          <p:cNvSpPr>
            <a:spLocks noGrp="1"/>
          </p:cNvSpPr>
          <p:nvPr>
            <p:ph type="tbl" sz="quarter" idx="10"/>
          </p:nvPr>
        </p:nvSpPr>
        <p:spPr>
          <a:xfrm>
            <a:off x="881063" y="1752600"/>
            <a:ext cx="10410825" cy="3935413"/>
          </a:xfrm>
        </p:spPr>
        <p:txBody>
          <a:bodyPr/>
          <a:lstStyle/>
          <a:p>
            <a:r>
              <a:rPr lang="en-US"/>
              <a:t>Click icon to add table</a:t>
            </a:r>
          </a:p>
        </p:txBody>
      </p:sp>
    </p:spTree>
    <p:extLst>
      <p:ext uri="{BB962C8B-B14F-4D97-AF65-F5344CB8AC3E}">
        <p14:creationId xmlns:p14="http://schemas.microsoft.com/office/powerpoint/2010/main" val="519965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0E4EAA0-074A-7706-944F-EBA9223FD6F3}"/>
              </a:ext>
            </a:extLst>
          </p:cNvPr>
          <p:cNvSpPr txBox="1"/>
          <p:nvPr userDrawn="1"/>
        </p:nvSpPr>
        <p:spPr>
          <a:xfrm>
            <a:off x="923098" y="4826709"/>
            <a:ext cx="3666931" cy="338554"/>
          </a:xfrm>
          <a:prstGeom prst="rect">
            <a:avLst/>
          </a:prstGeom>
          <a:noFill/>
        </p:spPr>
        <p:txBody>
          <a:bodyPr wrap="square" rtlCol="0">
            <a:spAutoFit/>
          </a:bodyPr>
          <a:lstStyle/>
          <a:p>
            <a:r>
              <a:rPr lang="en-US" sz="1600" b="1" i="0">
                <a:latin typeface="Century Gothic" panose="020B0502020202020204" pitchFamily="34" charset="0"/>
              </a:rPr>
              <a:t>nwtoht.ca</a:t>
            </a:r>
          </a:p>
        </p:txBody>
      </p:sp>
      <p:sp>
        <p:nvSpPr>
          <p:cNvPr id="2" name="Rectangle 1">
            <a:extLst>
              <a:ext uri="{FF2B5EF4-FFF2-40B4-BE49-F238E27FC236}">
                <a16:creationId xmlns:a16="http://schemas.microsoft.com/office/drawing/2014/main" id="{6ADC3628-B4B1-8622-D5DE-94C0AD7D395A}"/>
              </a:ext>
            </a:extLst>
          </p:cNvPr>
          <p:cNvSpPr/>
          <p:nvPr userDrawn="1"/>
        </p:nvSpPr>
        <p:spPr>
          <a:xfrm>
            <a:off x="512368" y="5887616"/>
            <a:ext cx="9499379" cy="401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hart, pie chart&#10;&#10;Description automatically generated">
            <a:extLst>
              <a:ext uri="{FF2B5EF4-FFF2-40B4-BE49-F238E27FC236}">
                <a16:creationId xmlns:a16="http://schemas.microsoft.com/office/drawing/2014/main" id="{9E441CA0-471B-614C-C0E9-13D2A1C2F6F9}"/>
              </a:ext>
            </a:extLst>
          </p:cNvPr>
          <p:cNvPicPr>
            <a:picLocks noChangeAspect="1"/>
          </p:cNvPicPr>
          <p:nvPr userDrawn="1"/>
        </p:nvPicPr>
        <p:blipFill>
          <a:blip r:embed="rId2"/>
          <a:stretch>
            <a:fillRect/>
          </a:stretch>
        </p:blipFill>
        <p:spPr>
          <a:xfrm>
            <a:off x="5632844" y="0"/>
            <a:ext cx="6580422" cy="6634716"/>
          </a:xfrm>
          <a:prstGeom prst="rect">
            <a:avLst/>
          </a:prstGeom>
        </p:spPr>
      </p:pic>
      <p:sp>
        <p:nvSpPr>
          <p:cNvPr id="6" name="Title 1">
            <a:extLst>
              <a:ext uri="{FF2B5EF4-FFF2-40B4-BE49-F238E27FC236}">
                <a16:creationId xmlns:a16="http://schemas.microsoft.com/office/drawing/2014/main" id="{5A33479B-DB90-E88B-10C4-09ACEF3DA296}"/>
              </a:ext>
            </a:extLst>
          </p:cNvPr>
          <p:cNvSpPr>
            <a:spLocks noGrp="1"/>
          </p:cNvSpPr>
          <p:nvPr>
            <p:ph type="ctrTitle"/>
          </p:nvPr>
        </p:nvSpPr>
        <p:spPr>
          <a:xfrm>
            <a:off x="498410" y="3801665"/>
            <a:ext cx="7239000" cy="744730"/>
          </a:xfrm>
        </p:spPr>
        <p:txBody>
          <a:bodyPr anchor="b">
            <a:normAutofit/>
          </a:bodyPr>
          <a:lstStyle>
            <a:lvl1pPr algn="l">
              <a:defRPr sz="4000">
                <a:solidFill>
                  <a:schemeClr val="tx1"/>
                </a:solidFill>
                <a:latin typeface="Century Gothic" panose="020B0502020202020204" pitchFamily="34" charset="0"/>
              </a:defRPr>
            </a:lvl1pPr>
          </a:lstStyle>
          <a:p>
            <a:r>
              <a:rPr lang="en-US"/>
              <a:t>Click to edit Master title style</a:t>
            </a:r>
          </a:p>
        </p:txBody>
      </p:sp>
      <p:sp>
        <p:nvSpPr>
          <p:cNvPr id="12" name="Freeform 5">
            <a:extLst>
              <a:ext uri="{FF2B5EF4-FFF2-40B4-BE49-F238E27FC236}">
                <a16:creationId xmlns:a16="http://schemas.microsoft.com/office/drawing/2014/main" id="{47EE6E73-28C4-4A6E-9E29-BFEBA8143E63}"/>
              </a:ext>
            </a:extLst>
          </p:cNvPr>
          <p:cNvSpPr>
            <a:spLocks noChangeAspect="1"/>
          </p:cNvSpPr>
          <p:nvPr userDrawn="1"/>
        </p:nvSpPr>
        <p:spPr>
          <a:xfrm>
            <a:off x="3639021" y="4854016"/>
            <a:ext cx="276045" cy="274320"/>
          </a:xfrm>
          <a:custGeom>
            <a:avLst/>
            <a:gdLst/>
            <a:ahLst/>
            <a:cxnLst/>
            <a:rect l="l" t="t" r="r" b="b"/>
            <a:pathLst>
              <a:path w="800544" h="795541">
                <a:moveTo>
                  <a:pt x="0" y="0"/>
                </a:moveTo>
                <a:lnTo>
                  <a:pt x="800544" y="0"/>
                </a:lnTo>
                <a:lnTo>
                  <a:pt x="800544" y="795540"/>
                </a:lnTo>
                <a:lnTo>
                  <a:pt x="0" y="7955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0">
            <a:extLst>
              <a:ext uri="{FF2B5EF4-FFF2-40B4-BE49-F238E27FC236}">
                <a16:creationId xmlns:a16="http://schemas.microsoft.com/office/drawing/2014/main" id="{5884246A-AD38-2767-69D6-8DAA0D4D5033}"/>
              </a:ext>
            </a:extLst>
          </p:cNvPr>
          <p:cNvSpPr txBox="1"/>
          <p:nvPr userDrawn="1"/>
        </p:nvSpPr>
        <p:spPr>
          <a:xfrm>
            <a:off x="3973268" y="4827888"/>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@NWTorontoOHT</a:t>
            </a:r>
          </a:p>
        </p:txBody>
      </p:sp>
      <p:pic>
        <p:nvPicPr>
          <p:cNvPr id="4" name="Picture 3" descr="Text&#10;&#10;Description automatically generated">
            <a:extLst>
              <a:ext uri="{FF2B5EF4-FFF2-40B4-BE49-F238E27FC236}">
                <a16:creationId xmlns:a16="http://schemas.microsoft.com/office/drawing/2014/main" id="{AC953CE9-B208-7250-4B47-2EF95C852869}"/>
              </a:ext>
            </a:extLst>
          </p:cNvPr>
          <p:cNvPicPr>
            <a:picLocks noChangeAspect="1"/>
          </p:cNvPicPr>
          <p:nvPr userDrawn="1"/>
        </p:nvPicPr>
        <p:blipFill>
          <a:blip r:embed="rId5"/>
          <a:stretch>
            <a:fillRect/>
          </a:stretch>
        </p:blipFill>
        <p:spPr>
          <a:xfrm>
            <a:off x="609600" y="685800"/>
            <a:ext cx="3564392" cy="1273629"/>
          </a:xfrm>
          <a:prstGeom prst="rect">
            <a:avLst/>
          </a:prstGeom>
        </p:spPr>
      </p:pic>
      <p:sp>
        <p:nvSpPr>
          <p:cNvPr id="13" name="Freeform 6">
            <a:extLst>
              <a:ext uri="{FF2B5EF4-FFF2-40B4-BE49-F238E27FC236}">
                <a16:creationId xmlns:a16="http://schemas.microsoft.com/office/drawing/2014/main" id="{8C3A3CB0-EFDA-4638-8A28-ECF5131E479B}"/>
              </a:ext>
            </a:extLst>
          </p:cNvPr>
          <p:cNvSpPr>
            <a:spLocks noChangeAspect="1"/>
          </p:cNvSpPr>
          <p:nvPr userDrawn="1"/>
        </p:nvSpPr>
        <p:spPr>
          <a:xfrm>
            <a:off x="3639021"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7">
            <a:extLst>
              <a:ext uri="{FF2B5EF4-FFF2-40B4-BE49-F238E27FC236}">
                <a16:creationId xmlns:a16="http://schemas.microsoft.com/office/drawing/2014/main" id="{E7EFB9DC-5CA5-49AC-B43D-7C5806A4A3E2}"/>
              </a:ext>
            </a:extLst>
          </p:cNvPr>
          <p:cNvSpPr>
            <a:spLocks noChangeAspect="1"/>
          </p:cNvSpPr>
          <p:nvPr userDrawn="1"/>
        </p:nvSpPr>
        <p:spPr>
          <a:xfrm>
            <a:off x="628673" y="5493926"/>
            <a:ext cx="274320" cy="274320"/>
          </a:xfrm>
          <a:custGeom>
            <a:avLst/>
            <a:gdLst/>
            <a:ahLst/>
            <a:cxnLst/>
            <a:rect l="l" t="t" r="r" b="b"/>
            <a:pathLst>
              <a:path w="795541" h="795541">
                <a:moveTo>
                  <a:pt x="0" y="0"/>
                </a:moveTo>
                <a:lnTo>
                  <a:pt x="795541" y="0"/>
                </a:lnTo>
                <a:lnTo>
                  <a:pt x="795541" y="795540"/>
                </a:lnTo>
                <a:lnTo>
                  <a:pt x="0" y="795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Freeform 8">
            <a:extLst>
              <a:ext uri="{FF2B5EF4-FFF2-40B4-BE49-F238E27FC236}">
                <a16:creationId xmlns:a16="http://schemas.microsoft.com/office/drawing/2014/main" id="{CA615AE7-226E-4E21-851E-F37D909F9F7B}"/>
              </a:ext>
            </a:extLst>
          </p:cNvPr>
          <p:cNvSpPr>
            <a:spLocks noChangeAspect="1"/>
          </p:cNvSpPr>
          <p:nvPr userDrawn="1"/>
        </p:nvSpPr>
        <p:spPr>
          <a:xfrm>
            <a:off x="625874" y="4854016"/>
            <a:ext cx="279918" cy="274320"/>
          </a:xfrm>
          <a:custGeom>
            <a:avLst/>
            <a:gdLst/>
            <a:ahLst/>
            <a:cxnLst/>
            <a:rect l="l" t="t" r="r" b="b"/>
            <a:pathLst>
              <a:path w="846146" h="829223">
                <a:moveTo>
                  <a:pt x="0" y="0"/>
                </a:moveTo>
                <a:lnTo>
                  <a:pt x="846146" y="0"/>
                </a:lnTo>
                <a:lnTo>
                  <a:pt x="846146" y="829223"/>
                </a:lnTo>
                <a:lnTo>
                  <a:pt x="0" y="82922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6" name="TextBox 15">
            <a:extLst>
              <a:ext uri="{FF2B5EF4-FFF2-40B4-BE49-F238E27FC236}">
                <a16:creationId xmlns:a16="http://schemas.microsoft.com/office/drawing/2014/main" id="{E7B89A67-7683-4DF4-8298-662631D02CF2}"/>
              </a:ext>
            </a:extLst>
          </p:cNvPr>
          <p:cNvSpPr txBox="1"/>
          <p:nvPr userDrawn="1"/>
        </p:nvSpPr>
        <p:spPr>
          <a:xfrm>
            <a:off x="923098" y="5338699"/>
            <a:ext cx="2833561" cy="584775"/>
          </a:xfrm>
          <a:prstGeom prst="rect">
            <a:avLst/>
          </a:prstGeom>
          <a:noFill/>
        </p:spPr>
        <p:txBody>
          <a:bodyPr wrap="square" rtlCol="0">
            <a:spAutoFit/>
          </a:bodyPr>
          <a:lstStyle/>
          <a:p>
            <a:r>
              <a:rPr lang="en-US" sz="1600" b="1" i="0">
                <a:latin typeface="Century Gothic" panose="020B0502020202020204" pitchFamily="34" charset="0"/>
              </a:rPr>
              <a:t>@North Western Toronto Ontario Health Team</a:t>
            </a:r>
          </a:p>
        </p:txBody>
      </p:sp>
      <p:sp>
        <p:nvSpPr>
          <p:cNvPr id="17" name="TextBox 16">
            <a:extLst>
              <a:ext uri="{FF2B5EF4-FFF2-40B4-BE49-F238E27FC236}">
                <a16:creationId xmlns:a16="http://schemas.microsoft.com/office/drawing/2014/main" id="{664430D2-FEC9-4ED4-A97B-9838B912EE42}"/>
              </a:ext>
            </a:extLst>
          </p:cNvPr>
          <p:cNvSpPr txBox="1"/>
          <p:nvPr userDrawn="1"/>
        </p:nvSpPr>
        <p:spPr>
          <a:xfrm>
            <a:off x="3973268" y="5461809"/>
            <a:ext cx="3666931" cy="33855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a:latin typeface="Century Gothic" panose="020B0502020202020204" pitchFamily="34" charset="0"/>
              </a:rPr>
              <a:t>@nwtoht</a:t>
            </a:r>
          </a:p>
        </p:txBody>
      </p:sp>
    </p:spTree>
    <p:extLst>
      <p:ext uri="{BB962C8B-B14F-4D97-AF65-F5344CB8AC3E}">
        <p14:creationId xmlns:p14="http://schemas.microsoft.com/office/powerpoint/2010/main" val="1999026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CA" smtClean="0"/>
              <a:pPr/>
              <a:t>‹#›</a:t>
            </a:fld>
            <a:endParaRPr lang="en-CA"/>
          </a:p>
        </p:txBody>
      </p:sp>
    </p:spTree>
    <p:extLst>
      <p:ext uri="{BB962C8B-B14F-4D97-AF65-F5344CB8AC3E}">
        <p14:creationId xmlns:p14="http://schemas.microsoft.com/office/powerpoint/2010/main" val="106211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66C38-3FCE-C4BD-A135-44F93529FE0C}"/>
              </a:ext>
            </a:extLst>
          </p:cNvPr>
          <p:cNvSpPr>
            <a:spLocks noGrp="1"/>
          </p:cNvSpPr>
          <p:nvPr>
            <p:ph type="title"/>
          </p:nvPr>
        </p:nvSpPr>
        <p:spPr>
          <a:xfrm>
            <a:off x="609600" y="685800"/>
            <a:ext cx="10972800" cy="5524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DBC9574-EC6C-C1C7-AA9E-E7A3833D534C}"/>
              </a:ext>
            </a:extLst>
          </p:cNvPr>
          <p:cNvSpPr>
            <a:spLocks noGrp="1"/>
          </p:cNvSpPr>
          <p:nvPr>
            <p:ph type="body" idx="1"/>
          </p:nvPr>
        </p:nvSpPr>
        <p:spPr>
          <a:xfrm>
            <a:off x="609600" y="1562100"/>
            <a:ext cx="10972800" cy="4614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8BA1EB6-8C96-EDDE-ED9A-2738ECE7E854}"/>
              </a:ext>
            </a:extLst>
          </p:cNvPr>
          <p:cNvCxnSpPr>
            <a:cxnSpLocks/>
          </p:cNvCxnSpPr>
          <p:nvPr userDrawn="1"/>
        </p:nvCxnSpPr>
        <p:spPr>
          <a:xfrm flipH="1">
            <a:off x="609600" y="6138747"/>
            <a:ext cx="10463561"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1471020-3262-8C76-7F3A-419B1E11F36B}"/>
              </a:ext>
            </a:extLst>
          </p:cNvPr>
          <p:cNvSpPr txBox="1">
            <a:spLocks/>
          </p:cNvSpPr>
          <p:nvPr userDrawn="1"/>
        </p:nvSpPr>
        <p:spPr>
          <a:xfrm>
            <a:off x="7612408" y="5950895"/>
            <a:ext cx="3609821" cy="365125"/>
          </a:xfrm>
          <a:prstGeom prst="rect">
            <a:avLst/>
          </a:prstGeom>
          <a:solidFill>
            <a:schemeClr val="bg2"/>
          </a:solidFill>
          <a:ln>
            <a:noFill/>
          </a:ln>
        </p:spPr>
        <p:txBody>
          <a:bodyPr vert="horz" lIns="91440" tIns="45720" rIns="91440" bIns="45720" rtlCol="0" anchor="ctr"/>
          <a:lstStyle>
            <a:defPPr>
              <a:defRPr lang="en-US"/>
            </a:defPPr>
            <a:lvl1pPr marL="0" algn="r" defTabSz="914400" rtl="0" eaLnBrk="1" latinLnBrk="0" hangingPunct="1">
              <a:defRPr sz="1000" b="1" i="0" kern="1200">
                <a:solidFill>
                  <a:srgbClr val="231F20"/>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b="0" i="0" dirty="0">
                <a:solidFill>
                  <a:schemeClr val="tx1"/>
                </a:solidFill>
                <a:latin typeface="Century Gothic" panose="020B0502020202020204" pitchFamily="34" charset="0"/>
              </a:rPr>
              <a:t>		NWT OHT HE, Module 3: </a:t>
            </a:r>
          </a:p>
          <a:p>
            <a:pPr algn="l"/>
            <a:r>
              <a:rPr lang="en-US" sz="1100" b="0" i="0" dirty="0">
                <a:solidFill>
                  <a:schemeClr val="tx1"/>
                </a:solidFill>
                <a:latin typeface="Century Gothic" panose="020B0502020202020204" pitchFamily="34" charset="0"/>
              </a:rPr>
              <a:t>Deconstructing Oppressive Structures and Systems</a:t>
            </a:r>
          </a:p>
        </p:txBody>
      </p:sp>
      <p:sp>
        <p:nvSpPr>
          <p:cNvPr id="4" name="Slide Number Placeholder 5">
            <a:extLst>
              <a:ext uri="{FF2B5EF4-FFF2-40B4-BE49-F238E27FC236}">
                <a16:creationId xmlns:a16="http://schemas.microsoft.com/office/drawing/2014/main" id="{3B860143-77DD-0F9E-B8EE-929A7D9D27D7}"/>
              </a:ext>
            </a:extLst>
          </p:cNvPr>
          <p:cNvSpPr>
            <a:spLocks noGrp="1"/>
          </p:cNvSpPr>
          <p:nvPr>
            <p:ph type="sldNum" sz="quarter" idx="4"/>
          </p:nvPr>
        </p:nvSpPr>
        <p:spPr>
          <a:xfrm>
            <a:off x="11222229" y="5986887"/>
            <a:ext cx="415926" cy="329133"/>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82C561-A41C-D443-B264-42DD39AE3245}" type="slidenum">
              <a:rPr kumimoji="0" lang="en-US" sz="1200" b="1" i="0" u="none" strike="noStrike" kern="1200" cap="none" spc="0" normalizeH="0" baseline="0" noProof="0" smtClean="0">
                <a:ln>
                  <a:noFill/>
                </a:ln>
                <a:solidFill>
                  <a:srgbClr val="792C80"/>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792C8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363212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5" r:id="rId4"/>
    <p:sldLayoutId id="2147483653" r:id="rId5"/>
    <p:sldLayoutId id="2147483675" r:id="rId6"/>
    <p:sldLayoutId id="2147483662" r:id="rId7"/>
    <p:sldLayoutId id="2147483659" r:id="rId8"/>
    <p:sldLayoutId id="2147483676" r:id="rId9"/>
  </p:sldLayoutIdLst>
  <p:hf hdr="0" dt="0"/>
  <p:txStyles>
    <p:titleStyle>
      <a:lvl1pPr algn="l" defTabSz="914400" rtl="0" eaLnBrk="1" latinLnBrk="0" hangingPunct="1">
        <a:lnSpc>
          <a:spcPts val="4000"/>
        </a:lnSpc>
        <a:spcBef>
          <a:spcPct val="0"/>
        </a:spcBef>
        <a:buNone/>
        <a:defRPr sz="32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ts val="2200"/>
        </a:lnSpc>
        <a:spcBef>
          <a:spcPts val="0"/>
        </a:spcBef>
        <a:spcAft>
          <a:spcPts val="1500"/>
        </a:spcAft>
        <a:buFont typeface="Arial" panose="020B0604020202020204" pitchFamily="34" charset="0"/>
        <a:buChar char="•"/>
        <a:defRPr sz="1600" b="1"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ts val="2200"/>
        </a:lnSpc>
        <a:spcBef>
          <a:spcPts val="0"/>
        </a:spcBef>
        <a:spcAft>
          <a:spcPts val="1500"/>
        </a:spcAft>
        <a:buFont typeface="Arial" panose="020B0604020202020204" pitchFamily="34" charset="0"/>
        <a:buChar char="•"/>
        <a:defRPr sz="16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ts val="2000"/>
        </a:lnSpc>
        <a:spcBef>
          <a:spcPts val="0"/>
        </a:spcBef>
        <a:spcAft>
          <a:spcPts val="1000"/>
        </a:spcAft>
        <a:buFont typeface="Arial" panose="020B0604020202020204" pitchFamily="34" charset="0"/>
        <a:buChar char="•"/>
        <a:defRPr sz="14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ts val="1800"/>
        </a:lnSpc>
        <a:spcBef>
          <a:spcPts val="0"/>
        </a:spcBef>
        <a:spcAft>
          <a:spcPts val="10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ts val="1800"/>
        </a:lnSpc>
        <a:spcBef>
          <a:spcPts val="0"/>
        </a:spcBef>
        <a:spcAft>
          <a:spcPts val="500"/>
        </a:spcAft>
        <a:buFont typeface="Arial" panose="020B0604020202020204" pitchFamily="34" charset="0"/>
        <a:buChar char="•"/>
        <a:defRPr sz="1100" b="0" i="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guide id="3" orient="horz" pos="432"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www.allianceon.org/Social-Prescribing" TargetMode="External"/><Relationship Id="rId3" Type="http://schemas.openxmlformats.org/officeDocument/2006/relationships/image" Target="../media/image16.jpg"/><Relationship Id="rId7" Type="http://schemas.openxmlformats.org/officeDocument/2006/relationships/hyperlink" Target="https://flaoht.ca/blogs/news/spotlight-on-health-equity-regional-collaboration-in-gender-affirming-care"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www.healthcommons.ca/projects/projects/community-ambassador-training?rq=community%20ambassador" TargetMode="External"/><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2.gov.bc.ca/assets/gov/british-columbians-our-governments/indigenous-people/aboriginal-peoples-documents/calls_to_action_english2.pdf" TargetMode="External"/><Relationship Id="rId2" Type="http://schemas.openxmlformats.org/officeDocument/2006/relationships/hyperlink" Target="https://www.toronto.ca/wp-content/uploads/2019/06/90c6-2019-Land-Acknowledgment-Guidance.pdf" TargetMode="External"/><Relationship Id="rId1" Type="http://schemas.openxmlformats.org/officeDocument/2006/relationships/slideLayout" Target="../slideLayouts/slideLayout6.xml"/><Relationship Id="rId5" Type="http://schemas.openxmlformats.org/officeDocument/2006/relationships/hyperlink" Target="https://www.amnesty.ca/blog/activism-skills-land-and-territory-acknowledgement/#:~:text=%20Process%20for%20land%20acknowledgements%20%201%20Name,in%20order%20if%20that%20helps%20the...%20More%20" TargetMode="External"/><Relationship Id="rId4" Type="http://schemas.openxmlformats.org/officeDocument/2006/relationships/hyperlink" Target="https://nandogikendan.com/dish-with-one-spo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42124B-0A8F-2E8B-35EE-144FBD67CB19}"/>
              </a:ext>
            </a:extLst>
          </p:cNvPr>
          <p:cNvSpPr>
            <a:spLocks noGrp="1"/>
          </p:cNvSpPr>
          <p:nvPr>
            <p:ph type="ctrTitle"/>
          </p:nvPr>
        </p:nvSpPr>
        <p:spPr>
          <a:xfrm>
            <a:off x="703754" y="4270290"/>
            <a:ext cx="9088833" cy="1101436"/>
          </a:xfrm>
        </p:spPr>
        <p:txBody>
          <a:bodyPr>
            <a:noAutofit/>
          </a:bodyPr>
          <a:lstStyle/>
          <a:p>
            <a:pPr>
              <a:lnSpc>
                <a:spcPct val="100000"/>
              </a:lnSpc>
            </a:pPr>
            <a:r>
              <a:rPr lang="en-US" dirty="0"/>
              <a:t>Health Equity Training Module 3: </a:t>
            </a:r>
            <a:br>
              <a:rPr lang="en-US" dirty="0"/>
            </a:br>
            <a:r>
              <a:rPr lang="en-US" dirty="0"/>
              <a:t>Deconstructing Oppressive Structures and Systems</a:t>
            </a:r>
          </a:p>
        </p:txBody>
      </p:sp>
      <p:sp>
        <p:nvSpPr>
          <p:cNvPr id="5" name="Subtitle 4">
            <a:extLst>
              <a:ext uri="{FF2B5EF4-FFF2-40B4-BE49-F238E27FC236}">
                <a16:creationId xmlns:a16="http://schemas.microsoft.com/office/drawing/2014/main" id="{61EBAE50-A8E1-FC25-B878-FC65C93BA337}"/>
              </a:ext>
            </a:extLst>
          </p:cNvPr>
          <p:cNvSpPr>
            <a:spLocks noGrp="1"/>
          </p:cNvSpPr>
          <p:nvPr>
            <p:ph type="subTitle" idx="1"/>
          </p:nvPr>
        </p:nvSpPr>
        <p:spPr>
          <a:xfrm>
            <a:off x="703754" y="5584377"/>
            <a:ext cx="7239000" cy="603732"/>
          </a:xfrm>
        </p:spPr>
        <p:txBody>
          <a:bodyPr/>
          <a:lstStyle/>
          <a:p>
            <a:r>
              <a:rPr lang="en-US" dirty="0">
                <a:solidFill>
                  <a:schemeClr val="accent4"/>
                </a:solidFill>
              </a:rPr>
              <a:t>January 2026</a:t>
            </a:r>
          </a:p>
        </p:txBody>
      </p:sp>
    </p:spTree>
    <p:extLst>
      <p:ext uri="{BB962C8B-B14F-4D97-AF65-F5344CB8AC3E}">
        <p14:creationId xmlns:p14="http://schemas.microsoft.com/office/powerpoint/2010/main" val="419287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38"/>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30" name="Google Shape;430;p38"/>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Strategies at the Individual Level</a:t>
            </a:r>
            <a:endParaRPr sz="3733">
              <a:solidFill>
                <a:schemeClr val="lt1"/>
              </a:solidFill>
              <a:latin typeface="Century Gothic" panose="020B0502020202020204" pitchFamily="34" charset="0"/>
              <a:ea typeface="Barlow SemiBold"/>
              <a:cs typeface="Barlow SemiBold"/>
              <a:sym typeface="Barlow SemiBold"/>
            </a:endParaRPr>
          </a:p>
        </p:txBody>
      </p:sp>
      <p:sp>
        <p:nvSpPr>
          <p:cNvPr id="431" name="Google Shape;431;p38"/>
          <p:cNvSpPr/>
          <p:nvPr/>
        </p:nvSpPr>
        <p:spPr>
          <a:xfrm>
            <a:off x="787760" y="3821941"/>
            <a:ext cx="10937600" cy="2097600"/>
          </a:xfrm>
          <a:prstGeom prst="wedgeRoundRectCallout">
            <a:avLst>
              <a:gd name="adj1" fmla="val -37755"/>
              <a:gd name="adj2" fmla="val 68531"/>
              <a:gd name="adj3" fmla="val 0"/>
            </a:avLst>
          </a:prstGeom>
          <a:solidFill>
            <a:schemeClr val="accent2"/>
          </a:solidFill>
          <a:ln>
            <a:noFill/>
          </a:ln>
        </p:spPr>
        <p:txBody>
          <a:bodyPr spcFirstLastPara="1" wrap="square" lIns="121900" tIns="121900" rIns="121900" bIns="121900" anchor="ctr" anchorCtr="0">
            <a:noAutofit/>
          </a:bodyPr>
          <a:lstStyle/>
          <a:p>
            <a:pPr algn="ctr"/>
            <a:endParaRPr sz="2400"/>
          </a:p>
        </p:txBody>
      </p:sp>
      <p:sp>
        <p:nvSpPr>
          <p:cNvPr id="432" name="Google Shape;432;p38"/>
          <p:cNvSpPr txBox="1"/>
          <p:nvPr/>
        </p:nvSpPr>
        <p:spPr>
          <a:xfrm>
            <a:off x="1158200" y="4018710"/>
            <a:ext cx="10834109" cy="1493855"/>
          </a:xfrm>
          <a:prstGeom prst="rect">
            <a:avLst/>
          </a:prstGeom>
          <a:noFill/>
          <a:ln>
            <a:noFill/>
          </a:ln>
        </p:spPr>
        <p:txBody>
          <a:bodyPr spcFirstLastPara="1" wrap="square" lIns="121900" tIns="121900" rIns="121900" bIns="121900" anchor="t" anchorCtr="0">
            <a:noAutofit/>
          </a:bodyPr>
          <a:lstStyle/>
          <a:p>
            <a:r>
              <a:rPr lang="en-CA" sz="2800" b="1" dirty="0">
                <a:solidFill>
                  <a:schemeClr val="dk1"/>
                </a:solidFill>
                <a:latin typeface="Century Gothic" panose="020B0502020202020204" pitchFamily="34" charset="0"/>
                <a:ea typeface="Barlow"/>
                <a:cs typeface="Barlow"/>
                <a:sym typeface="Barlow"/>
              </a:rPr>
              <a:t>When conversations about race, harm, or privilege feel uncomfortable, what is your typical reaction? What do you think that reaction protects you from confronting?</a:t>
            </a:r>
            <a:endParaRPr sz="2800" b="1" dirty="0">
              <a:solidFill>
                <a:srgbClr val="181818"/>
              </a:solidFill>
              <a:latin typeface="Century Gothic" panose="020B0502020202020204" pitchFamily="34" charset="0"/>
              <a:ea typeface="Barlow"/>
              <a:cs typeface="Barlow"/>
              <a:sym typeface="Barlow"/>
            </a:endParaRPr>
          </a:p>
        </p:txBody>
      </p:sp>
      <p:sp>
        <p:nvSpPr>
          <p:cNvPr id="433" name="Google Shape;433;p38"/>
          <p:cNvSpPr txBox="1"/>
          <p:nvPr/>
        </p:nvSpPr>
        <p:spPr>
          <a:xfrm>
            <a:off x="627200" y="1197259"/>
            <a:ext cx="10937600" cy="3100400"/>
          </a:xfrm>
          <a:prstGeom prst="rect">
            <a:avLst/>
          </a:prstGeom>
          <a:noFill/>
          <a:ln>
            <a:noFill/>
          </a:ln>
        </p:spPr>
        <p:txBody>
          <a:bodyPr spcFirstLastPara="1" wrap="square" lIns="121900" tIns="121900" rIns="121900" bIns="121900" anchor="t" anchorCtr="0">
            <a:noAutofit/>
          </a:bodyPr>
          <a:lstStyle/>
          <a:p>
            <a:pPr marL="609585" indent="-465655">
              <a:lnSpc>
                <a:spcPct val="115000"/>
              </a:lnSpc>
              <a:buClr>
                <a:srgbClr val="181818"/>
              </a:buClr>
              <a:buSzPts val="1900"/>
              <a:buFont typeface="Barlow"/>
              <a:buChar char="●"/>
            </a:pPr>
            <a:r>
              <a:rPr lang="en-CA" sz="2000" dirty="0">
                <a:latin typeface="Century Gothic" panose="020B0502020202020204" pitchFamily="34" charset="0"/>
                <a:ea typeface="Barlow"/>
                <a:cs typeface="Barlow"/>
                <a:sym typeface="Barlow"/>
              </a:rPr>
              <a:t>Challenging internalized oppression requires self-awareness on how our identities and experiences shape our interpersonal interactions</a:t>
            </a:r>
            <a:endParaRPr sz="2000" dirty="0">
              <a:latin typeface="Century Gothic" panose="020B0502020202020204" pitchFamily="34" charset="0"/>
              <a:ea typeface="Barlow"/>
              <a:cs typeface="Barlow"/>
              <a:sym typeface="Barlow"/>
            </a:endParaRPr>
          </a:p>
          <a:p>
            <a:pPr marL="609585" indent="-465655">
              <a:lnSpc>
                <a:spcPct val="115000"/>
              </a:lnSpc>
              <a:spcBef>
                <a:spcPts val="1333"/>
              </a:spcBef>
              <a:buClr>
                <a:srgbClr val="181818"/>
              </a:buClr>
              <a:buSzPts val="1900"/>
              <a:buFont typeface="Barlow"/>
              <a:buChar char="●"/>
            </a:pPr>
            <a:r>
              <a:rPr lang="en-CA" sz="2000" dirty="0">
                <a:latin typeface="Century Gothic" panose="020B0502020202020204" pitchFamily="34" charset="0"/>
                <a:ea typeface="Barlow"/>
                <a:cs typeface="Barlow"/>
                <a:sym typeface="Barlow"/>
              </a:rPr>
              <a:t>Discomfort in this work is inevitable — shows up as silence, defensiveness, guilt, fear of saying the wrong thing, withdrawal </a:t>
            </a:r>
            <a:endParaRPr sz="2000" dirty="0">
              <a:latin typeface="Century Gothic" panose="020B0502020202020204" pitchFamily="34" charset="0"/>
              <a:ea typeface="Barlow"/>
              <a:cs typeface="Barlow"/>
              <a:sym typeface="Barlow"/>
            </a:endParaRPr>
          </a:p>
          <a:p>
            <a:pPr marL="609585" indent="-465655">
              <a:lnSpc>
                <a:spcPct val="115000"/>
              </a:lnSpc>
              <a:spcBef>
                <a:spcPts val="1333"/>
              </a:spcBef>
              <a:spcAft>
                <a:spcPts val="1333"/>
              </a:spcAft>
              <a:buClr>
                <a:srgbClr val="181818"/>
              </a:buClr>
              <a:buSzPts val="1900"/>
              <a:buFont typeface="Barlow"/>
              <a:buChar char="●"/>
            </a:pPr>
            <a:r>
              <a:rPr lang="en-CA" sz="2000" dirty="0">
                <a:latin typeface="Century Gothic" panose="020B0502020202020204" pitchFamily="34" charset="0"/>
                <a:ea typeface="Barlow"/>
                <a:cs typeface="Barlow"/>
                <a:sym typeface="Barlow"/>
              </a:rPr>
              <a:t>Recognize our potential for growth, change, and accountability when we sit with discomfort</a:t>
            </a:r>
            <a:endParaRPr sz="2000" b="1" dirty="0">
              <a:latin typeface="Century Gothic" panose="020B0502020202020204" pitchFamily="34" charset="0"/>
              <a:ea typeface="Barlow"/>
              <a:cs typeface="Barlow"/>
              <a:sym typeface="Barlow"/>
            </a:endParaRPr>
          </a:p>
        </p:txBody>
      </p:sp>
      <p:pic>
        <p:nvPicPr>
          <p:cNvPr id="435" name="Google Shape;435;p38"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41" name="Google Shape;441;p39"/>
          <p:cNvSpPr txBox="1"/>
          <p:nvPr/>
        </p:nvSpPr>
        <p:spPr>
          <a:xfrm>
            <a:off x="2222933" y="148700"/>
            <a:ext cx="8210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2800" b="1" dirty="0">
                <a:solidFill>
                  <a:schemeClr val="lt1"/>
                </a:solidFill>
                <a:latin typeface="Barlow"/>
                <a:ea typeface="Barlow"/>
                <a:cs typeface="Barlow"/>
                <a:sym typeface="Barlow"/>
              </a:rPr>
              <a:t>Beyond Individual Strategies for Lasting </a:t>
            </a:r>
            <a:r>
              <a:rPr lang="en-CA" sz="2800" b="1" dirty="0">
                <a:solidFill>
                  <a:schemeClr val="lt1"/>
                </a:solidFill>
                <a:latin typeface="Century Gothic" panose="020B0502020202020204" pitchFamily="34" charset="0"/>
                <a:ea typeface="Barlow"/>
                <a:cs typeface="Barlow"/>
                <a:sym typeface="Barlow"/>
              </a:rPr>
              <a:t>Change</a:t>
            </a:r>
            <a:endParaRPr sz="3067" dirty="0">
              <a:solidFill>
                <a:schemeClr val="lt1"/>
              </a:solidFill>
              <a:latin typeface="Century Gothic" panose="020B0502020202020204" pitchFamily="34" charset="0"/>
              <a:ea typeface="Barlow SemiBold"/>
              <a:cs typeface="Barlow SemiBold"/>
              <a:sym typeface="Barlow SemiBold"/>
            </a:endParaRPr>
          </a:p>
        </p:txBody>
      </p:sp>
      <p:sp>
        <p:nvSpPr>
          <p:cNvPr id="442" name="Google Shape;442;p39"/>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43" name="Google Shape;443;p39"/>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44" name="Google Shape;444;p39"/>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45" name="Google Shape;445;p39"/>
          <p:cNvSpPr txBox="1"/>
          <p:nvPr/>
        </p:nvSpPr>
        <p:spPr>
          <a:xfrm>
            <a:off x="688997" y="1213284"/>
            <a:ext cx="10999304" cy="2254000"/>
          </a:xfrm>
          <a:prstGeom prst="rect">
            <a:avLst/>
          </a:prstGeom>
          <a:noFill/>
          <a:ln>
            <a:noFill/>
          </a:ln>
        </p:spPr>
        <p:txBody>
          <a:bodyPr spcFirstLastPara="1" wrap="square" lIns="121900" tIns="121900" rIns="121900" bIns="121900" anchor="t" anchorCtr="0">
            <a:noAutofit/>
          </a:bodyPr>
          <a:lstStyle/>
          <a:p>
            <a:pPr>
              <a:spcAft>
                <a:spcPts val="1333"/>
              </a:spcAft>
            </a:pPr>
            <a:r>
              <a:rPr lang="en-CA" sz="2400" dirty="0">
                <a:latin typeface="Century Gothic" panose="020B0502020202020204" pitchFamily="34" charset="0"/>
                <a:ea typeface="Barlow"/>
                <a:cs typeface="Barlow"/>
                <a:sym typeface="Barlow"/>
              </a:rPr>
              <a:t>Uprooting systems creating health inequities, systems buttressed by centuries of racism and colonization, will not happen overnight. Luckily, many programs and innovations exist meeting communities where they are, culturally responsive, and embedding principles of Anti-Racism /Anti-Oppression that we can expand and spread, such as:</a:t>
            </a:r>
            <a:endParaRPr sz="2400" dirty="0">
              <a:latin typeface="Century Gothic" panose="020B0502020202020204" pitchFamily="34" charset="0"/>
              <a:ea typeface="Barlow"/>
              <a:cs typeface="Barlow"/>
              <a:sym typeface="Barlow"/>
            </a:endParaRPr>
          </a:p>
        </p:txBody>
      </p:sp>
      <p:pic>
        <p:nvPicPr>
          <p:cNvPr id="446" name="Google Shape;446;p39" title="social prescribing.jpg"/>
          <p:cNvPicPr preferRelativeResize="0"/>
          <p:nvPr/>
        </p:nvPicPr>
        <p:blipFill>
          <a:blip r:embed="rId3">
            <a:alphaModFix/>
          </a:blip>
          <a:stretch>
            <a:fillRect/>
          </a:stretch>
        </p:blipFill>
        <p:spPr>
          <a:xfrm>
            <a:off x="8408599" y="3746366"/>
            <a:ext cx="3198726" cy="2320965"/>
          </a:xfrm>
          <a:prstGeom prst="rect">
            <a:avLst/>
          </a:prstGeom>
          <a:noFill/>
          <a:ln>
            <a:noFill/>
          </a:ln>
        </p:spPr>
      </p:pic>
      <p:pic>
        <p:nvPicPr>
          <p:cNvPr id="447" name="Google Shape;447;p39" title="ambassador-image-2.jpg"/>
          <p:cNvPicPr preferRelativeResize="0"/>
          <p:nvPr/>
        </p:nvPicPr>
        <p:blipFill>
          <a:blip r:embed="rId4">
            <a:alphaModFix/>
          </a:blip>
          <a:stretch>
            <a:fillRect/>
          </a:stretch>
        </p:blipFill>
        <p:spPr>
          <a:xfrm>
            <a:off x="467410" y="3777701"/>
            <a:ext cx="3316284" cy="2299232"/>
          </a:xfrm>
          <a:prstGeom prst="rect">
            <a:avLst/>
          </a:prstGeom>
          <a:noFill/>
          <a:ln>
            <a:noFill/>
          </a:ln>
        </p:spPr>
      </p:pic>
      <p:pic>
        <p:nvPicPr>
          <p:cNvPr id="448" name="Google Shape;448;p39" title="Pride_Parade.jpg"/>
          <p:cNvPicPr preferRelativeResize="0"/>
          <p:nvPr/>
        </p:nvPicPr>
        <p:blipFill>
          <a:blip r:embed="rId5">
            <a:alphaModFix/>
          </a:blip>
          <a:stretch>
            <a:fillRect/>
          </a:stretch>
        </p:blipFill>
        <p:spPr>
          <a:xfrm>
            <a:off x="4517517" y="3753934"/>
            <a:ext cx="3316284" cy="2346766"/>
          </a:xfrm>
          <a:prstGeom prst="rect">
            <a:avLst/>
          </a:prstGeom>
          <a:noFill/>
          <a:ln>
            <a:noFill/>
          </a:ln>
        </p:spPr>
      </p:pic>
      <p:sp>
        <p:nvSpPr>
          <p:cNvPr id="449" name="Google Shape;449;p39"/>
          <p:cNvSpPr txBox="1"/>
          <p:nvPr/>
        </p:nvSpPr>
        <p:spPr>
          <a:xfrm>
            <a:off x="124552" y="3219536"/>
            <a:ext cx="4002000" cy="668000"/>
          </a:xfrm>
          <a:prstGeom prst="rect">
            <a:avLst/>
          </a:prstGeom>
          <a:noFill/>
          <a:ln>
            <a:noFill/>
          </a:ln>
        </p:spPr>
        <p:txBody>
          <a:bodyPr spcFirstLastPara="1" wrap="square" lIns="121900" tIns="121900" rIns="121900" bIns="121900" anchor="t" anchorCtr="0">
            <a:noAutofit/>
          </a:bodyPr>
          <a:lstStyle/>
          <a:p>
            <a:pPr algn="ctr"/>
            <a:r>
              <a:rPr lang="en-CA" sz="2133" u="sng">
                <a:solidFill>
                  <a:schemeClr val="accent5"/>
                </a:solidFill>
                <a:latin typeface="Barlow"/>
                <a:ea typeface="Barlow"/>
                <a:cs typeface="Barlow"/>
                <a:sym typeface="Barlow"/>
                <a:hlinkClick r:id="rId6">
                  <a:extLst>
                    <a:ext uri="{A12FA001-AC4F-418D-AE19-62706E023703}">
                      <ahyp:hlinkClr xmlns:ahyp="http://schemas.microsoft.com/office/drawing/2018/hyperlinkcolor" val="tx"/>
                    </a:ext>
                  </a:extLst>
                </a:hlinkClick>
              </a:rPr>
              <a:t>Community Ambassador Model</a:t>
            </a:r>
            <a:endParaRPr sz="2133">
              <a:solidFill>
                <a:schemeClr val="dk2"/>
              </a:solidFill>
              <a:latin typeface="Barlow"/>
              <a:ea typeface="Barlow"/>
              <a:cs typeface="Barlow"/>
              <a:sym typeface="Barlow"/>
            </a:endParaRPr>
          </a:p>
        </p:txBody>
      </p:sp>
      <p:sp>
        <p:nvSpPr>
          <p:cNvPr id="450" name="Google Shape;450;p39"/>
          <p:cNvSpPr txBox="1"/>
          <p:nvPr/>
        </p:nvSpPr>
        <p:spPr>
          <a:xfrm>
            <a:off x="4174659" y="3211146"/>
            <a:ext cx="4002000" cy="668000"/>
          </a:xfrm>
          <a:prstGeom prst="rect">
            <a:avLst/>
          </a:prstGeom>
          <a:noFill/>
          <a:ln>
            <a:noFill/>
          </a:ln>
        </p:spPr>
        <p:txBody>
          <a:bodyPr spcFirstLastPara="1" wrap="square" lIns="121900" tIns="121900" rIns="121900" bIns="121900" anchor="t" anchorCtr="0">
            <a:noAutofit/>
          </a:bodyPr>
          <a:lstStyle/>
          <a:p>
            <a:pPr algn="ctr"/>
            <a:r>
              <a:rPr lang="en-CA" sz="2133" u="sng" dirty="0">
                <a:solidFill>
                  <a:schemeClr val="accent5"/>
                </a:solidFill>
                <a:latin typeface="Barlow"/>
                <a:ea typeface="Barlow"/>
                <a:cs typeface="Barlow"/>
                <a:sym typeface="Barlow"/>
                <a:hlinkClick r:id="rId7">
                  <a:extLst>
                    <a:ext uri="{A12FA001-AC4F-418D-AE19-62706E023703}">
                      <ahyp:hlinkClr xmlns:ahyp="http://schemas.microsoft.com/office/drawing/2018/hyperlinkcolor" val="tx"/>
                    </a:ext>
                  </a:extLst>
                </a:hlinkClick>
              </a:rPr>
              <a:t>Gender Diversity Rounds</a:t>
            </a:r>
            <a:endParaRPr sz="2133" dirty="0">
              <a:solidFill>
                <a:schemeClr val="dk2"/>
              </a:solidFill>
              <a:latin typeface="Barlow"/>
              <a:ea typeface="Barlow"/>
              <a:cs typeface="Barlow"/>
              <a:sym typeface="Barlow"/>
            </a:endParaRPr>
          </a:p>
        </p:txBody>
      </p:sp>
      <p:sp>
        <p:nvSpPr>
          <p:cNvPr id="451" name="Google Shape;451;p39"/>
          <p:cNvSpPr txBox="1"/>
          <p:nvPr/>
        </p:nvSpPr>
        <p:spPr>
          <a:xfrm>
            <a:off x="8080683" y="3222909"/>
            <a:ext cx="4002000" cy="668000"/>
          </a:xfrm>
          <a:prstGeom prst="rect">
            <a:avLst/>
          </a:prstGeom>
          <a:noFill/>
          <a:ln>
            <a:noFill/>
          </a:ln>
        </p:spPr>
        <p:txBody>
          <a:bodyPr spcFirstLastPara="1" wrap="square" lIns="121900" tIns="121900" rIns="121900" bIns="121900" anchor="t" anchorCtr="0">
            <a:noAutofit/>
          </a:bodyPr>
          <a:lstStyle/>
          <a:p>
            <a:pPr algn="ctr"/>
            <a:r>
              <a:rPr lang="en-CA" sz="2133" u="sng" dirty="0">
                <a:solidFill>
                  <a:schemeClr val="accent5"/>
                </a:solidFill>
                <a:latin typeface="Barlow"/>
                <a:ea typeface="Barlow"/>
                <a:cs typeface="Barlow"/>
                <a:sym typeface="Barlow"/>
                <a:hlinkClick r:id="rId8">
                  <a:extLst>
                    <a:ext uri="{A12FA001-AC4F-418D-AE19-62706E023703}">
                      <ahyp:hlinkClr xmlns:ahyp="http://schemas.microsoft.com/office/drawing/2018/hyperlinkcolor" val="tx"/>
                    </a:ext>
                  </a:extLst>
                </a:hlinkClick>
              </a:rPr>
              <a:t>Black Social Prescribing</a:t>
            </a:r>
            <a:endParaRPr sz="2133" dirty="0">
              <a:solidFill>
                <a:schemeClr val="dk2"/>
              </a:solidFill>
              <a:latin typeface="Barlow"/>
              <a:ea typeface="Barlow"/>
              <a:cs typeface="Barlow"/>
              <a:sym typeface="Barlow"/>
            </a:endParaRPr>
          </a:p>
        </p:txBody>
      </p:sp>
      <p:pic>
        <p:nvPicPr>
          <p:cNvPr id="453" name="Google Shape;453;p39" title="NWT-OHT_Logo-Final-White.png"/>
          <p:cNvPicPr preferRelativeResize="0"/>
          <p:nvPr/>
        </p:nvPicPr>
        <p:blipFill>
          <a:blip r:embed="rId9">
            <a:alphaModFix/>
          </a:blip>
          <a:stretch>
            <a:fillRect/>
          </a:stretch>
        </p:blipFill>
        <p:spPr>
          <a:xfrm>
            <a:off x="161668" y="99834"/>
            <a:ext cx="1993065" cy="7104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6D85-4D71-4EFF-120C-069FB1B8FBA5}"/>
              </a:ext>
            </a:extLst>
          </p:cNvPr>
          <p:cNvSpPr>
            <a:spLocks noGrp="1"/>
          </p:cNvSpPr>
          <p:nvPr>
            <p:ph type="ctrTitle"/>
          </p:nvPr>
        </p:nvSpPr>
        <p:spPr/>
        <p:txBody>
          <a:bodyPr/>
          <a:lstStyle/>
          <a:p>
            <a:r>
              <a:rPr lang="en-US"/>
              <a:t>Thank You</a:t>
            </a:r>
          </a:p>
        </p:txBody>
      </p:sp>
    </p:spTree>
    <p:extLst>
      <p:ext uri="{BB962C8B-B14F-4D97-AF65-F5344CB8AC3E}">
        <p14:creationId xmlns:p14="http://schemas.microsoft.com/office/powerpoint/2010/main" val="139721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p:txBody>
          <a:bodyPr/>
          <a:lstStyle/>
          <a:p>
            <a:r>
              <a:rPr lang="en-US" dirty="0"/>
              <a:t>Land Acknowledgement</a:t>
            </a:r>
          </a:p>
        </p:txBody>
      </p:sp>
    </p:spTree>
    <p:extLst>
      <p:ext uri="{BB962C8B-B14F-4D97-AF65-F5344CB8AC3E}">
        <p14:creationId xmlns:p14="http://schemas.microsoft.com/office/powerpoint/2010/main" val="427201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2241D6-B32D-8E47-5325-8C149DD5B0F5}"/>
              </a:ext>
            </a:extLst>
          </p:cNvPr>
          <p:cNvSpPr>
            <a:spLocks noGrp="1"/>
          </p:cNvSpPr>
          <p:nvPr>
            <p:ph type="title"/>
          </p:nvPr>
        </p:nvSpPr>
        <p:spPr>
          <a:xfrm>
            <a:off x="609600" y="541980"/>
            <a:ext cx="10972800" cy="671945"/>
          </a:xfrm>
        </p:spPr>
        <p:txBody>
          <a:bodyPr/>
          <a:lstStyle/>
          <a:p>
            <a:r>
              <a:rPr lang="en-CA" dirty="0"/>
              <a:t>Land Acknowledgement </a:t>
            </a:r>
            <a:endParaRPr lang="en-US" dirty="0"/>
          </a:p>
        </p:txBody>
      </p:sp>
      <p:sp>
        <p:nvSpPr>
          <p:cNvPr id="4" name="Text Placeholder 3">
            <a:extLst>
              <a:ext uri="{FF2B5EF4-FFF2-40B4-BE49-F238E27FC236}">
                <a16:creationId xmlns:a16="http://schemas.microsoft.com/office/drawing/2014/main" id="{B8BE86DD-0DC9-EF68-EB2D-FEB270330C8D}"/>
              </a:ext>
            </a:extLst>
          </p:cNvPr>
          <p:cNvSpPr>
            <a:spLocks noGrp="1"/>
          </p:cNvSpPr>
          <p:nvPr>
            <p:ph type="body" sz="quarter" idx="12"/>
          </p:nvPr>
        </p:nvSpPr>
        <p:spPr>
          <a:xfrm>
            <a:off x="609600" y="1070559"/>
            <a:ext cx="11028555" cy="4120116"/>
          </a:xfrm>
        </p:spPr>
        <p:txBody>
          <a:bodyPr>
            <a:noAutofit/>
          </a:bodyPr>
          <a:lstStyle/>
          <a:p>
            <a:pPr marL="0" lvl="0" indent="0">
              <a:lnSpc>
                <a:spcPct val="100000"/>
              </a:lnSpc>
              <a:spcBef>
                <a:spcPts val="1000"/>
              </a:spcBef>
              <a:spcAft>
                <a:spcPts val="0"/>
              </a:spcAft>
              <a:buNone/>
            </a:pPr>
            <a:endParaRPr lang="en-CA" sz="2000" b="0" i="1" dirty="0"/>
          </a:p>
          <a:p>
            <a:pPr marL="0" lvl="0" indent="0">
              <a:lnSpc>
                <a:spcPct val="100000"/>
              </a:lnSpc>
              <a:spcBef>
                <a:spcPts val="1000"/>
              </a:spcBef>
              <a:spcAft>
                <a:spcPts val="0"/>
              </a:spcAft>
              <a:buNone/>
            </a:pPr>
            <a:r>
              <a:rPr lang="en-CA" sz="2000" b="0" i="1" dirty="0"/>
              <a:t>I would like to acknowledge that we are situated on the traditional and ancestral lands of many Indigenous Nations on which we are learning, working and organizing today. The area known as </a:t>
            </a:r>
            <a:r>
              <a:rPr lang="en-CA" sz="2000" b="0" i="1" dirty="0" err="1"/>
              <a:t>Tkaronto</a:t>
            </a:r>
            <a:r>
              <a:rPr lang="en-CA" sz="2000" b="0" i="1" dirty="0"/>
              <a:t> has been taken care of by the Anishinaabe, including the </a:t>
            </a:r>
            <a:r>
              <a:rPr lang="en-CA" sz="2000" b="0" i="1" dirty="0" err="1"/>
              <a:t>Mississaugas</a:t>
            </a:r>
            <a:r>
              <a:rPr lang="en-CA" sz="2000" b="0" i="1" dirty="0"/>
              <a:t> of the Credit, Haudenosaunee, and Huron-Wendat territory. Today, this meeting place is still the home to many Indigenous Peoples from across Turtle Island and I am grateful to have the opportunity to work on this land as a settler. </a:t>
            </a:r>
          </a:p>
          <a:p>
            <a:pPr marL="0" lvl="0" indent="0">
              <a:lnSpc>
                <a:spcPct val="100000"/>
              </a:lnSpc>
              <a:spcBef>
                <a:spcPts val="1000"/>
              </a:spcBef>
              <a:spcAft>
                <a:spcPts val="0"/>
              </a:spcAft>
              <a:buNone/>
            </a:pPr>
            <a:endParaRPr lang="en-CA" sz="2000" b="0" i="1" dirty="0">
              <a:hlinkClick r:id="rId2"/>
            </a:endParaRPr>
          </a:p>
          <a:p>
            <a:pPr marL="0" lvl="0" indent="0">
              <a:lnSpc>
                <a:spcPct val="100000"/>
              </a:lnSpc>
              <a:spcBef>
                <a:spcPts val="1000"/>
              </a:spcBef>
              <a:spcAft>
                <a:spcPts val="0"/>
              </a:spcAft>
              <a:buNone/>
            </a:pPr>
            <a:r>
              <a:rPr lang="en-CA" sz="1200" i="1" dirty="0">
                <a:hlinkClick r:id="rId2"/>
              </a:rPr>
              <a:t>References: </a:t>
            </a:r>
          </a:p>
          <a:p>
            <a:pPr marL="0" lvl="0" indent="0">
              <a:lnSpc>
                <a:spcPct val="90000"/>
              </a:lnSpc>
              <a:spcBef>
                <a:spcPts val="1000"/>
              </a:spcBef>
              <a:spcAft>
                <a:spcPts val="0"/>
              </a:spcAft>
              <a:buNone/>
            </a:pPr>
            <a:r>
              <a:rPr lang="en-US" sz="1200" b="0" dirty="0">
                <a:solidFill>
                  <a:prstClr val="black"/>
                </a:solidFill>
                <a:hlinkClick r:id="rId3"/>
              </a:rPr>
              <a:t>Truth and Reconciliation Commission of Canada: Calls to Action</a:t>
            </a:r>
            <a:endParaRPr lang="en-CA" sz="1200" b="0" dirty="0">
              <a:solidFill>
                <a:prstClr val="black"/>
              </a:solidFill>
              <a:hlinkClick r:id="" action="ppaction://noaction"/>
            </a:endParaRPr>
          </a:p>
          <a:p>
            <a:pPr marL="0" lvl="0" indent="0">
              <a:lnSpc>
                <a:spcPct val="90000"/>
              </a:lnSpc>
              <a:spcBef>
                <a:spcPts val="1000"/>
              </a:spcBef>
              <a:spcAft>
                <a:spcPts val="0"/>
              </a:spcAft>
              <a:buNone/>
            </a:pPr>
            <a:r>
              <a:rPr lang="en-CA" sz="1200" b="0" dirty="0">
                <a:solidFill>
                  <a:prstClr val="black"/>
                </a:solidFill>
                <a:hlinkClick r:id="" action="ppaction://noaction"/>
              </a:rPr>
              <a:t>Land Acknowledgement Guidance (toronto.ca)</a:t>
            </a:r>
            <a:endParaRPr lang="en-CA" sz="1200" b="0" i="1" dirty="0">
              <a:solidFill>
                <a:prstClr val="black"/>
              </a:solidFill>
              <a:hlinkClick r:id="rId4"/>
            </a:endParaRPr>
          </a:p>
          <a:p>
            <a:pPr marL="0" lvl="0" indent="0">
              <a:lnSpc>
                <a:spcPct val="90000"/>
              </a:lnSpc>
              <a:spcBef>
                <a:spcPts val="1000"/>
              </a:spcBef>
              <a:spcAft>
                <a:spcPts val="0"/>
              </a:spcAft>
              <a:buNone/>
            </a:pPr>
            <a:r>
              <a:rPr lang="en-CA" sz="1200" b="0" dirty="0">
                <a:solidFill>
                  <a:prstClr val="black"/>
                </a:solidFill>
                <a:hlinkClick r:id="rId4"/>
              </a:rPr>
              <a:t>Dish With One Spoon - </a:t>
            </a:r>
            <a:r>
              <a:rPr lang="en-CA" sz="1200" b="0" dirty="0" err="1">
                <a:solidFill>
                  <a:prstClr val="black"/>
                </a:solidFill>
                <a:hlinkClick r:id="rId4"/>
              </a:rPr>
              <a:t>Nandogikendan</a:t>
            </a:r>
            <a:endParaRPr lang="en-CA" sz="1200" b="0" dirty="0">
              <a:solidFill>
                <a:prstClr val="black"/>
              </a:solidFill>
            </a:endParaRPr>
          </a:p>
          <a:p>
            <a:pPr marL="0" lvl="0" indent="0">
              <a:lnSpc>
                <a:spcPct val="90000"/>
              </a:lnSpc>
              <a:spcBef>
                <a:spcPts val="1000"/>
              </a:spcBef>
              <a:spcAft>
                <a:spcPts val="0"/>
              </a:spcAft>
              <a:buNone/>
            </a:pPr>
            <a:r>
              <a:rPr lang="en-CA" sz="1200" b="0" dirty="0">
                <a:solidFill>
                  <a:prstClr val="black"/>
                </a:solidFill>
                <a:hlinkClick r:id="rId5"/>
              </a:rPr>
              <a:t>Activism Skills: Land and Territory Acknowledgement - Amnesty International Canada</a:t>
            </a:r>
            <a:endParaRPr lang="en-CA" sz="1200" b="0" dirty="0">
              <a:solidFill>
                <a:prstClr val="black"/>
              </a:solidFill>
            </a:endParaRPr>
          </a:p>
        </p:txBody>
      </p:sp>
      <p:sp>
        <p:nvSpPr>
          <p:cNvPr id="11" name="Slide Number Placeholder 10">
            <a:extLst>
              <a:ext uri="{FF2B5EF4-FFF2-40B4-BE49-F238E27FC236}">
                <a16:creationId xmlns:a16="http://schemas.microsoft.com/office/drawing/2014/main" id="{36C1D4D9-C50F-F48F-BF77-92C24E759091}"/>
              </a:ext>
            </a:extLst>
          </p:cNvPr>
          <p:cNvSpPr>
            <a:spLocks noGrp="1"/>
          </p:cNvSpPr>
          <p:nvPr>
            <p:ph type="sldNum" sz="quarter" idx="14"/>
          </p:nvPr>
        </p:nvSpPr>
        <p:spPr/>
        <p:txBody>
          <a:bodyPr/>
          <a:lstStyle/>
          <a:p>
            <a:fld id="{1782C561-A41C-D443-B264-42DD39AE3245}" type="slidenum">
              <a:rPr lang="en-US" smtClean="0"/>
              <a:pPr/>
              <a:t>3</a:t>
            </a:fld>
            <a:endParaRPr lang="en-US"/>
          </a:p>
        </p:txBody>
      </p:sp>
    </p:spTree>
    <p:extLst>
      <p:ext uri="{BB962C8B-B14F-4D97-AF65-F5344CB8AC3E}">
        <p14:creationId xmlns:p14="http://schemas.microsoft.com/office/powerpoint/2010/main" val="229387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DCA1D-0506-AFC0-5066-524FEC4C78F8}"/>
              </a:ext>
            </a:extLst>
          </p:cNvPr>
          <p:cNvSpPr>
            <a:spLocks noGrp="1"/>
          </p:cNvSpPr>
          <p:nvPr>
            <p:ph type="title"/>
          </p:nvPr>
        </p:nvSpPr>
        <p:spPr/>
        <p:txBody>
          <a:bodyPr/>
          <a:lstStyle/>
          <a:p>
            <a:r>
              <a:rPr lang="en-US"/>
              <a:t>Placeholder for EAP Contact Information</a:t>
            </a:r>
            <a:endParaRPr lang="en-US" b="0">
              <a:solidFill>
                <a:srgbClr val="000000"/>
              </a:solidFill>
            </a:endParaRPr>
          </a:p>
        </p:txBody>
      </p:sp>
    </p:spTree>
    <p:extLst>
      <p:ext uri="{BB962C8B-B14F-4D97-AF65-F5344CB8AC3E}">
        <p14:creationId xmlns:p14="http://schemas.microsoft.com/office/powerpoint/2010/main" val="275451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88317F-0D33-65EB-600D-7A1B791019ED}"/>
              </a:ext>
            </a:extLst>
          </p:cNvPr>
          <p:cNvSpPr>
            <a:spLocks noGrp="1"/>
          </p:cNvSpPr>
          <p:nvPr>
            <p:ph type="title"/>
          </p:nvPr>
        </p:nvSpPr>
        <p:spPr>
          <a:xfrm>
            <a:off x="609600" y="2948441"/>
            <a:ext cx="10972800" cy="671945"/>
          </a:xfrm>
        </p:spPr>
        <p:txBody>
          <a:bodyPr/>
          <a:lstStyle/>
          <a:p>
            <a:pPr algn="ctr"/>
            <a:r>
              <a:rPr lang="en-US" dirty="0"/>
              <a:t>Module 3: Deconstructing Oppressive </a:t>
            </a:r>
            <a:br>
              <a:rPr lang="en-US" dirty="0"/>
            </a:br>
            <a:r>
              <a:rPr lang="en-US" dirty="0"/>
              <a:t>Structures and Systems</a:t>
            </a:r>
          </a:p>
        </p:txBody>
      </p:sp>
    </p:spTree>
    <p:extLst>
      <p:ext uri="{BB962C8B-B14F-4D97-AF65-F5344CB8AC3E}">
        <p14:creationId xmlns:p14="http://schemas.microsoft.com/office/powerpoint/2010/main" val="169529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34"/>
          <p:cNvSpPr txBox="1"/>
          <p:nvPr/>
        </p:nvSpPr>
        <p:spPr>
          <a:xfrm>
            <a:off x="63852" y="1837382"/>
            <a:ext cx="1823281" cy="2335108"/>
          </a:xfrm>
          <a:prstGeom prst="rect">
            <a:avLst/>
          </a:prstGeom>
          <a:noFill/>
          <a:ln>
            <a:noFill/>
          </a:ln>
        </p:spPr>
        <p:txBody>
          <a:bodyPr spcFirstLastPara="1" wrap="square" lIns="121900" tIns="121900" rIns="121900" bIns="121900" anchor="t" anchorCtr="0">
            <a:noAutofit/>
          </a:bodyPr>
          <a:lstStyle/>
          <a:p>
            <a:r>
              <a:rPr lang="en-CA" sz="1600" b="1" i="1" dirty="0">
                <a:solidFill>
                  <a:schemeClr val="dk1"/>
                </a:solidFill>
                <a:latin typeface="Century Gothic" panose="020B0502020202020204" pitchFamily="34" charset="0"/>
                <a:ea typeface="Barlow"/>
                <a:cs typeface="Barlow"/>
                <a:sym typeface="Barlow"/>
              </a:rPr>
              <a:t>Note:</a:t>
            </a:r>
          </a:p>
          <a:p>
            <a:endParaRPr lang="en-CA" sz="1400" b="1" i="1" dirty="0">
              <a:solidFill>
                <a:schemeClr val="dk1"/>
              </a:solidFill>
              <a:latin typeface="Century Gothic" panose="020B0502020202020204" pitchFamily="34" charset="0"/>
              <a:ea typeface="Barlow"/>
              <a:cs typeface="Barlow"/>
              <a:sym typeface="Barlow"/>
            </a:endParaRPr>
          </a:p>
          <a:p>
            <a:r>
              <a:rPr lang="en-CA" sz="1400" dirty="0">
                <a:solidFill>
                  <a:schemeClr val="dk1"/>
                </a:solidFill>
                <a:latin typeface="Century Gothic" panose="020B0502020202020204" pitchFamily="34" charset="0"/>
                <a:ea typeface="Barlow"/>
                <a:cs typeface="Barlow"/>
                <a:sym typeface="Barlow"/>
              </a:rPr>
              <a:t>Often used interchangeably, here systemic vs. institutional  is broken down here in relation to how it functions in organizations </a:t>
            </a:r>
            <a:endParaRPr sz="1400" dirty="0">
              <a:solidFill>
                <a:schemeClr val="dk1"/>
              </a:solidFill>
              <a:latin typeface="Century Gothic" panose="020B0502020202020204" pitchFamily="34" charset="0"/>
              <a:ea typeface="Barlow"/>
              <a:cs typeface="Barlow"/>
              <a:sym typeface="Barlow"/>
            </a:endParaRPr>
          </a:p>
        </p:txBody>
      </p:sp>
      <p:sp>
        <p:nvSpPr>
          <p:cNvPr id="372" name="Google Shape;372;p34"/>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73" name="Google Shape;373;p34"/>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dirty="0">
                <a:solidFill>
                  <a:schemeClr val="lt1"/>
                </a:solidFill>
                <a:latin typeface="Century Gothic" panose="020B0502020202020204" pitchFamily="34" charset="0"/>
                <a:ea typeface="Barlow"/>
                <a:cs typeface="Barlow"/>
                <a:sym typeface="Barlow"/>
              </a:rPr>
              <a:t>An Example - Housing</a:t>
            </a:r>
            <a:endParaRPr sz="3733" dirty="0">
              <a:solidFill>
                <a:schemeClr val="lt1"/>
              </a:solidFill>
              <a:latin typeface="Century Gothic" panose="020B0502020202020204" pitchFamily="34" charset="0"/>
              <a:ea typeface="Barlow SemiBold"/>
              <a:cs typeface="Barlow SemiBold"/>
              <a:sym typeface="Barlow SemiBold"/>
            </a:endParaRPr>
          </a:p>
        </p:txBody>
      </p:sp>
      <p:sp>
        <p:nvSpPr>
          <p:cNvPr id="374" name="Google Shape;374;p34"/>
          <p:cNvSpPr txBox="1"/>
          <p:nvPr/>
        </p:nvSpPr>
        <p:spPr>
          <a:xfrm>
            <a:off x="3612347" y="2074012"/>
            <a:ext cx="69384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75" name="Google Shape;375;p34"/>
          <p:cNvSpPr txBox="1"/>
          <p:nvPr/>
        </p:nvSpPr>
        <p:spPr>
          <a:xfrm>
            <a:off x="3612347" y="2074012"/>
            <a:ext cx="69384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76" name="Google Shape;376;p34"/>
          <p:cNvSpPr txBox="1"/>
          <p:nvPr/>
        </p:nvSpPr>
        <p:spPr>
          <a:xfrm>
            <a:off x="2853999" y="2159800"/>
            <a:ext cx="891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77" name="Google Shape;377;p34"/>
          <p:cNvSpPr/>
          <p:nvPr/>
        </p:nvSpPr>
        <p:spPr>
          <a:xfrm>
            <a:off x="1823167" y="1113700"/>
            <a:ext cx="8481600" cy="1926000"/>
          </a:xfrm>
          <a:prstGeom prst="roundRect">
            <a:avLst>
              <a:gd name="adj" fmla="val 16667"/>
            </a:avLst>
          </a:prstGeom>
          <a:solidFill>
            <a:schemeClr val="tx1"/>
          </a:solidFill>
          <a:ln>
            <a:noFill/>
          </a:ln>
        </p:spPr>
        <p:txBody>
          <a:bodyPr spcFirstLastPara="1" wrap="square" lIns="72000" tIns="120000" rIns="24000" bIns="121900" anchor="ctr" anchorCtr="0">
            <a:noAutofit/>
          </a:bodyPr>
          <a:lstStyle/>
          <a:p>
            <a:pPr>
              <a:lnSpc>
                <a:spcPct val="115000"/>
              </a:lnSpc>
            </a:pPr>
            <a:r>
              <a:rPr lang="en-CA" sz="2000" b="1" dirty="0">
                <a:solidFill>
                  <a:schemeClr val="bg1"/>
                </a:solidFill>
                <a:latin typeface="Century Gothic" panose="020B0502020202020204" pitchFamily="34" charset="0"/>
                <a:ea typeface="Barlow"/>
                <a:cs typeface="Barlow"/>
                <a:sym typeface="Barlow"/>
              </a:rPr>
              <a:t>Systemic</a:t>
            </a:r>
            <a:endParaRPr sz="2000" b="1" dirty="0">
              <a:solidFill>
                <a:schemeClr val="bg1"/>
              </a:solidFill>
              <a:latin typeface="Century Gothic" panose="020B0502020202020204" pitchFamily="34" charset="0"/>
              <a:ea typeface="Barlow"/>
              <a:cs typeface="Barlow"/>
              <a:sym typeface="Barlow"/>
            </a:endParaRPr>
          </a:p>
          <a:p>
            <a:pPr marL="278392" indent="-242193">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Insufficient accountability + funding across all levels of government for decades</a:t>
            </a:r>
            <a:endParaRPr sz="1600" dirty="0">
              <a:solidFill>
                <a:schemeClr val="bg1"/>
              </a:solidFill>
              <a:latin typeface="Century Gothic" panose="020B0502020202020204" pitchFamily="34" charset="0"/>
              <a:ea typeface="Barlow"/>
              <a:cs typeface="Barlow"/>
              <a:sym typeface="Barlow"/>
            </a:endParaRPr>
          </a:p>
          <a:p>
            <a:pPr marL="278392" indent="-242193">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Lack of investment to address homelessness  </a:t>
            </a:r>
            <a:endParaRPr sz="1600" dirty="0">
              <a:solidFill>
                <a:schemeClr val="bg1"/>
              </a:solidFill>
              <a:latin typeface="Century Gothic" panose="020B0502020202020204" pitchFamily="34" charset="0"/>
              <a:ea typeface="Barlow"/>
              <a:cs typeface="Barlow"/>
              <a:sym typeface="Barlow"/>
            </a:endParaRPr>
          </a:p>
          <a:p>
            <a:pPr marL="278392" indent="-242193">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Housing that does not meet diverse needs, for example: accessibility, lack of access to community assets in marginalized communities</a:t>
            </a:r>
            <a:endParaRPr sz="1600" dirty="0">
              <a:solidFill>
                <a:schemeClr val="bg1"/>
              </a:solidFill>
              <a:latin typeface="Century Gothic" panose="020B0502020202020204" pitchFamily="34" charset="0"/>
              <a:ea typeface="Barlow"/>
              <a:cs typeface="Barlow"/>
              <a:sym typeface="Barlow"/>
            </a:endParaRPr>
          </a:p>
        </p:txBody>
      </p:sp>
      <p:sp>
        <p:nvSpPr>
          <p:cNvPr id="378" name="Google Shape;378;p34"/>
          <p:cNvSpPr/>
          <p:nvPr/>
        </p:nvSpPr>
        <p:spPr>
          <a:xfrm>
            <a:off x="1823267" y="3167233"/>
            <a:ext cx="8481600" cy="1926000"/>
          </a:xfrm>
          <a:prstGeom prst="roundRect">
            <a:avLst>
              <a:gd name="adj" fmla="val 16667"/>
            </a:avLst>
          </a:prstGeom>
          <a:solidFill>
            <a:schemeClr val="tx1"/>
          </a:solidFill>
          <a:ln>
            <a:noFill/>
          </a:ln>
        </p:spPr>
        <p:txBody>
          <a:bodyPr spcFirstLastPara="1" wrap="square" lIns="120000" tIns="121900" rIns="24000" bIns="121900" anchor="ctr" anchorCtr="0">
            <a:noAutofit/>
          </a:bodyPr>
          <a:lstStyle/>
          <a:p>
            <a:pPr>
              <a:lnSpc>
                <a:spcPct val="115000"/>
              </a:lnSpc>
            </a:pPr>
            <a:r>
              <a:rPr lang="en-CA" sz="2000" b="1" dirty="0">
                <a:solidFill>
                  <a:schemeClr val="bg1"/>
                </a:solidFill>
                <a:latin typeface="Century Gothic" panose="020B0502020202020204" pitchFamily="34" charset="0"/>
                <a:ea typeface="Georgia"/>
                <a:cs typeface="Georgia"/>
                <a:sym typeface="Georgia"/>
              </a:rPr>
              <a:t>I</a:t>
            </a:r>
            <a:r>
              <a:rPr lang="en-CA" sz="2000" b="1" dirty="0">
                <a:solidFill>
                  <a:schemeClr val="bg1"/>
                </a:solidFill>
                <a:latin typeface="Century Gothic" panose="020B0502020202020204" pitchFamily="34" charset="0"/>
                <a:ea typeface="Barlow"/>
                <a:cs typeface="Barlow"/>
                <a:sym typeface="Barlow"/>
              </a:rPr>
              <a:t>nstitutional</a:t>
            </a:r>
            <a:endParaRPr sz="2000" b="1" dirty="0">
              <a:solidFill>
                <a:schemeClr val="bg1"/>
              </a:solidFill>
              <a:latin typeface="Century Gothic" panose="020B0502020202020204" pitchFamily="34" charset="0"/>
              <a:ea typeface="Barlow"/>
              <a:cs typeface="Barlow"/>
              <a:sym typeface="Barlow"/>
            </a:endParaRPr>
          </a:p>
          <a:p>
            <a:pPr marL="230394" indent="-194194">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Restrictive access to affordable housing for example: TCHC banning households for an individual engaged in alleged illegal act </a:t>
            </a:r>
            <a:endParaRPr sz="1600" dirty="0">
              <a:solidFill>
                <a:schemeClr val="bg1"/>
              </a:solidFill>
              <a:latin typeface="Century Gothic" panose="020B0502020202020204" pitchFamily="34" charset="0"/>
              <a:ea typeface="Barlow"/>
              <a:cs typeface="Barlow"/>
              <a:sym typeface="Barlow"/>
            </a:endParaRPr>
          </a:p>
          <a:p>
            <a:pPr marL="230394" indent="-194194">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Minimum income criteria </a:t>
            </a:r>
            <a:endParaRPr sz="1600" dirty="0">
              <a:solidFill>
                <a:schemeClr val="bg1"/>
              </a:solidFill>
              <a:latin typeface="Century Gothic" panose="020B0502020202020204" pitchFamily="34" charset="0"/>
              <a:ea typeface="Barlow"/>
              <a:cs typeface="Barlow"/>
              <a:sym typeface="Barlow"/>
            </a:endParaRPr>
          </a:p>
          <a:p>
            <a:pPr marL="230394" indent="-194194">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Discriminatory mortgage providers </a:t>
            </a:r>
            <a:endParaRPr sz="1600" dirty="0">
              <a:solidFill>
                <a:schemeClr val="bg1"/>
              </a:solidFill>
              <a:latin typeface="Century Gothic" panose="020B0502020202020204" pitchFamily="34" charset="0"/>
              <a:ea typeface="Barlow"/>
              <a:cs typeface="Barlow"/>
              <a:sym typeface="Barlow"/>
            </a:endParaRPr>
          </a:p>
        </p:txBody>
      </p:sp>
      <p:sp>
        <p:nvSpPr>
          <p:cNvPr id="380" name="Google Shape;380;p34"/>
          <p:cNvSpPr txBox="1"/>
          <p:nvPr/>
        </p:nvSpPr>
        <p:spPr>
          <a:xfrm>
            <a:off x="10328400" y="4125447"/>
            <a:ext cx="1863600" cy="1723508"/>
          </a:xfrm>
          <a:prstGeom prst="rect">
            <a:avLst/>
          </a:prstGeom>
          <a:noFill/>
          <a:ln>
            <a:noFill/>
          </a:ln>
        </p:spPr>
        <p:txBody>
          <a:bodyPr spcFirstLastPara="1" wrap="square" lIns="121900" tIns="121900" rIns="121900" bIns="121900" anchor="t" anchorCtr="0">
            <a:spAutoFit/>
          </a:bodyPr>
          <a:lstStyle/>
          <a:p>
            <a:r>
              <a:rPr lang="en-CA" sz="1600" dirty="0">
                <a:solidFill>
                  <a:schemeClr val="dk1"/>
                </a:solidFill>
                <a:latin typeface="Century Gothic" panose="020B0502020202020204" pitchFamily="34" charset="0"/>
                <a:ea typeface="Barlow"/>
                <a:cs typeface="Barlow"/>
                <a:sym typeface="Barlow"/>
              </a:rPr>
              <a:t>Interconnected relationship with different levels reinforcing and/or enabling one another</a:t>
            </a:r>
            <a:endParaRPr sz="1600" dirty="0">
              <a:solidFill>
                <a:schemeClr val="dk1"/>
              </a:solidFill>
              <a:latin typeface="Century Gothic" panose="020B0502020202020204" pitchFamily="34" charset="0"/>
              <a:ea typeface="Barlow"/>
              <a:cs typeface="Barlow"/>
              <a:sym typeface="Barlow"/>
            </a:endParaRPr>
          </a:p>
        </p:txBody>
      </p:sp>
      <p:cxnSp>
        <p:nvCxnSpPr>
          <p:cNvPr id="381" name="Google Shape;381;p34"/>
          <p:cNvCxnSpPr>
            <a:cxnSpLocks/>
          </p:cNvCxnSpPr>
          <p:nvPr/>
        </p:nvCxnSpPr>
        <p:spPr>
          <a:xfrm rot="10800000" flipH="1">
            <a:off x="999967" y="1550200"/>
            <a:ext cx="836400" cy="238400"/>
          </a:xfrm>
          <a:prstGeom prst="bentConnector3">
            <a:avLst>
              <a:gd name="adj1" fmla="val -1120"/>
            </a:avLst>
          </a:prstGeom>
          <a:noFill/>
          <a:ln w="28575" cap="flat" cmpd="sng">
            <a:solidFill>
              <a:schemeClr val="accent5"/>
            </a:solidFill>
            <a:prstDash val="solid"/>
            <a:round/>
            <a:headEnd type="none" w="med" len="med"/>
            <a:tailEnd type="triangle" w="med" len="med"/>
          </a:ln>
        </p:spPr>
      </p:cxnSp>
      <p:cxnSp>
        <p:nvCxnSpPr>
          <p:cNvPr id="382" name="Google Shape;382;p34"/>
          <p:cNvCxnSpPr>
            <a:cxnSpLocks/>
          </p:cNvCxnSpPr>
          <p:nvPr/>
        </p:nvCxnSpPr>
        <p:spPr>
          <a:xfrm rot="-5400000" flipH="1">
            <a:off x="1173367" y="4157048"/>
            <a:ext cx="415600" cy="884000"/>
          </a:xfrm>
          <a:prstGeom prst="bentConnector2">
            <a:avLst/>
          </a:prstGeom>
          <a:noFill/>
          <a:ln w="28575" cap="flat" cmpd="sng">
            <a:solidFill>
              <a:srgbClr val="FFAB40"/>
            </a:solidFill>
            <a:prstDash val="solid"/>
            <a:round/>
            <a:headEnd type="none" w="med" len="med"/>
            <a:tailEnd type="triangle" w="med" len="med"/>
          </a:ln>
        </p:spPr>
      </p:cxnSp>
      <p:pic>
        <p:nvPicPr>
          <p:cNvPr id="383" name="Google Shape;383;p34"/>
          <p:cNvPicPr preferRelativeResize="0"/>
          <p:nvPr/>
        </p:nvPicPr>
        <p:blipFill rotWithShape="1">
          <a:blip r:embed="rId3">
            <a:alphaModFix/>
          </a:blip>
          <a:srcRect l="8683" t="14393" r="8774" b="14839"/>
          <a:stretch/>
        </p:blipFill>
        <p:spPr>
          <a:xfrm rot="5400000">
            <a:off x="10484901" y="2882317"/>
            <a:ext cx="1286133" cy="1102567"/>
          </a:xfrm>
          <a:prstGeom prst="rect">
            <a:avLst/>
          </a:prstGeom>
          <a:solidFill>
            <a:schemeClr val="bg2">
              <a:alpha val="99000"/>
            </a:schemeClr>
          </a:solidFill>
          <a:ln>
            <a:solidFill>
              <a:srgbClr val="F3FBFE"/>
            </a:solidFill>
          </a:ln>
        </p:spPr>
      </p:pic>
      <p:pic>
        <p:nvPicPr>
          <p:cNvPr id="385" name="Google Shape;385;p34" title="NWT-OHT_Logo-Final-White.png"/>
          <p:cNvPicPr preferRelativeResize="0"/>
          <p:nvPr/>
        </p:nvPicPr>
        <p:blipFill>
          <a:blip r:embed="rId4">
            <a:alphaModFix/>
          </a:blip>
          <a:stretch>
            <a:fillRect/>
          </a:stretch>
        </p:blipFill>
        <p:spPr>
          <a:xfrm>
            <a:off x="161668" y="99834"/>
            <a:ext cx="1993065" cy="710433"/>
          </a:xfrm>
          <a:prstGeom prst="rect">
            <a:avLst/>
          </a:prstGeom>
          <a:noFill/>
          <a:ln>
            <a:noFill/>
          </a:ln>
        </p:spPr>
      </p:pic>
      <p:sp>
        <p:nvSpPr>
          <p:cNvPr id="3" name="Rectangle 2">
            <a:extLst>
              <a:ext uri="{FF2B5EF4-FFF2-40B4-BE49-F238E27FC236}">
                <a16:creationId xmlns:a16="http://schemas.microsoft.com/office/drawing/2014/main" id="{7AB3F19E-06FD-46E4-B269-D61155D8CBAF}"/>
              </a:ext>
            </a:extLst>
          </p:cNvPr>
          <p:cNvSpPr/>
          <p:nvPr/>
        </p:nvSpPr>
        <p:spPr>
          <a:xfrm>
            <a:off x="415550" y="5897736"/>
            <a:ext cx="11429120" cy="532160"/>
          </a:xfrm>
          <a:prstGeom prst="rect">
            <a:avLst/>
          </a:prstGeom>
          <a:solidFill>
            <a:srgbClr val="F3FBFE"/>
          </a:solidFill>
          <a:ln>
            <a:solidFill>
              <a:srgbClr val="F3FB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379;p34">
            <a:extLst>
              <a:ext uri="{FF2B5EF4-FFF2-40B4-BE49-F238E27FC236}">
                <a16:creationId xmlns:a16="http://schemas.microsoft.com/office/drawing/2014/main" id="{1FC79B3F-5BD5-4041-B870-238CF48FBA9E}"/>
              </a:ext>
            </a:extLst>
          </p:cNvPr>
          <p:cNvSpPr/>
          <p:nvPr/>
        </p:nvSpPr>
        <p:spPr>
          <a:xfrm>
            <a:off x="1823167" y="5220766"/>
            <a:ext cx="8481600" cy="1522400"/>
          </a:xfrm>
          <a:prstGeom prst="roundRect">
            <a:avLst>
              <a:gd name="adj" fmla="val 16667"/>
            </a:avLst>
          </a:prstGeom>
          <a:solidFill>
            <a:schemeClr val="tx1"/>
          </a:solidFill>
          <a:ln>
            <a:noFill/>
          </a:ln>
        </p:spPr>
        <p:txBody>
          <a:bodyPr spcFirstLastPara="1" wrap="square" lIns="121900" tIns="121900" rIns="121900" bIns="121900" anchor="ctr" anchorCtr="0">
            <a:noAutofit/>
          </a:bodyPr>
          <a:lstStyle/>
          <a:p>
            <a:pPr>
              <a:lnSpc>
                <a:spcPct val="115000"/>
              </a:lnSpc>
            </a:pPr>
            <a:r>
              <a:rPr lang="en-CA" sz="2000" b="1" dirty="0">
                <a:solidFill>
                  <a:schemeClr val="bg1"/>
                </a:solidFill>
                <a:latin typeface="Century Gothic" panose="020B0502020202020204" pitchFamily="34" charset="0"/>
                <a:ea typeface="Georgia"/>
                <a:cs typeface="Georgia"/>
                <a:sym typeface="Georgia"/>
              </a:rPr>
              <a:t>I</a:t>
            </a:r>
            <a:r>
              <a:rPr lang="en-CA" sz="2000" b="1" dirty="0">
                <a:solidFill>
                  <a:schemeClr val="bg1"/>
                </a:solidFill>
                <a:latin typeface="Century Gothic" panose="020B0502020202020204" pitchFamily="34" charset="0"/>
                <a:ea typeface="Barlow"/>
                <a:cs typeface="Barlow"/>
                <a:sym typeface="Barlow"/>
              </a:rPr>
              <a:t>nterpersonal</a:t>
            </a:r>
            <a:endParaRPr sz="2000" b="1" dirty="0">
              <a:solidFill>
                <a:schemeClr val="bg1"/>
              </a:solidFill>
              <a:latin typeface="Century Gothic" panose="020B0502020202020204" pitchFamily="34" charset="0"/>
              <a:ea typeface="Barlow"/>
              <a:cs typeface="Barlow"/>
              <a:sym typeface="Barlow"/>
            </a:endParaRPr>
          </a:p>
          <a:p>
            <a:pPr marL="182395" indent="-194196">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Landlords who renovict, misuse N5s etc.  </a:t>
            </a:r>
            <a:endParaRPr sz="1600" dirty="0">
              <a:solidFill>
                <a:schemeClr val="bg1"/>
              </a:solidFill>
              <a:latin typeface="Century Gothic" panose="020B0502020202020204" pitchFamily="34" charset="0"/>
              <a:ea typeface="Barlow"/>
              <a:cs typeface="Barlow"/>
              <a:sym typeface="Barlow"/>
            </a:endParaRPr>
          </a:p>
          <a:p>
            <a:pPr marL="182395" indent="-194196">
              <a:lnSpc>
                <a:spcPct val="115000"/>
              </a:lnSpc>
              <a:buClr>
                <a:schemeClr val="bg1"/>
              </a:buClr>
              <a:buSzPts val="1500"/>
              <a:buFont typeface="Barlow"/>
              <a:buChar char="●"/>
            </a:pPr>
            <a:r>
              <a:rPr lang="en-CA" sz="1600" dirty="0">
                <a:solidFill>
                  <a:schemeClr val="bg1"/>
                </a:solidFill>
                <a:latin typeface="Century Gothic" panose="020B0502020202020204" pitchFamily="34" charset="0"/>
                <a:ea typeface="Barlow"/>
                <a:cs typeface="Barlow"/>
                <a:sym typeface="Barlow"/>
              </a:rPr>
              <a:t>Discrimination in application processes and/or outright refusal</a:t>
            </a:r>
            <a:endParaRPr sz="1600" dirty="0">
              <a:solidFill>
                <a:schemeClr val="bg1"/>
              </a:solidFill>
              <a:latin typeface="Century Gothic" panose="020B0502020202020204" pitchFamily="34" charset="0"/>
              <a:ea typeface="Barlow"/>
              <a:cs typeface="Barlow"/>
              <a:sym typeface="Barlow"/>
            </a:endParaRPr>
          </a:p>
          <a:p>
            <a:pPr>
              <a:lnSpc>
                <a:spcPct val="115000"/>
              </a:lnSpc>
            </a:pPr>
            <a:endParaRPr sz="1600" dirty="0">
              <a:solidFill>
                <a:schemeClr val="dk1"/>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5"/>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391" name="Google Shape;391;p35"/>
          <p:cNvSpPr txBox="1"/>
          <p:nvPr/>
        </p:nvSpPr>
        <p:spPr>
          <a:xfrm>
            <a:off x="485400" y="148700"/>
            <a:ext cx="115648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333" b="1" dirty="0">
                <a:solidFill>
                  <a:schemeClr val="lt1"/>
                </a:solidFill>
                <a:latin typeface="Century Gothic" panose="020B0502020202020204" pitchFamily="34" charset="0"/>
                <a:ea typeface="Barlow"/>
                <a:cs typeface="Barlow"/>
                <a:sym typeface="Barlow"/>
              </a:rPr>
              <a:t>Breakout Activity: Scenario Discussion</a:t>
            </a:r>
            <a:endParaRPr sz="3600" dirty="0">
              <a:solidFill>
                <a:schemeClr val="lt1"/>
              </a:solidFill>
              <a:latin typeface="Century Gothic" panose="020B0502020202020204" pitchFamily="34" charset="0"/>
              <a:ea typeface="Barlow SemiBold"/>
              <a:cs typeface="Barlow SemiBold"/>
              <a:sym typeface="Barlow SemiBold"/>
            </a:endParaRPr>
          </a:p>
        </p:txBody>
      </p:sp>
      <p:sp>
        <p:nvSpPr>
          <p:cNvPr id="392" name="Google Shape;392;p3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93" name="Google Shape;393;p3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94" name="Google Shape;394;p35"/>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395" name="Google Shape;395;p35"/>
          <p:cNvSpPr txBox="1"/>
          <p:nvPr/>
        </p:nvSpPr>
        <p:spPr>
          <a:xfrm>
            <a:off x="368900" y="1209473"/>
            <a:ext cx="11485200" cy="5237626"/>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r>
              <a:rPr lang="en-CA" dirty="0">
                <a:latin typeface="Century Gothic" panose="020B0502020202020204" pitchFamily="34" charset="0"/>
                <a:ea typeface="Barlow"/>
                <a:cs typeface="Barlow"/>
                <a:sym typeface="Barlow"/>
              </a:rPr>
              <a:t>A trans man must travel 1+ hour to access limited gender-affirming care. </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His family doctor from childhood is dismissive and often misgenders him.</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The doctor says he is uncomfortable prescribing hormones and seems</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uninterested in understanding trans health. The patient comes from a </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family with exclusionary beliefs about trans people, and the family is </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friends with the doctor. The patient is concerned the doctor will share </a:t>
            </a:r>
            <a:endParaRPr dirty="0">
              <a:latin typeface="Century Gothic" panose="020B0502020202020204" pitchFamily="34" charset="0"/>
              <a:ea typeface="Barlow"/>
              <a:cs typeface="Barlow"/>
              <a:sym typeface="Barlow"/>
            </a:endParaRPr>
          </a:p>
          <a:p>
            <a:pPr>
              <a:lnSpc>
                <a:spcPct val="115000"/>
              </a:lnSpc>
              <a:buClr>
                <a:schemeClr val="dk1"/>
              </a:buClr>
              <a:buSzPts val="1100"/>
            </a:pPr>
            <a:r>
              <a:rPr lang="en-CA" dirty="0">
                <a:latin typeface="Century Gothic" panose="020B0502020202020204" pitchFamily="34" charset="0"/>
                <a:ea typeface="Barlow"/>
                <a:cs typeface="Barlow"/>
                <a:sym typeface="Barlow"/>
              </a:rPr>
              <a:t>information he is not yet comfortable discussing with family. </a:t>
            </a:r>
            <a:endParaRPr dirty="0">
              <a:latin typeface="Century Gothic" panose="020B0502020202020204" pitchFamily="34" charset="0"/>
              <a:ea typeface="Barlow"/>
              <a:cs typeface="Barlow"/>
              <a:sym typeface="Barlow"/>
            </a:endParaRPr>
          </a:p>
          <a:p>
            <a:pPr>
              <a:lnSpc>
                <a:spcPct val="115000"/>
              </a:lnSpc>
              <a:spcBef>
                <a:spcPts val="1333"/>
              </a:spcBef>
              <a:buClr>
                <a:schemeClr val="dk1"/>
              </a:buClr>
              <a:buSzPts val="1100"/>
            </a:pPr>
            <a:r>
              <a:rPr lang="en-CA" dirty="0">
                <a:latin typeface="Century Gothic" panose="020B0502020202020204" pitchFamily="34" charset="0"/>
                <a:ea typeface="Barlow"/>
                <a:cs typeface="Barlow"/>
                <a:sym typeface="Barlow"/>
              </a:rPr>
              <a:t>The patient has contacted trans-specific clinics for support and had an introductory phone call. He has also been told waitlists for gender-affirming surgery can be months to years long, and can be delayed further if the patient is sick. The patient also does not have sick days from his employer. The patient is required to travel to get blood work before his first gender-affirming care appointment, which takes significant time on transit in his region. The patient is anxious to protect his minimal income and maintain baseline health for all future gender-affirming care needs.</a:t>
            </a:r>
            <a:endParaRPr dirty="0">
              <a:latin typeface="Century Gothic" panose="020B0502020202020204" pitchFamily="34" charset="0"/>
              <a:ea typeface="Barlow"/>
              <a:cs typeface="Barlow"/>
              <a:sym typeface="Barlow"/>
            </a:endParaRPr>
          </a:p>
        </p:txBody>
      </p:sp>
      <p:pic>
        <p:nvPicPr>
          <p:cNvPr id="396" name="Google Shape;396;p35" title="transgender healthcare people flag.png"/>
          <p:cNvPicPr preferRelativeResize="0"/>
          <p:nvPr/>
        </p:nvPicPr>
        <p:blipFill>
          <a:blip r:embed="rId3">
            <a:alphaModFix/>
          </a:blip>
          <a:stretch>
            <a:fillRect/>
          </a:stretch>
        </p:blipFill>
        <p:spPr>
          <a:xfrm>
            <a:off x="8570401" y="1090393"/>
            <a:ext cx="3479799" cy="2334332"/>
          </a:xfrm>
          <a:prstGeom prst="rect">
            <a:avLst/>
          </a:prstGeom>
          <a:noFill/>
          <a:ln>
            <a:noFill/>
          </a:ln>
        </p:spPr>
      </p:pic>
      <p:pic>
        <p:nvPicPr>
          <p:cNvPr id="398" name="Google Shape;398;p35" title="NWT-OHT_Logo-Final-White.png"/>
          <p:cNvPicPr preferRelativeResize="0"/>
          <p:nvPr/>
        </p:nvPicPr>
        <p:blipFill>
          <a:blip r:embed="rId4">
            <a:alphaModFix/>
          </a:blip>
          <a:stretch>
            <a:fillRect/>
          </a:stretch>
        </p:blipFill>
        <p:spPr>
          <a:xfrm>
            <a:off x="161668" y="99834"/>
            <a:ext cx="1993065" cy="71043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6"/>
          <p:cNvSpPr/>
          <p:nvPr/>
        </p:nvSpPr>
        <p:spPr>
          <a:xfrm>
            <a:off x="0" y="-95667"/>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04" name="Google Shape;404;p36"/>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05" name="Google Shape;405;p36"/>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06" name="Google Shape;406;p36"/>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07" name="Google Shape;407;p36"/>
          <p:cNvSpPr txBox="1"/>
          <p:nvPr/>
        </p:nvSpPr>
        <p:spPr>
          <a:xfrm>
            <a:off x="1051100" y="1777467"/>
            <a:ext cx="10146800" cy="382861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endParaRPr sz="3867">
              <a:solidFill>
                <a:srgbClr val="181818"/>
              </a:solidFill>
              <a:latin typeface="Barlow"/>
              <a:ea typeface="Barlow"/>
              <a:cs typeface="Barlow"/>
              <a:sym typeface="Barlow"/>
            </a:endParaRPr>
          </a:p>
        </p:txBody>
      </p:sp>
      <p:sp>
        <p:nvSpPr>
          <p:cNvPr id="408" name="Google Shape;408;p36"/>
          <p:cNvSpPr txBox="1"/>
          <p:nvPr/>
        </p:nvSpPr>
        <p:spPr>
          <a:xfrm>
            <a:off x="706057" y="1653753"/>
            <a:ext cx="11172343" cy="3952324"/>
          </a:xfrm>
          <a:prstGeom prst="rect">
            <a:avLst/>
          </a:prstGeom>
          <a:noFill/>
          <a:ln>
            <a:noFill/>
          </a:ln>
        </p:spPr>
        <p:txBody>
          <a:bodyPr spcFirstLastPara="1" wrap="square" lIns="121900" tIns="121900" rIns="121900" bIns="121900" anchor="t" anchorCtr="0">
            <a:spAutoFit/>
          </a:bodyPr>
          <a:lstStyle/>
          <a:p>
            <a:pPr>
              <a:lnSpc>
                <a:spcPct val="115000"/>
              </a:lnSpc>
            </a:pPr>
            <a:r>
              <a:rPr lang="en-CA" sz="2800" dirty="0">
                <a:solidFill>
                  <a:schemeClr val="dk1"/>
                </a:solidFill>
                <a:latin typeface="Century Gothic" panose="020B0502020202020204" pitchFamily="34" charset="0"/>
                <a:ea typeface="Barlow"/>
                <a:cs typeface="Barlow"/>
                <a:sym typeface="Barlow"/>
              </a:rPr>
              <a:t>In your breakout group, spend ~20 minutes exploring how the following dynamics are surfacing in the case scenario:</a:t>
            </a:r>
            <a:endParaRPr sz="2800" dirty="0">
              <a:solidFill>
                <a:schemeClr val="dk1"/>
              </a:solidFill>
              <a:latin typeface="Century Gothic" panose="020B0502020202020204" pitchFamily="34" charset="0"/>
              <a:ea typeface="Barlow"/>
              <a:cs typeface="Barlow"/>
              <a:sym typeface="Barlow"/>
            </a:endParaRPr>
          </a:p>
          <a:p>
            <a:pPr marL="1523985" lvl="2" indent="-507987">
              <a:lnSpc>
                <a:spcPct val="115000"/>
              </a:lnSpc>
              <a:spcBef>
                <a:spcPts val="1333"/>
              </a:spcBef>
              <a:buClr>
                <a:schemeClr val="dk1"/>
              </a:buClr>
              <a:buSzPts val="2400"/>
              <a:buFont typeface="Barlow"/>
              <a:buChar char="●"/>
            </a:pPr>
            <a:r>
              <a:rPr lang="en-CA" sz="2800" dirty="0">
                <a:solidFill>
                  <a:schemeClr val="dk1"/>
                </a:solidFill>
                <a:latin typeface="Century Gothic" panose="020B0502020202020204" pitchFamily="34" charset="0"/>
                <a:ea typeface="Barlow"/>
                <a:cs typeface="Barlow"/>
                <a:sym typeface="Barlow"/>
              </a:rPr>
              <a:t>Interpersonal discrimination </a:t>
            </a:r>
            <a:endParaRPr sz="2800" dirty="0">
              <a:solidFill>
                <a:schemeClr val="dk1"/>
              </a:solidFill>
              <a:latin typeface="Century Gothic" panose="020B0502020202020204" pitchFamily="34" charset="0"/>
              <a:ea typeface="Barlow"/>
              <a:cs typeface="Barlow"/>
              <a:sym typeface="Barlow"/>
            </a:endParaRPr>
          </a:p>
          <a:p>
            <a:pPr marL="1523985" lvl="2" indent="-507987">
              <a:lnSpc>
                <a:spcPct val="115000"/>
              </a:lnSpc>
              <a:buClr>
                <a:schemeClr val="dk1"/>
              </a:buClr>
              <a:buSzPts val="2400"/>
              <a:buFont typeface="Barlow"/>
              <a:buChar char="●"/>
            </a:pPr>
            <a:r>
              <a:rPr lang="en-CA" sz="2800" dirty="0">
                <a:solidFill>
                  <a:schemeClr val="dk1"/>
                </a:solidFill>
                <a:latin typeface="Century Gothic" panose="020B0502020202020204" pitchFamily="34" charset="0"/>
                <a:ea typeface="Barlow"/>
                <a:cs typeface="Barlow"/>
                <a:sym typeface="Barlow"/>
              </a:rPr>
              <a:t>Institutional discrimination and inequities</a:t>
            </a:r>
            <a:endParaRPr sz="2800" dirty="0">
              <a:solidFill>
                <a:schemeClr val="dk1"/>
              </a:solidFill>
              <a:latin typeface="Century Gothic" panose="020B0502020202020204" pitchFamily="34" charset="0"/>
              <a:ea typeface="Barlow"/>
              <a:cs typeface="Barlow"/>
              <a:sym typeface="Barlow"/>
            </a:endParaRPr>
          </a:p>
          <a:p>
            <a:pPr marL="1523985" lvl="2" indent="-507987">
              <a:lnSpc>
                <a:spcPct val="115000"/>
              </a:lnSpc>
              <a:buClr>
                <a:schemeClr val="dk1"/>
              </a:buClr>
              <a:buSzPts val="2400"/>
              <a:buFont typeface="Barlow"/>
              <a:buChar char="●"/>
            </a:pPr>
            <a:r>
              <a:rPr lang="en-CA" sz="2800" dirty="0">
                <a:solidFill>
                  <a:schemeClr val="dk1"/>
                </a:solidFill>
                <a:latin typeface="Century Gothic" panose="020B0502020202020204" pitchFamily="34" charset="0"/>
                <a:ea typeface="Barlow"/>
                <a:cs typeface="Barlow"/>
                <a:sym typeface="Barlow"/>
              </a:rPr>
              <a:t>Systemic discrimination and inequities</a:t>
            </a:r>
            <a:endParaRPr sz="2800" dirty="0">
              <a:solidFill>
                <a:schemeClr val="dk1"/>
              </a:solidFill>
              <a:latin typeface="Century Gothic" panose="020B0502020202020204" pitchFamily="34" charset="0"/>
              <a:ea typeface="Barlow"/>
              <a:cs typeface="Barlow"/>
              <a:sym typeface="Barlow"/>
            </a:endParaRPr>
          </a:p>
          <a:p>
            <a:pPr marL="1523985" lvl="2" indent="-507987">
              <a:lnSpc>
                <a:spcPct val="115000"/>
              </a:lnSpc>
              <a:buClr>
                <a:schemeClr val="dk1"/>
              </a:buClr>
              <a:buSzPts val="2400"/>
              <a:buFont typeface="Barlow"/>
              <a:buChar char="●"/>
            </a:pPr>
            <a:r>
              <a:rPr lang="en-CA" sz="2800" dirty="0">
                <a:solidFill>
                  <a:schemeClr val="dk1"/>
                </a:solidFill>
                <a:latin typeface="Century Gothic" panose="020B0502020202020204" pitchFamily="34" charset="0"/>
                <a:ea typeface="Barlow"/>
                <a:cs typeface="Barlow"/>
                <a:sym typeface="Barlow"/>
              </a:rPr>
              <a:t>Microaggressions</a:t>
            </a:r>
            <a:endParaRPr sz="2800" dirty="0">
              <a:solidFill>
                <a:schemeClr val="dk1"/>
              </a:solidFill>
              <a:latin typeface="Century Gothic" panose="020B0502020202020204" pitchFamily="34" charset="0"/>
              <a:ea typeface="Barlow"/>
              <a:cs typeface="Barlow"/>
              <a:sym typeface="Barlow"/>
            </a:endParaRPr>
          </a:p>
          <a:p>
            <a:pPr>
              <a:lnSpc>
                <a:spcPct val="115000"/>
              </a:lnSpc>
            </a:pPr>
            <a:endParaRPr sz="1600" dirty="0">
              <a:solidFill>
                <a:schemeClr val="dk1"/>
              </a:solidFill>
              <a:latin typeface="Barlow"/>
              <a:ea typeface="Barlow"/>
              <a:cs typeface="Barlow"/>
              <a:sym typeface="Barlow"/>
            </a:endParaRPr>
          </a:p>
          <a:p>
            <a:pPr>
              <a:lnSpc>
                <a:spcPct val="115000"/>
              </a:lnSpc>
            </a:pPr>
            <a:endParaRPr sz="1600" dirty="0">
              <a:solidFill>
                <a:schemeClr val="dk1"/>
              </a:solidFill>
              <a:latin typeface="Barlow"/>
              <a:ea typeface="Barlow"/>
              <a:cs typeface="Barlow"/>
              <a:sym typeface="Barlow"/>
            </a:endParaRPr>
          </a:p>
        </p:txBody>
      </p:sp>
      <p:pic>
        <p:nvPicPr>
          <p:cNvPr id="410" name="Google Shape;410;p36"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
        <p:nvSpPr>
          <p:cNvPr id="411" name="Google Shape;411;p36"/>
          <p:cNvSpPr txBox="1"/>
          <p:nvPr/>
        </p:nvSpPr>
        <p:spPr>
          <a:xfrm>
            <a:off x="313600" y="14968"/>
            <a:ext cx="115648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333" b="1" dirty="0">
                <a:solidFill>
                  <a:schemeClr val="lt1"/>
                </a:solidFill>
                <a:latin typeface="Century Gothic" panose="020B0502020202020204" pitchFamily="34" charset="0"/>
                <a:ea typeface="Barlow"/>
                <a:cs typeface="Barlow"/>
                <a:sym typeface="Barlow"/>
              </a:rPr>
              <a:t>Breakout Activity: Scenario Discussion</a:t>
            </a:r>
            <a:endParaRPr sz="3600" dirty="0">
              <a:solidFill>
                <a:schemeClr val="lt1"/>
              </a:solidFill>
              <a:latin typeface="Century Gothic" panose="020B0502020202020204" pitchFamily="34" charset="0"/>
              <a:ea typeface="Barlow SemiBold"/>
              <a:cs typeface="Barlow SemiBold"/>
              <a:sym typeface="Barlow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37"/>
          <p:cNvSpPr/>
          <p:nvPr/>
        </p:nvSpPr>
        <p:spPr>
          <a:xfrm>
            <a:off x="0" y="-12700"/>
            <a:ext cx="12192000" cy="990800"/>
          </a:xfrm>
          <a:prstGeom prst="rect">
            <a:avLst/>
          </a:prstGeom>
          <a:solidFill>
            <a:schemeClr val="tx2"/>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17" name="Google Shape;417;p37"/>
          <p:cNvSpPr txBox="1"/>
          <p:nvPr/>
        </p:nvSpPr>
        <p:spPr>
          <a:xfrm>
            <a:off x="0" y="148700"/>
            <a:ext cx="12192000" cy="668000"/>
          </a:xfrm>
          <a:prstGeom prst="rect">
            <a:avLst/>
          </a:prstGeom>
          <a:noFill/>
          <a:ln>
            <a:noFill/>
          </a:ln>
        </p:spPr>
        <p:txBody>
          <a:bodyPr spcFirstLastPara="1" wrap="square" lIns="121900" tIns="121900" rIns="121900" bIns="121900" anchor="t" anchorCtr="0">
            <a:noAutofit/>
          </a:bodyPr>
          <a:lstStyle/>
          <a:p>
            <a:pPr algn="ctr">
              <a:buClr>
                <a:srgbClr val="000000"/>
              </a:buClr>
              <a:buSzPts val="2500"/>
            </a:pPr>
            <a:r>
              <a:rPr lang="en-CA" sz="3467" b="1">
                <a:solidFill>
                  <a:schemeClr val="lt1"/>
                </a:solidFill>
                <a:latin typeface="Century Gothic" panose="020B0502020202020204" pitchFamily="34" charset="0"/>
                <a:ea typeface="Barlow"/>
                <a:cs typeface="Barlow"/>
                <a:sym typeface="Barlow"/>
              </a:rPr>
              <a:t>Examples</a:t>
            </a:r>
            <a:endParaRPr sz="3733">
              <a:solidFill>
                <a:schemeClr val="lt1"/>
              </a:solidFill>
              <a:latin typeface="Century Gothic" panose="020B0502020202020204" pitchFamily="34" charset="0"/>
              <a:ea typeface="Barlow SemiBold"/>
              <a:cs typeface="Barlow SemiBold"/>
              <a:sym typeface="Barlow SemiBold"/>
            </a:endParaRPr>
          </a:p>
        </p:txBody>
      </p:sp>
      <p:sp>
        <p:nvSpPr>
          <p:cNvPr id="418" name="Google Shape;418;p37"/>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19" name="Google Shape;419;p37"/>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20" name="Google Shape;420;p37"/>
          <p:cNvSpPr txBox="1"/>
          <p:nvPr/>
        </p:nvSpPr>
        <p:spPr>
          <a:xfrm>
            <a:off x="3048000" y="3219536"/>
            <a:ext cx="6096000" cy="410379"/>
          </a:xfrm>
          <a:prstGeom prst="rect">
            <a:avLst/>
          </a:prstGeom>
          <a:noFill/>
          <a:ln>
            <a:noFill/>
          </a:ln>
        </p:spPr>
        <p:txBody>
          <a:bodyPr spcFirstLastPara="1" wrap="square" lIns="121900" tIns="60933" rIns="121900" bIns="60933" anchor="t" anchorCtr="0">
            <a:spAutoFit/>
          </a:bodyPr>
          <a:lstStyle/>
          <a:p>
            <a:pPr>
              <a:buClr>
                <a:srgbClr val="000000"/>
              </a:buClr>
              <a:buSzPts val="1400"/>
            </a:pPr>
            <a:r>
              <a:rPr lang="en-CA" sz="1867">
                <a:solidFill>
                  <a:srgbClr val="000000"/>
                </a:solidFill>
                <a:latin typeface="Arial"/>
                <a:ea typeface="Arial"/>
                <a:cs typeface="Arial"/>
                <a:sym typeface="Arial"/>
              </a:rPr>
              <a:t> </a:t>
            </a:r>
            <a:endParaRPr sz="1867">
              <a:solidFill>
                <a:srgbClr val="000000"/>
              </a:solidFill>
              <a:latin typeface="Arial"/>
              <a:ea typeface="Arial"/>
              <a:cs typeface="Arial"/>
              <a:sym typeface="Arial"/>
            </a:endParaRPr>
          </a:p>
        </p:txBody>
      </p:sp>
      <p:sp>
        <p:nvSpPr>
          <p:cNvPr id="421" name="Google Shape;421;p37"/>
          <p:cNvSpPr txBox="1"/>
          <p:nvPr/>
        </p:nvSpPr>
        <p:spPr>
          <a:xfrm>
            <a:off x="1051100" y="1777467"/>
            <a:ext cx="10146800" cy="4680800"/>
          </a:xfrm>
          <a:prstGeom prst="rect">
            <a:avLst/>
          </a:prstGeom>
          <a:noFill/>
          <a:ln>
            <a:noFill/>
          </a:ln>
        </p:spPr>
        <p:txBody>
          <a:bodyPr spcFirstLastPara="1" wrap="square" lIns="121900" tIns="121900" rIns="121900" bIns="121900" anchor="t" anchorCtr="0">
            <a:noAutofit/>
          </a:bodyPr>
          <a:lstStyle/>
          <a:p>
            <a:pPr>
              <a:lnSpc>
                <a:spcPct val="115000"/>
              </a:lnSpc>
              <a:buClr>
                <a:schemeClr val="dk1"/>
              </a:buClr>
              <a:buSzPts val="1100"/>
            </a:pPr>
            <a:endParaRPr sz="3867">
              <a:solidFill>
                <a:srgbClr val="181818"/>
              </a:solidFill>
              <a:latin typeface="Barlow"/>
              <a:ea typeface="Barlow"/>
              <a:cs typeface="Barlow"/>
              <a:sym typeface="Barlow"/>
            </a:endParaRPr>
          </a:p>
        </p:txBody>
      </p:sp>
      <p:sp>
        <p:nvSpPr>
          <p:cNvPr id="422" name="Google Shape;422;p37"/>
          <p:cNvSpPr txBox="1"/>
          <p:nvPr/>
        </p:nvSpPr>
        <p:spPr>
          <a:xfrm>
            <a:off x="407291" y="1417796"/>
            <a:ext cx="11434417" cy="4735615"/>
          </a:xfrm>
          <a:prstGeom prst="rect">
            <a:avLst/>
          </a:prstGeom>
          <a:noFill/>
          <a:ln>
            <a:noFill/>
          </a:ln>
        </p:spPr>
        <p:txBody>
          <a:bodyPr spcFirstLastPara="1" wrap="square" lIns="121900" tIns="121900" rIns="121900" bIns="121900" anchor="t" anchorCtr="0">
            <a:spAutoFit/>
          </a:bodyPr>
          <a:lstStyle/>
          <a:p>
            <a:pPr marL="609585" indent="-457189">
              <a:lnSpc>
                <a:spcPct val="115000"/>
              </a:lnSpc>
              <a:buClr>
                <a:schemeClr val="dk1"/>
              </a:buClr>
              <a:buSzPts val="1800"/>
              <a:buFont typeface="Barlow"/>
              <a:buChar char="●"/>
            </a:pPr>
            <a:r>
              <a:rPr lang="en-CA" sz="2000" b="1" dirty="0">
                <a:solidFill>
                  <a:schemeClr val="dk1"/>
                </a:solidFill>
                <a:latin typeface="Century Gothic" panose="020B0502020202020204" pitchFamily="34" charset="0"/>
                <a:ea typeface="Barlow"/>
                <a:cs typeface="Barlow"/>
                <a:sym typeface="Barlow"/>
              </a:rPr>
              <a:t>Interpersonal discrimination </a:t>
            </a:r>
            <a:endParaRPr sz="2000" b="1" dirty="0">
              <a:solidFill>
                <a:schemeClr val="dk1"/>
              </a:solidFill>
              <a:latin typeface="Century Gothic" panose="020B0502020202020204" pitchFamily="34" charset="0"/>
              <a:ea typeface="Barlow"/>
              <a:cs typeface="Barlow"/>
              <a:sym typeface="Barlow"/>
            </a:endParaRPr>
          </a:p>
          <a:p>
            <a:pPr marL="1219170" lvl="1" indent="-457189">
              <a:lnSpc>
                <a:spcPct val="115000"/>
              </a:lnSpc>
              <a:buClr>
                <a:schemeClr val="dk1"/>
              </a:buClr>
              <a:buSzPts val="1800"/>
              <a:buFont typeface="Barlow"/>
              <a:buChar char="○"/>
            </a:pPr>
            <a:r>
              <a:rPr lang="en-CA" sz="2000" dirty="0">
                <a:solidFill>
                  <a:schemeClr val="dk1"/>
                </a:solidFill>
                <a:latin typeface="Century Gothic" panose="020B0502020202020204" pitchFamily="34" charset="0"/>
                <a:ea typeface="Barlow"/>
                <a:cs typeface="Barlow"/>
                <a:sym typeface="Barlow"/>
              </a:rPr>
              <a:t>Misgendering, alienating attitudes towards masking</a:t>
            </a:r>
            <a:endParaRPr sz="2000" dirty="0">
              <a:solidFill>
                <a:schemeClr val="dk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dk1"/>
              </a:buClr>
              <a:buSzPts val="1800"/>
              <a:buFont typeface="Barlow"/>
              <a:buChar char="●"/>
            </a:pPr>
            <a:r>
              <a:rPr lang="en-CA" sz="2000" b="1" dirty="0">
                <a:solidFill>
                  <a:schemeClr val="dk1"/>
                </a:solidFill>
                <a:latin typeface="Century Gothic" panose="020B0502020202020204" pitchFamily="34" charset="0"/>
                <a:ea typeface="Barlow"/>
                <a:cs typeface="Barlow"/>
                <a:sym typeface="Barlow"/>
              </a:rPr>
              <a:t>Institutional discrimination and inequities </a:t>
            </a:r>
            <a:endParaRPr sz="2000" b="1" dirty="0">
              <a:solidFill>
                <a:schemeClr val="dk1"/>
              </a:solidFill>
              <a:latin typeface="Century Gothic" panose="020B0502020202020204" pitchFamily="34" charset="0"/>
              <a:ea typeface="Barlow"/>
              <a:cs typeface="Barlow"/>
              <a:sym typeface="Barlow"/>
            </a:endParaRPr>
          </a:p>
          <a:p>
            <a:pPr marL="1219170" lvl="1" indent="-457189">
              <a:lnSpc>
                <a:spcPct val="115000"/>
              </a:lnSpc>
              <a:buClr>
                <a:schemeClr val="dk1"/>
              </a:buClr>
              <a:buSzPts val="1800"/>
              <a:buFont typeface="Barlow"/>
              <a:buChar char="○"/>
            </a:pPr>
            <a:r>
              <a:rPr lang="en-CA" sz="2000" dirty="0">
                <a:solidFill>
                  <a:schemeClr val="dk1"/>
                </a:solidFill>
                <a:latin typeface="Century Gothic" panose="020B0502020202020204" pitchFamily="34" charset="0"/>
                <a:ea typeface="Barlow"/>
                <a:cs typeface="Barlow"/>
                <a:sym typeface="Barlow"/>
              </a:rPr>
              <a:t>Significant wait times, many steps to access care, insufficient public health protocols</a:t>
            </a:r>
            <a:endParaRPr sz="2000" dirty="0">
              <a:solidFill>
                <a:schemeClr val="dk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dk1"/>
              </a:buClr>
              <a:buSzPts val="1800"/>
              <a:buFont typeface="Barlow"/>
              <a:buChar char="●"/>
            </a:pPr>
            <a:r>
              <a:rPr lang="en-CA" sz="2000" b="1" dirty="0">
                <a:solidFill>
                  <a:schemeClr val="dk1"/>
                </a:solidFill>
                <a:latin typeface="Century Gothic" panose="020B0502020202020204" pitchFamily="34" charset="0"/>
                <a:ea typeface="Barlow"/>
                <a:cs typeface="Barlow"/>
                <a:sym typeface="Barlow"/>
              </a:rPr>
              <a:t>Systemic discrimination and inequities</a:t>
            </a:r>
            <a:endParaRPr sz="2000" b="1" dirty="0">
              <a:solidFill>
                <a:schemeClr val="dk1"/>
              </a:solidFill>
              <a:latin typeface="Century Gothic" panose="020B0502020202020204" pitchFamily="34" charset="0"/>
              <a:ea typeface="Barlow"/>
              <a:cs typeface="Barlow"/>
              <a:sym typeface="Barlow"/>
            </a:endParaRPr>
          </a:p>
          <a:p>
            <a:pPr marL="1219170" lvl="1" indent="-457189">
              <a:lnSpc>
                <a:spcPct val="115000"/>
              </a:lnSpc>
              <a:buClr>
                <a:schemeClr val="dk1"/>
              </a:buClr>
              <a:buSzPts val="1800"/>
              <a:buFont typeface="Barlow"/>
              <a:buChar char="○"/>
            </a:pPr>
            <a:r>
              <a:rPr lang="en-CA" sz="2000" dirty="0">
                <a:solidFill>
                  <a:schemeClr val="dk1"/>
                </a:solidFill>
                <a:latin typeface="Century Gothic" panose="020B0502020202020204" pitchFamily="34" charset="0"/>
                <a:ea typeface="Barlow"/>
                <a:cs typeface="Barlow"/>
                <a:sym typeface="Barlow"/>
              </a:rPr>
              <a:t>Lack of paid sick days, lack of accessible gender affirming care (including geographical disparities), transphobia across society, inadequate transit</a:t>
            </a:r>
            <a:endParaRPr sz="2000" dirty="0">
              <a:solidFill>
                <a:schemeClr val="dk1"/>
              </a:solidFill>
              <a:latin typeface="Century Gothic" panose="020B0502020202020204" pitchFamily="34" charset="0"/>
              <a:ea typeface="Barlow"/>
              <a:cs typeface="Barlow"/>
              <a:sym typeface="Barlow"/>
            </a:endParaRPr>
          </a:p>
          <a:p>
            <a:pPr marL="609585" indent="-457189">
              <a:lnSpc>
                <a:spcPct val="115000"/>
              </a:lnSpc>
              <a:spcBef>
                <a:spcPts val="1333"/>
              </a:spcBef>
              <a:buClr>
                <a:schemeClr val="dk1"/>
              </a:buClr>
              <a:buSzPts val="1800"/>
              <a:buFont typeface="Barlow"/>
              <a:buChar char="●"/>
            </a:pPr>
            <a:r>
              <a:rPr lang="en-CA" sz="2000" b="1" dirty="0">
                <a:solidFill>
                  <a:schemeClr val="dk1"/>
                </a:solidFill>
                <a:latin typeface="Century Gothic" panose="020B0502020202020204" pitchFamily="34" charset="0"/>
                <a:ea typeface="Barlow"/>
                <a:cs typeface="Barlow"/>
                <a:sym typeface="Barlow"/>
              </a:rPr>
              <a:t>Microaggressions</a:t>
            </a:r>
            <a:endParaRPr sz="2000" b="1" dirty="0">
              <a:solidFill>
                <a:schemeClr val="dk1"/>
              </a:solidFill>
              <a:latin typeface="Century Gothic" panose="020B0502020202020204" pitchFamily="34" charset="0"/>
              <a:ea typeface="Barlow"/>
              <a:cs typeface="Barlow"/>
              <a:sym typeface="Barlow"/>
            </a:endParaRPr>
          </a:p>
          <a:p>
            <a:pPr marL="1219170" lvl="1" indent="-457189">
              <a:lnSpc>
                <a:spcPct val="115000"/>
              </a:lnSpc>
              <a:buClr>
                <a:schemeClr val="dk1"/>
              </a:buClr>
              <a:buSzPts val="1800"/>
              <a:buFont typeface="Barlow"/>
              <a:buChar char="○"/>
            </a:pPr>
            <a:r>
              <a:rPr lang="en-CA" sz="2000" dirty="0">
                <a:solidFill>
                  <a:schemeClr val="dk1"/>
                </a:solidFill>
                <a:latin typeface="Century Gothic" panose="020B0502020202020204" pitchFamily="34" charset="0"/>
                <a:ea typeface="Barlow"/>
                <a:cs typeface="Barlow"/>
                <a:sym typeface="Barlow"/>
              </a:rPr>
              <a:t>Exclusion based on gender, doctor uncomfortable discussing hormones</a:t>
            </a:r>
            <a:endParaRPr sz="2000" dirty="0">
              <a:solidFill>
                <a:schemeClr val="dk1"/>
              </a:solidFill>
              <a:latin typeface="Century Gothic" panose="020B0502020202020204" pitchFamily="34" charset="0"/>
              <a:ea typeface="Barlow"/>
              <a:cs typeface="Barlow"/>
              <a:sym typeface="Barlow"/>
            </a:endParaRPr>
          </a:p>
          <a:p>
            <a:pPr marL="609585">
              <a:lnSpc>
                <a:spcPct val="115000"/>
              </a:lnSpc>
              <a:spcBef>
                <a:spcPts val="1333"/>
              </a:spcBef>
            </a:pPr>
            <a:endParaRPr sz="1600" dirty="0">
              <a:solidFill>
                <a:schemeClr val="dk1"/>
              </a:solidFill>
              <a:latin typeface="Barlow"/>
              <a:ea typeface="Barlow"/>
              <a:cs typeface="Barlow"/>
              <a:sym typeface="Barlow"/>
            </a:endParaRPr>
          </a:p>
        </p:txBody>
      </p:sp>
      <p:pic>
        <p:nvPicPr>
          <p:cNvPr id="424" name="Google Shape;424;p37" title="NWT-OHT_Logo-Final-White.png"/>
          <p:cNvPicPr preferRelativeResize="0"/>
          <p:nvPr/>
        </p:nvPicPr>
        <p:blipFill>
          <a:blip r:embed="rId3">
            <a:alphaModFix/>
          </a:blip>
          <a:stretch>
            <a:fillRect/>
          </a:stretch>
        </p:blipFill>
        <p:spPr>
          <a:xfrm>
            <a:off x="161668" y="99834"/>
            <a:ext cx="1993065" cy="71043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NWT OHT">
      <a:dk1>
        <a:srgbClr val="0D3051"/>
      </a:dk1>
      <a:lt1>
        <a:srgbClr val="FFFFFF"/>
      </a:lt1>
      <a:dk2>
        <a:srgbClr val="792C80"/>
      </a:dk2>
      <a:lt2>
        <a:srgbClr val="F3FBFE"/>
      </a:lt2>
      <a:accent1>
        <a:srgbClr val="F17920"/>
      </a:accent1>
      <a:accent2>
        <a:srgbClr val="6CCAF2"/>
      </a:accent2>
      <a:accent3>
        <a:srgbClr val="0D3050"/>
      </a:accent3>
      <a:accent4>
        <a:srgbClr val="792C7F"/>
      </a:accent4>
      <a:accent5>
        <a:srgbClr val="F07920"/>
      </a:accent5>
      <a:accent6>
        <a:srgbClr val="6CC9F1"/>
      </a:accent6>
      <a:hlink>
        <a:srgbClr val="0D3050"/>
      </a:hlink>
      <a:folHlink>
        <a:srgbClr val="792C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7920125E-FA26-4E9A-A1FE-17A974329BFF}" vid="{5719EAE1-051A-482A-B636-9F68D8B26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67232ac-e7e4-4d4f-a427-e489ea6f7950" xsi:nil="true"/>
    <lcf76f155ced4ddcb4097134ff3c332f xmlns="3cb6ae07-a249-4bed-aa0d-9c46f1740c54">
      <Terms xmlns="http://schemas.microsoft.com/office/infopath/2007/PartnerControls"/>
    </lcf76f155ced4ddcb4097134ff3c332f>
    <FinalDocument xmlns="3cb6ae07-a249-4bed-aa0d-9c46f1740c54">false</FinalDocument>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2A3CCE548CA479A63921D85199F39" ma:contentTypeVersion="19" ma:contentTypeDescription="Create a new document." ma:contentTypeScope="" ma:versionID="203ba3cedc39e8ec9588f1cc15a1ca42">
  <xsd:schema xmlns:xsd="http://www.w3.org/2001/XMLSchema" xmlns:xs="http://www.w3.org/2001/XMLSchema" xmlns:p="http://schemas.microsoft.com/office/2006/metadata/properties" xmlns:ns2="3cb6ae07-a249-4bed-aa0d-9c46f1740c54" xmlns:ns3="d67232ac-e7e4-4d4f-a427-e489ea6f7950" targetNamespace="http://schemas.microsoft.com/office/2006/metadata/properties" ma:root="true" ma:fieldsID="1b43b7f8c5c0ee060a05de0863eafe77" ns2:_="" ns3:_="">
    <xsd:import namespace="3cb6ae07-a249-4bed-aa0d-9c46f1740c54"/>
    <xsd:import namespace="d67232ac-e7e4-4d4f-a427-e489ea6f795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FinalDocu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b6ae07-a249-4bed-aa0d-9c46f1740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69d2ba-4583-4f75-9c87-6b5de11e5f5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FinalDocument" ma:index="23" nillable="true" ma:displayName="Final Document" ma:default="0" ma:format="Dropdown" ma:internalName="FinalDocume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7232ac-e7e4-4d4f-a427-e489ea6f795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68f47dd-3975-42e1-bb54-49b056c539b3}" ma:internalName="TaxCatchAll" ma:showField="CatchAllData" ma:web="d67232ac-e7e4-4d4f-a427-e489ea6f795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FB3367-689D-4EA9-8B9B-FBD554ADDC18}">
  <ds:schemaRefs>
    <ds:schemaRef ds:uri="http://schemas.microsoft.com/sharepoint/v3/contenttype/forms"/>
  </ds:schemaRefs>
</ds:datastoreItem>
</file>

<file path=customXml/itemProps2.xml><?xml version="1.0" encoding="utf-8"?>
<ds:datastoreItem xmlns:ds="http://schemas.openxmlformats.org/officeDocument/2006/customXml" ds:itemID="{53121B76-9FDE-4C05-9EFE-93EF739C22A1}">
  <ds:schemaRefs>
    <ds:schemaRef ds:uri="http://purl.org/dc/elements/1.1/"/>
    <ds:schemaRef ds:uri="d67232ac-e7e4-4d4f-a427-e489ea6f7950"/>
    <ds:schemaRef ds:uri="http://schemas.microsoft.com/office/2006/documentManagement/types"/>
    <ds:schemaRef ds:uri="http://purl.org/dc/terms/"/>
    <ds:schemaRef ds:uri="3cb6ae07-a249-4bed-aa0d-9c46f1740c54"/>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F9EF8C2-80EA-4176-8A65-BDAD2871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b6ae07-a249-4bed-aa0d-9c46f1740c54"/>
    <ds:schemaRef ds:uri="d67232ac-e7e4-4d4f-a427-e489ea6f79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93</TotalTime>
  <Words>1509</Words>
  <Application>Microsoft Office PowerPoint</Application>
  <PresentationFormat>Widescreen</PresentationFormat>
  <Paragraphs>134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Health Equity Training Module 3:  Deconstructing Oppressive Structures and Systems</vt:lpstr>
      <vt:lpstr>Land Acknowledgement</vt:lpstr>
      <vt:lpstr>Land Acknowledgement </vt:lpstr>
      <vt:lpstr>Placeholder for EAP Contact Information</vt:lpstr>
      <vt:lpstr>Module 3: Deconstructing Oppressive  Structures and Systems</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presentation</dc:title>
  <dc:creator>Strembicky, Claudia</dc:creator>
  <cp:lastModifiedBy>Monize, Jillian A.</cp:lastModifiedBy>
  <cp:revision>60</cp:revision>
  <dcterms:created xsi:type="dcterms:W3CDTF">2025-04-22T12:57:11Z</dcterms:created>
  <dcterms:modified xsi:type="dcterms:W3CDTF">2026-02-06T20:55:08Z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0x010100B552A3CCE548CA479A63921D85199F39</vt:lpwstr>
  </property>
  <property fmtid="{D5CDD505-2E9C-101B-9397-08002B2CF9AE}" pid="3" name="MediaServiceImageTags">
    <vt:lpwstr/>
  </property>
</Properties>
</file>