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536" r:id="rId5"/>
    <p:sldId id="537" r:id="rId6"/>
    <p:sldId id="747" r:id="rId7"/>
    <p:sldId id="750" r:id="rId8"/>
    <p:sldId id="748" r:id="rId9"/>
    <p:sldId id="269" r:id="rId10"/>
    <p:sldId id="749" r:id="rId11"/>
    <p:sldId id="272" r:id="rId12"/>
    <p:sldId id="273" r:id="rId13"/>
    <p:sldId id="274"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B58"/>
    <a:srgbClr val="000000"/>
    <a:srgbClr val="F3FBFE"/>
    <a:srgbClr val="5B215F"/>
    <a:srgbClr val="792C7F"/>
    <a:srgbClr val="7B2C81"/>
    <a:srgbClr val="EDE9F8"/>
    <a:srgbClr val="E4D1E9"/>
    <a:srgbClr val="EBE1EE"/>
    <a:srgbClr val="6625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D3696-4C3B-2E83-7BE9-AF45E7B2D373}" v="4" dt="2026-02-06T20:54:42.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8" autoAdjust="0"/>
  </p:normalViewPr>
  <p:slideViewPr>
    <p:cSldViewPr snapToGrid="0">
      <p:cViewPr varScale="1">
        <p:scale>
          <a:sx n="98" d="100"/>
          <a:sy n="98" d="100"/>
        </p:scale>
        <p:origin x="954" y="7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ze, Jillian A." userId="045d0a6d-d2b8-476b-82ef-f3df87b66693" providerId="ADAL" clId="{89A3A3E4-97EC-4799-A697-33FFF4B61F2F}"/>
    <pc:docChg chg="undo custSel delSld modSld sldOrd modMainMaster">
      <pc:chgData name="Monize, Jillian A." userId="045d0a6d-d2b8-476b-82ef-f3df87b66693" providerId="ADAL" clId="{89A3A3E4-97EC-4799-A697-33FFF4B61F2F}" dt="2026-01-27T21:23:50.368" v="2458" actId="1076"/>
      <pc:docMkLst>
        <pc:docMk/>
      </pc:docMkLst>
      <pc:sldChg chg="addSp delSp modSp mod ord modNotesTx">
        <pc:chgData name="Monize, Jillian A." userId="045d0a6d-d2b8-476b-82ef-f3df87b66693" providerId="ADAL" clId="{89A3A3E4-97EC-4799-A697-33FFF4B61F2F}" dt="2026-01-27T21:03:37.285" v="2450" actId="20577"/>
        <pc:sldMkLst>
          <pc:docMk/>
          <pc:sldMk cId="0" sldId="269"/>
        </pc:sldMkLst>
        <pc:spChg chg="mod">
          <ac:chgData name="Monize, Jillian A." userId="045d0a6d-d2b8-476b-82ef-f3df87b66693" providerId="ADAL" clId="{89A3A3E4-97EC-4799-A697-33FFF4B61F2F}" dt="2026-01-27T20:47:13.902" v="2300" actId="2711"/>
          <ac:spMkLst>
            <pc:docMk/>
            <pc:sldMk cId="0" sldId="269"/>
            <ac:spMk id="219" creationId="{00000000-0000-0000-0000-000000000000}"/>
          </ac:spMkLst>
        </pc:spChg>
        <pc:spChg chg="mod">
          <ac:chgData name="Monize, Jillian A." userId="045d0a6d-d2b8-476b-82ef-f3df87b66693" providerId="ADAL" clId="{89A3A3E4-97EC-4799-A697-33FFF4B61F2F}" dt="2026-01-27T20:47:25.896" v="2301" actId="207"/>
          <ac:spMkLst>
            <pc:docMk/>
            <pc:sldMk cId="0" sldId="269"/>
            <ac:spMk id="220" creationId="{00000000-0000-0000-0000-000000000000}"/>
          </ac:spMkLst>
        </pc:spChg>
        <pc:spChg chg="mod">
          <ac:chgData name="Monize, Jillian A." userId="045d0a6d-d2b8-476b-82ef-f3df87b66693" providerId="ADAL" clId="{89A3A3E4-97EC-4799-A697-33FFF4B61F2F}" dt="2026-01-27T20:47:43.525" v="2302" actId="207"/>
          <ac:spMkLst>
            <pc:docMk/>
            <pc:sldMk cId="0" sldId="269"/>
            <ac:spMk id="222" creationId="{00000000-0000-0000-0000-000000000000}"/>
          </ac:spMkLst>
        </pc:spChg>
        <pc:spChg chg="mod">
          <ac:chgData name="Monize, Jillian A." userId="045d0a6d-d2b8-476b-82ef-f3df87b66693" providerId="ADAL" clId="{89A3A3E4-97EC-4799-A697-33FFF4B61F2F}" dt="2026-01-27T20:49:20.031" v="2308" actId="2711"/>
          <ac:spMkLst>
            <pc:docMk/>
            <pc:sldMk cId="0" sldId="269"/>
            <ac:spMk id="224" creationId="{00000000-0000-0000-0000-000000000000}"/>
          </ac:spMkLst>
        </pc:spChg>
        <pc:spChg chg="mod">
          <ac:chgData name="Monize, Jillian A." userId="045d0a6d-d2b8-476b-82ef-f3df87b66693" providerId="ADAL" clId="{89A3A3E4-97EC-4799-A697-33FFF4B61F2F}" dt="2026-01-27T20:50:02.267" v="2317" actId="2711"/>
          <ac:spMkLst>
            <pc:docMk/>
            <pc:sldMk cId="0" sldId="269"/>
            <ac:spMk id="225" creationId="{00000000-0000-0000-0000-000000000000}"/>
          </ac:spMkLst>
        </pc:spChg>
        <pc:spChg chg="mod">
          <ac:chgData name="Monize, Jillian A." userId="045d0a6d-d2b8-476b-82ef-f3df87b66693" providerId="ADAL" clId="{89A3A3E4-97EC-4799-A697-33FFF4B61F2F}" dt="2026-01-27T20:52:01.834" v="2332" actId="207"/>
          <ac:spMkLst>
            <pc:docMk/>
            <pc:sldMk cId="0" sldId="269"/>
            <ac:spMk id="226" creationId="{00000000-0000-0000-0000-000000000000}"/>
          </ac:spMkLst>
        </pc:spChg>
        <pc:spChg chg="mod">
          <ac:chgData name="Monize, Jillian A." userId="045d0a6d-d2b8-476b-82ef-f3df87b66693" providerId="ADAL" clId="{89A3A3E4-97EC-4799-A697-33FFF4B61F2F}" dt="2026-01-27T20:49:20.031" v="2308" actId="2711"/>
          <ac:spMkLst>
            <pc:docMk/>
            <pc:sldMk cId="0" sldId="269"/>
            <ac:spMk id="227" creationId="{00000000-0000-0000-0000-000000000000}"/>
          </ac:spMkLst>
        </pc:spChg>
        <pc:spChg chg="mod">
          <ac:chgData name="Monize, Jillian A." userId="045d0a6d-d2b8-476b-82ef-f3df87b66693" providerId="ADAL" clId="{89A3A3E4-97EC-4799-A697-33FFF4B61F2F}" dt="2026-01-27T20:49:20.031" v="2308" actId="2711"/>
          <ac:spMkLst>
            <pc:docMk/>
            <pc:sldMk cId="0" sldId="269"/>
            <ac:spMk id="228" creationId="{00000000-0000-0000-0000-000000000000}"/>
          </ac:spMkLst>
        </pc:spChg>
        <pc:spChg chg="mod">
          <ac:chgData name="Monize, Jillian A." userId="045d0a6d-d2b8-476b-82ef-f3df87b66693" providerId="ADAL" clId="{89A3A3E4-97EC-4799-A697-33FFF4B61F2F}" dt="2026-01-27T20:52:08.484" v="2335" actId="207"/>
          <ac:spMkLst>
            <pc:docMk/>
            <pc:sldMk cId="0" sldId="269"/>
            <ac:spMk id="233" creationId="{00000000-0000-0000-0000-000000000000}"/>
          </ac:spMkLst>
        </pc:spChg>
        <pc:spChg chg="mod">
          <ac:chgData name="Monize, Jillian A." userId="045d0a6d-d2b8-476b-82ef-f3df87b66693" providerId="ADAL" clId="{89A3A3E4-97EC-4799-A697-33FFF4B61F2F}" dt="2026-01-27T20:51:57.939" v="2331" actId="207"/>
          <ac:spMkLst>
            <pc:docMk/>
            <pc:sldMk cId="0" sldId="269"/>
            <ac:spMk id="234" creationId="{00000000-0000-0000-0000-000000000000}"/>
          </ac:spMkLst>
        </pc:spChg>
        <pc:spChg chg="mod">
          <ac:chgData name="Monize, Jillian A." userId="045d0a6d-d2b8-476b-82ef-f3df87b66693" providerId="ADAL" clId="{89A3A3E4-97EC-4799-A697-33FFF4B61F2F}" dt="2026-01-27T20:52:11.889" v="2336" actId="207"/>
          <ac:spMkLst>
            <pc:docMk/>
            <pc:sldMk cId="0" sldId="269"/>
            <ac:spMk id="235" creationId="{00000000-0000-0000-0000-000000000000}"/>
          </ac:spMkLst>
        </pc:spChg>
        <pc:spChg chg="mod">
          <ac:chgData name="Monize, Jillian A." userId="045d0a6d-d2b8-476b-82ef-f3df87b66693" providerId="ADAL" clId="{89A3A3E4-97EC-4799-A697-33FFF4B61F2F}" dt="2026-01-27T20:50:54.117" v="2320" actId="1076"/>
          <ac:spMkLst>
            <pc:docMk/>
            <pc:sldMk cId="0" sldId="269"/>
            <ac:spMk id="236" creationId="{00000000-0000-0000-0000-000000000000}"/>
          </ac:spMkLst>
        </pc:spChg>
        <pc:picChg chg="mod">
          <ac:chgData name="Monize, Jillian A." userId="045d0a6d-d2b8-476b-82ef-f3df87b66693" providerId="ADAL" clId="{89A3A3E4-97EC-4799-A697-33FFF4B61F2F}" dt="2026-01-27T20:50:11.318" v="2318" actId="1076"/>
          <ac:picMkLst>
            <pc:docMk/>
            <pc:sldMk cId="0" sldId="269"/>
            <ac:picMk id="231" creationId="{00000000-0000-0000-0000-000000000000}"/>
          </ac:picMkLst>
        </pc:picChg>
        <pc:picChg chg="mod">
          <ac:chgData name="Monize, Jillian A." userId="045d0a6d-d2b8-476b-82ef-f3df87b66693" providerId="ADAL" clId="{89A3A3E4-97EC-4799-A697-33FFF4B61F2F}" dt="2026-01-27T20:50:58.606" v="2322" actId="14100"/>
          <ac:picMkLst>
            <pc:docMk/>
            <pc:sldMk cId="0" sldId="269"/>
            <ac:picMk id="232" creationId="{00000000-0000-0000-0000-000000000000}"/>
          </ac:picMkLst>
        </pc:picChg>
        <pc:cxnChg chg="mod">
          <ac:chgData name="Monize, Jillian A." userId="045d0a6d-d2b8-476b-82ef-f3df87b66693" providerId="ADAL" clId="{89A3A3E4-97EC-4799-A697-33FFF4B61F2F}" dt="2026-01-27T20:49:42.770" v="2313" actId="692"/>
          <ac:cxnSpMkLst>
            <pc:docMk/>
            <pc:sldMk cId="0" sldId="269"/>
            <ac:cxnSpMk id="229" creationId="{00000000-0000-0000-0000-000000000000}"/>
          </ac:cxnSpMkLst>
        </pc:cxnChg>
        <pc:cxnChg chg="mod">
          <ac:chgData name="Monize, Jillian A." userId="045d0a6d-d2b8-476b-82ef-f3df87b66693" providerId="ADAL" clId="{89A3A3E4-97EC-4799-A697-33FFF4B61F2F}" dt="2026-01-27T20:49:49.345" v="2316" actId="692"/>
          <ac:cxnSpMkLst>
            <pc:docMk/>
            <pc:sldMk cId="0" sldId="269"/>
            <ac:cxnSpMk id="230" creationId="{00000000-0000-0000-0000-000000000000}"/>
          </ac:cxnSpMkLst>
        </pc:cxnChg>
      </pc:sldChg>
      <pc:sldChg chg="addSp delSp modSp mod">
        <pc:chgData name="Monize, Jillian A." userId="045d0a6d-d2b8-476b-82ef-f3df87b66693" providerId="ADAL" clId="{89A3A3E4-97EC-4799-A697-33FFF4B61F2F}" dt="2026-01-27T04:01:45.094" v="402" actId="207"/>
        <pc:sldMkLst>
          <pc:docMk/>
          <pc:sldMk cId="0" sldId="272"/>
        </pc:sldMkLst>
        <pc:spChg chg="mod">
          <ac:chgData name="Monize, Jillian A." userId="045d0a6d-d2b8-476b-82ef-f3df87b66693" providerId="ADAL" clId="{89A3A3E4-97EC-4799-A697-33FFF4B61F2F}" dt="2026-01-27T04:01:45.094" v="402" actId="207"/>
          <ac:spMkLst>
            <pc:docMk/>
            <pc:sldMk cId="0" sldId="272"/>
            <ac:spMk id="280" creationId="{00000000-0000-0000-0000-000000000000}"/>
          </ac:spMkLst>
        </pc:spChg>
        <pc:spChg chg="mod">
          <ac:chgData name="Monize, Jillian A." userId="045d0a6d-d2b8-476b-82ef-f3df87b66693" providerId="ADAL" clId="{89A3A3E4-97EC-4799-A697-33FFF4B61F2F}" dt="2026-01-27T03:51:03.121" v="274" actId="2711"/>
          <ac:spMkLst>
            <pc:docMk/>
            <pc:sldMk cId="0" sldId="272"/>
            <ac:spMk id="281" creationId="{00000000-0000-0000-0000-000000000000}"/>
          </ac:spMkLst>
        </pc:spChg>
        <pc:spChg chg="mod">
          <ac:chgData name="Monize, Jillian A." userId="045d0a6d-d2b8-476b-82ef-f3df87b66693" providerId="ADAL" clId="{89A3A3E4-97EC-4799-A697-33FFF4B61F2F}" dt="2026-01-27T04:01:31.045" v="401" actId="1076"/>
          <ac:spMkLst>
            <pc:docMk/>
            <pc:sldMk cId="0" sldId="272"/>
            <ac:spMk id="282" creationId="{00000000-0000-0000-0000-000000000000}"/>
          </ac:spMkLst>
        </pc:spChg>
        <pc:spChg chg="mod">
          <ac:chgData name="Monize, Jillian A." userId="045d0a6d-d2b8-476b-82ef-f3df87b66693" providerId="ADAL" clId="{89A3A3E4-97EC-4799-A697-33FFF4B61F2F}" dt="2026-01-27T03:56:20.765" v="381" actId="1076"/>
          <ac:spMkLst>
            <pc:docMk/>
            <pc:sldMk cId="0" sldId="272"/>
            <ac:spMk id="284" creationId="{00000000-0000-0000-0000-000000000000}"/>
          </ac:spMkLst>
        </pc:spChg>
        <pc:picChg chg="add mod">
          <ac:chgData name="Monize, Jillian A." userId="045d0a6d-d2b8-476b-82ef-f3df87b66693" providerId="ADAL" clId="{89A3A3E4-97EC-4799-A697-33FFF4B61F2F}" dt="2026-01-27T04:01:23.015" v="400" actId="1076"/>
          <ac:picMkLst>
            <pc:docMk/>
            <pc:sldMk cId="0" sldId="272"/>
            <ac:picMk id="3" creationId="{3E15CD14-586A-4F0A-985F-AE4780B03154}"/>
          </ac:picMkLst>
        </pc:picChg>
      </pc:sldChg>
      <pc:sldChg chg="addSp delSp modSp mod modNotesTx">
        <pc:chgData name="Monize, Jillian A." userId="045d0a6d-d2b8-476b-82ef-f3df87b66693" providerId="ADAL" clId="{89A3A3E4-97EC-4799-A697-33FFF4B61F2F}" dt="2026-01-27T20:44:59.958" v="2286" actId="478"/>
        <pc:sldMkLst>
          <pc:docMk/>
          <pc:sldMk cId="0" sldId="273"/>
        </pc:sldMkLst>
        <pc:spChg chg="add mod">
          <ac:chgData name="Monize, Jillian A." userId="045d0a6d-d2b8-476b-82ef-f3df87b66693" providerId="ADAL" clId="{89A3A3E4-97EC-4799-A697-33FFF4B61F2F}" dt="2026-01-27T20:44:57.705" v="2285" actId="208"/>
          <ac:spMkLst>
            <pc:docMk/>
            <pc:sldMk cId="0" sldId="273"/>
            <ac:spMk id="2" creationId="{82E8CC72-A1DC-4F02-B594-31F3413A7FAF}"/>
          </ac:spMkLst>
        </pc:spChg>
        <pc:spChg chg="add mod">
          <ac:chgData name="Monize, Jillian A." userId="045d0a6d-d2b8-476b-82ef-f3df87b66693" providerId="ADAL" clId="{89A3A3E4-97EC-4799-A697-33FFF4B61F2F}" dt="2026-01-27T20:44:51.977" v="2284" actId="1076"/>
          <ac:spMkLst>
            <pc:docMk/>
            <pc:sldMk cId="0" sldId="273"/>
            <ac:spMk id="12" creationId="{BC315037-6D8D-4E9B-88E0-BAB42EBB137E}"/>
          </ac:spMkLst>
        </pc:spChg>
        <pc:spChg chg="mod">
          <ac:chgData name="Monize, Jillian A." userId="045d0a6d-d2b8-476b-82ef-f3df87b66693" providerId="ADAL" clId="{89A3A3E4-97EC-4799-A697-33FFF4B61F2F}" dt="2026-01-27T04:04:33.687" v="407" actId="207"/>
          <ac:spMkLst>
            <pc:docMk/>
            <pc:sldMk cId="0" sldId="273"/>
            <ac:spMk id="291" creationId="{00000000-0000-0000-0000-000000000000}"/>
          </ac:spMkLst>
        </pc:spChg>
        <pc:spChg chg="mod">
          <ac:chgData name="Monize, Jillian A." userId="045d0a6d-d2b8-476b-82ef-f3df87b66693" providerId="ADAL" clId="{89A3A3E4-97EC-4799-A697-33FFF4B61F2F}" dt="2026-01-27T04:22:17.770" v="495" actId="1076"/>
          <ac:spMkLst>
            <pc:docMk/>
            <pc:sldMk cId="0" sldId="273"/>
            <ac:spMk id="293" creationId="{00000000-0000-0000-0000-000000000000}"/>
          </ac:spMkLst>
        </pc:spChg>
        <pc:graphicFrameChg chg="mod modGraphic">
          <ac:chgData name="Monize, Jillian A." userId="045d0a6d-d2b8-476b-82ef-f3df87b66693" providerId="ADAL" clId="{89A3A3E4-97EC-4799-A697-33FFF4B61F2F}" dt="2026-01-27T04:21:07.108" v="486" actId="1076"/>
          <ac:graphicFrameMkLst>
            <pc:docMk/>
            <pc:sldMk cId="0" sldId="273"/>
            <ac:graphicFrameMk id="296" creationId="{00000000-0000-0000-0000-000000000000}"/>
          </ac:graphicFrameMkLst>
        </pc:graphicFrameChg>
        <pc:picChg chg="add mod">
          <ac:chgData name="Monize, Jillian A." userId="045d0a6d-d2b8-476b-82ef-f3df87b66693" providerId="ADAL" clId="{89A3A3E4-97EC-4799-A697-33FFF4B61F2F}" dt="2026-01-27T04:21:29.898" v="489" actId="1076"/>
          <ac:picMkLst>
            <pc:docMk/>
            <pc:sldMk cId="0" sldId="273"/>
            <ac:picMk id="3" creationId="{81949A5C-8B0C-4F05-9E91-C5EAA569C5B9}"/>
          </ac:picMkLst>
        </pc:picChg>
      </pc:sldChg>
      <pc:sldChg chg="addSp delSp modSp mod modNotesTx">
        <pc:chgData name="Monize, Jillian A." userId="045d0a6d-d2b8-476b-82ef-f3df87b66693" providerId="ADAL" clId="{89A3A3E4-97EC-4799-A697-33FFF4B61F2F}" dt="2026-01-27T20:42:17.607" v="2271" actId="14100"/>
        <pc:sldMkLst>
          <pc:docMk/>
          <pc:sldMk cId="0" sldId="274"/>
        </pc:sldMkLst>
        <pc:spChg chg="add mod">
          <ac:chgData name="Monize, Jillian A." userId="045d0a6d-d2b8-476b-82ef-f3df87b66693" providerId="ADAL" clId="{89A3A3E4-97EC-4799-A697-33FFF4B61F2F}" dt="2026-01-27T20:15:06.654" v="2066" actId="208"/>
          <ac:spMkLst>
            <pc:docMk/>
            <pc:sldMk cId="0" sldId="274"/>
            <ac:spMk id="6" creationId="{836BA5EB-8D36-4AE8-8DAE-06BE8C748FA5}"/>
          </ac:spMkLst>
        </pc:spChg>
        <pc:spChg chg="mod">
          <ac:chgData name="Monize, Jillian A." userId="045d0a6d-d2b8-476b-82ef-f3df87b66693" providerId="ADAL" clId="{89A3A3E4-97EC-4799-A697-33FFF4B61F2F}" dt="2026-01-27T20:07:31.859" v="1984"/>
          <ac:spMkLst>
            <pc:docMk/>
            <pc:sldMk cId="0" sldId="274"/>
            <ac:spMk id="52" creationId="{2086CE1F-39E7-473D-976B-D21B684B6934}"/>
          </ac:spMkLst>
        </pc:spChg>
        <pc:spChg chg="mod">
          <ac:chgData name="Monize, Jillian A." userId="045d0a6d-d2b8-476b-82ef-f3df87b66693" providerId="ADAL" clId="{89A3A3E4-97EC-4799-A697-33FFF4B61F2F}" dt="2026-01-27T20:13:33.501" v="2051" actId="207"/>
          <ac:spMkLst>
            <pc:docMk/>
            <pc:sldMk cId="0" sldId="274"/>
            <ac:spMk id="53" creationId="{074B7367-F7B6-4667-B4D9-337ADAAE2DFF}"/>
          </ac:spMkLst>
        </pc:spChg>
        <pc:spChg chg="mod">
          <ac:chgData name="Monize, Jillian A." userId="045d0a6d-d2b8-476b-82ef-f3df87b66693" providerId="ADAL" clId="{89A3A3E4-97EC-4799-A697-33FFF4B61F2F}" dt="2026-01-27T20:13:47.673" v="2053" actId="207"/>
          <ac:spMkLst>
            <pc:docMk/>
            <pc:sldMk cId="0" sldId="274"/>
            <ac:spMk id="59" creationId="{45CEA60A-D444-42DA-B951-36A1C6B5CF22}"/>
          </ac:spMkLst>
        </pc:spChg>
        <pc:spChg chg="mod">
          <ac:chgData name="Monize, Jillian A." userId="045d0a6d-d2b8-476b-82ef-f3df87b66693" providerId="ADAL" clId="{89A3A3E4-97EC-4799-A697-33FFF4B61F2F}" dt="2026-01-27T20:13:55.085" v="2054" actId="207"/>
          <ac:spMkLst>
            <pc:docMk/>
            <pc:sldMk cId="0" sldId="274"/>
            <ac:spMk id="60" creationId="{32275BF3-0177-441C-994E-6751B6B62C7F}"/>
          </ac:spMkLst>
        </pc:spChg>
        <pc:spChg chg="add mod">
          <ac:chgData name="Monize, Jillian A." userId="045d0a6d-d2b8-476b-82ef-f3df87b66693" providerId="ADAL" clId="{89A3A3E4-97EC-4799-A697-33FFF4B61F2F}" dt="2026-01-27T20:30:06.921" v="2199" actId="2711"/>
          <ac:spMkLst>
            <pc:docMk/>
            <pc:sldMk cId="0" sldId="274"/>
            <ac:spMk id="62" creationId="{8303671B-39F6-4834-A861-7801CD72A148}"/>
          </ac:spMkLst>
        </pc:spChg>
        <pc:spChg chg="add mod">
          <ac:chgData name="Monize, Jillian A." userId="045d0a6d-d2b8-476b-82ef-f3df87b66693" providerId="ADAL" clId="{89A3A3E4-97EC-4799-A697-33FFF4B61F2F}" dt="2026-01-27T20:30:27.399" v="2200" actId="14100"/>
          <ac:spMkLst>
            <pc:docMk/>
            <pc:sldMk cId="0" sldId="274"/>
            <ac:spMk id="70" creationId="{A04AAD2B-B3C3-4C91-9083-8A4925E52809}"/>
          </ac:spMkLst>
        </pc:spChg>
        <pc:spChg chg="add mod">
          <ac:chgData name="Monize, Jillian A." userId="045d0a6d-d2b8-476b-82ef-f3df87b66693" providerId="ADAL" clId="{89A3A3E4-97EC-4799-A697-33FFF4B61F2F}" dt="2026-01-27T20:42:17.607" v="2271" actId="14100"/>
          <ac:spMkLst>
            <pc:docMk/>
            <pc:sldMk cId="0" sldId="274"/>
            <ac:spMk id="71" creationId="{E4A7ECDF-886D-47E0-9A87-DF4D4EFF511A}"/>
          </ac:spMkLst>
        </pc:spChg>
        <pc:spChg chg="mod">
          <ac:chgData name="Monize, Jillian A." userId="045d0a6d-d2b8-476b-82ef-f3df87b66693" providerId="ADAL" clId="{89A3A3E4-97EC-4799-A697-33FFF4B61F2F}" dt="2026-01-27T20:33:10.767" v="2235"/>
          <ac:spMkLst>
            <pc:docMk/>
            <pc:sldMk cId="0" sldId="274"/>
            <ac:spMk id="73" creationId="{7983A80F-7044-4C55-8201-3C21EE205DAC}"/>
          </ac:spMkLst>
        </pc:spChg>
        <pc:spChg chg="mod">
          <ac:chgData name="Monize, Jillian A." userId="045d0a6d-d2b8-476b-82ef-f3df87b66693" providerId="ADAL" clId="{89A3A3E4-97EC-4799-A697-33FFF4B61F2F}" dt="2026-01-27T20:33:10.767" v="2235"/>
          <ac:spMkLst>
            <pc:docMk/>
            <pc:sldMk cId="0" sldId="274"/>
            <ac:spMk id="74" creationId="{359C747A-77F0-4548-89D5-9885C45D93D9}"/>
          </ac:spMkLst>
        </pc:spChg>
        <pc:spChg chg="mod">
          <ac:chgData name="Monize, Jillian A." userId="045d0a6d-d2b8-476b-82ef-f3df87b66693" providerId="ADAL" clId="{89A3A3E4-97EC-4799-A697-33FFF4B61F2F}" dt="2026-01-27T20:33:22.758" v="2237"/>
          <ac:spMkLst>
            <pc:docMk/>
            <pc:sldMk cId="0" sldId="274"/>
            <ac:spMk id="76" creationId="{44F7A77A-ACAF-4141-ADBB-C339D6D7EBD9}"/>
          </ac:spMkLst>
        </pc:spChg>
        <pc:spChg chg="mod">
          <ac:chgData name="Monize, Jillian A." userId="045d0a6d-d2b8-476b-82ef-f3df87b66693" providerId="ADAL" clId="{89A3A3E4-97EC-4799-A697-33FFF4B61F2F}" dt="2026-01-27T20:33:22.758" v="2237"/>
          <ac:spMkLst>
            <pc:docMk/>
            <pc:sldMk cId="0" sldId="274"/>
            <ac:spMk id="77" creationId="{6B4467C4-E61C-41F7-8758-C15E66822E15}"/>
          </ac:spMkLst>
        </pc:spChg>
        <pc:spChg chg="mod">
          <ac:chgData name="Monize, Jillian A." userId="045d0a6d-d2b8-476b-82ef-f3df87b66693" providerId="ADAL" clId="{89A3A3E4-97EC-4799-A697-33FFF4B61F2F}" dt="2026-01-27T20:05:02.415" v="1927" actId="207"/>
          <ac:spMkLst>
            <pc:docMk/>
            <pc:sldMk cId="0" sldId="274"/>
            <ac:spMk id="303" creationId="{00000000-0000-0000-0000-000000000000}"/>
          </ac:spMkLst>
        </pc:spChg>
        <pc:spChg chg="mod">
          <ac:chgData name="Monize, Jillian A." userId="045d0a6d-d2b8-476b-82ef-f3df87b66693" providerId="ADAL" clId="{89A3A3E4-97EC-4799-A697-33FFF4B61F2F}" dt="2026-01-27T20:04:32.243" v="1926" actId="2711"/>
          <ac:spMkLst>
            <pc:docMk/>
            <pc:sldMk cId="0" sldId="274"/>
            <ac:spMk id="304" creationId="{00000000-0000-0000-0000-000000000000}"/>
          </ac:spMkLst>
        </pc:spChg>
        <pc:spChg chg="mod">
          <ac:chgData name="Monize, Jillian A." userId="045d0a6d-d2b8-476b-82ef-f3df87b66693" providerId="ADAL" clId="{89A3A3E4-97EC-4799-A697-33FFF4B61F2F}" dt="2026-01-27T20:13:08.459" v="2048" actId="207"/>
          <ac:spMkLst>
            <pc:docMk/>
            <pc:sldMk cId="0" sldId="274"/>
            <ac:spMk id="312" creationId="{00000000-0000-0000-0000-000000000000}"/>
          </ac:spMkLst>
        </pc:spChg>
        <pc:spChg chg="mod">
          <ac:chgData name="Monize, Jillian A." userId="045d0a6d-d2b8-476b-82ef-f3df87b66693" providerId="ADAL" clId="{89A3A3E4-97EC-4799-A697-33FFF4B61F2F}" dt="2026-01-27T20:28:43.599" v="2188" actId="2711"/>
          <ac:spMkLst>
            <pc:docMk/>
            <pc:sldMk cId="0" sldId="274"/>
            <ac:spMk id="313" creationId="{00000000-0000-0000-0000-000000000000}"/>
          </ac:spMkLst>
        </pc:spChg>
        <pc:spChg chg="mod">
          <ac:chgData name="Monize, Jillian A." userId="045d0a6d-d2b8-476b-82ef-f3df87b66693" providerId="ADAL" clId="{89A3A3E4-97EC-4799-A697-33FFF4B61F2F}" dt="2026-01-27T20:29:22.237" v="2194" actId="255"/>
          <ac:spMkLst>
            <pc:docMk/>
            <pc:sldMk cId="0" sldId="274"/>
            <ac:spMk id="314" creationId="{00000000-0000-0000-0000-000000000000}"/>
          </ac:spMkLst>
        </pc:spChg>
        <pc:spChg chg="add del mod topLvl">
          <ac:chgData name="Monize, Jillian A." userId="045d0a6d-d2b8-476b-82ef-f3df87b66693" providerId="ADAL" clId="{89A3A3E4-97EC-4799-A697-33FFF4B61F2F}" dt="2026-01-27T20:13:17.837" v="2049" actId="207"/>
          <ac:spMkLst>
            <pc:docMk/>
            <pc:sldMk cId="0" sldId="274"/>
            <ac:spMk id="316" creationId="{00000000-0000-0000-0000-000000000000}"/>
          </ac:spMkLst>
        </pc:spChg>
        <pc:spChg chg="add del mod topLvl">
          <ac:chgData name="Monize, Jillian A." userId="045d0a6d-d2b8-476b-82ef-f3df87b66693" providerId="ADAL" clId="{89A3A3E4-97EC-4799-A697-33FFF4B61F2F}" dt="2026-01-27T20:29:47.275" v="2198" actId="113"/>
          <ac:spMkLst>
            <pc:docMk/>
            <pc:sldMk cId="0" sldId="274"/>
            <ac:spMk id="318" creationId="{00000000-0000-0000-0000-000000000000}"/>
          </ac:spMkLst>
        </pc:spChg>
        <pc:spChg chg="mod">
          <ac:chgData name="Monize, Jillian A." userId="045d0a6d-d2b8-476b-82ef-f3df87b66693" providerId="ADAL" clId="{89A3A3E4-97EC-4799-A697-33FFF4B61F2F}" dt="2026-01-27T20:12:48.908" v="2047" actId="207"/>
          <ac:spMkLst>
            <pc:docMk/>
            <pc:sldMk cId="0" sldId="274"/>
            <ac:spMk id="326" creationId="{00000000-0000-0000-0000-000000000000}"/>
          </ac:spMkLst>
        </pc:spChg>
        <pc:spChg chg="mod">
          <ac:chgData name="Monize, Jillian A." userId="045d0a6d-d2b8-476b-82ef-f3df87b66693" providerId="ADAL" clId="{89A3A3E4-97EC-4799-A697-33FFF4B61F2F}" dt="2026-01-27T20:28:36.711" v="2187" actId="1076"/>
          <ac:spMkLst>
            <pc:docMk/>
            <pc:sldMk cId="0" sldId="274"/>
            <ac:spMk id="327" creationId="{00000000-0000-0000-0000-000000000000}"/>
          </ac:spMkLst>
        </pc:spChg>
        <pc:spChg chg="mod">
          <ac:chgData name="Monize, Jillian A." userId="045d0a6d-d2b8-476b-82ef-f3df87b66693" providerId="ADAL" clId="{89A3A3E4-97EC-4799-A697-33FFF4B61F2F}" dt="2026-01-27T20:28:30.629" v="2186" actId="122"/>
          <ac:spMkLst>
            <pc:docMk/>
            <pc:sldMk cId="0" sldId="274"/>
            <ac:spMk id="328" creationId="{00000000-0000-0000-0000-000000000000}"/>
          </ac:spMkLst>
        </pc:spChg>
        <pc:spChg chg="mod">
          <ac:chgData name="Monize, Jillian A." userId="045d0a6d-d2b8-476b-82ef-f3df87b66693" providerId="ADAL" clId="{89A3A3E4-97EC-4799-A697-33FFF4B61F2F}" dt="2026-01-27T20:34:11.676" v="2240" actId="207"/>
          <ac:spMkLst>
            <pc:docMk/>
            <pc:sldMk cId="0" sldId="274"/>
            <ac:spMk id="347" creationId="{00000000-0000-0000-0000-000000000000}"/>
          </ac:spMkLst>
        </pc:spChg>
        <pc:spChg chg="mod">
          <ac:chgData name="Monize, Jillian A." userId="045d0a6d-d2b8-476b-82ef-f3df87b66693" providerId="ADAL" clId="{89A3A3E4-97EC-4799-A697-33FFF4B61F2F}" dt="2026-01-27T20:32:56.041" v="2234" actId="1076"/>
          <ac:spMkLst>
            <pc:docMk/>
            <pc:sldMk cId="0" sldId="274"/>
            <ac:spMk id="348" creationId="{00000000-0000-0000-0000-000000000000}"/>
          </ac:spMkLst>
        </pc:spChg>
        <pc:grpChg chg="add mod">
          <ac:chgData name="Monize, Jillian A." userId="045d0a6d-d2b8-476b-82ef-f3df87b66693" providerId="ADAL" clId="{89A3A3E4-97EC-4799-A697-33FFF4B61F2F}" dt="2026-01-27T20:07:37.252" v="1985" actId="1076"/>
          <ac:grpSpMkLst>
            <pc:docMk/>
            <pc:sldMk cId="0" sldId="274"/>
            <ac:grpSpMk id="51" creationId="{A78B69F1-9BC0-4011-988C-BA255C585D0D}"/>
          </ac:grpSpMkLst>
        </pc:grpChg>
        <pc:grpChg chg="add mod">
          <ac:chgData name="Monize, Jillian A." userId="045d0a6d-d2b8-476b-82ef-f3df87b66693" providerId="ADAL" clId="{89A3A3E4-97EC-4799-A697-33FFF4B61F2F}" dt="2026-01-27T20:12:25.875" v="2046" actId="1076"/>
          <ac:grpSpMkLst>
            <pc:docMk/>
            <pc:sldMk cId="0" sldId="274"/>
            <ac:grpSpMk id="58" creationId="{C3804F42-FE55-45C6-9CF4-655725754483}"/>
          </ac:grpSpMkLst>
        </pc:grpChg>
        <pc:grpChg chg="add mod">
          <ac:chgData name="Monize, Jillian A." userId="045d0a6d-d2b8-476b-82ef-f3df87b66693" providerId="ADAL" clId="{89A3A3E4-97EC-4799-A697-33FFF4B61F2F}" dt="2026-01-27T20:33:15.731" v="2236" actId="1076"/>
          <ac:grpSpMkLst>
            <pc:docMk/>
            <pc:sldMk cId="0" sldId="274"/>
            <ac:grpSpMk id="72" creationId="{78DE4B49-56ED-49F1-A4E2-7F20B2CD9832}"/>
          </ac:grpSpMkLst>
        </pc:grpChg>
        <pc:grpChg chg="add mod">
          <ac:chgData name="Monize, Jillian A." userId="045d0a6d-d2b8-476b-82ef-f3df87b66693" providerId="ADAL" clId="{89A3A3E4-97EC-4799-A697-33FFF4B61F2F}" dt="2026-01-27T20:33:28.354" v="2238" actId="1076"/>
          <ac:grpSpMkLst>
            <pc:docMk/>
            <pc:sldMk cId="0" sldId="274"/>
            <ac:grpSpMk id="75" creationId="{44FB706A-3720-46AA-8869-89F8EA045327}"/>
          </ac:grpSpMkLst>
        </pc:grpChg>
        <pc:grpChg chg="mod">
          <ac:chgData name="Monize, Jillian A." userId="045d0a6d-d2b8-476b-82ef-f3df87b66693" providerId="ADAL" clId="{89A3A3E4-97EC-4799-A697-33FFF4B61F2F}" dt="2026-01-27T20:13:08.459" v="2048" actId="207"/>
          <ac:grpSpMkLst>
            <pc:docMk/>
            <pc:sldMk cId="0" sldId="274"/>
            <ac:grpSpMk id="311" creationId="{00000000-0000-0000-0000-000000000000}"/>
          </ac:grpSpMkLst>
        </pc:grpChg>
        <pc:grpChg chg="mod">
          <ac:chgData name="Monize, Jillian A." userId="045d0a6d-d2b8-476b-82ef-f3df87b66693" providerId="ADAL" clId="{89A3A3E4-97EC-4799-A697-33FFF4B61F2F}" dt="2026-01-27T20:12:48.908" v="2047" actId="207"/>
          <ac:grpSpMkLst>
            <pc:docMk/>
            <pc:sldMk cId="0" sldId="274"/>
            <ac:grpSpMk id="325" creationId="{00000000-0000-0000-0000-000000000000}"/>
          </ac:grpSpMkLst>
        </pc:grpChg>
      </pc:sldChg>
      <pc:sldChg chg="modSp mod">
        <pc:chgData name="Monize, Jillian A." userId="045d0a6d-d2b8-476b-82ef-f3df87b66693" providerId="ADAL" clId="{89A3A3E4-97EC-4799-A697-33FFF4B61F2F}" dt="2026-01-27T21:23:50.368" v="2458" actId="1076"/>
        <pc:sldMkLst>
          <pc:docMk/>
          <pc:sldMk cId="3082003269" sldId="536"/>
        </pc:sldMkLst>
        <pc:spChg chg="mod">
          <ac:chgData name="Monize, Jillian A." userId="045d0a6d-d2b8-476b-82ef-f3df87b66693" providerId="ADAL" clId="{89A3A3E4-97EC-4799-A697-33FFF4B61F2F}" dt="2026-01-27T21:23:40.277" v="2456" actId="1076"/>
          <ac:spMkLst>
            <pc:docMk/>
            <pc:sldMk cId="3082003269" sldId="536"/>
            <ac:spMk id="4" creationId="{8C42124B-0A8F-2E8B-35EE-144FBD67CB19}"/>
          </ac:spMkLst>
        </pc:spChg>
        <pc:spChg chg="mod">
          <ac:chgData name="Monize, Jillian A." userId="045d0a6d-d2b8-476b-82ef-f3df87b66693" providerId="ADAL" clId="{89A3A3E4-97EC-4799-A697-33FFF4B61F2F}" dt="2026-01-27T21:23:50.368" v="2458" actId="1076"/>
          <ac:spMkLst>
            <pc:docMk/>
            <pc:sldMk cId="3082003269" sldId="536"/>
            <ac:spMk id="5" creationId="{61EBAE50-A8E1-FC25-B878-FC65C93BA337}"/>
          </ac:spMkLst>
        </pc:spChg>
      </pc:sldChg>
      <pc:sldChg chg="addSp delSp modSp mod modNotesTx">
        <pc:chgData name="Monize, Jillian A." userId="045d0a6d-d2b8-476b-82ef-f3df87b66693" providerId="ADAL" clId="{89A3A3E4-97EC-4799-A697-33FFF4B61F2F}" dt="2026-01-27T20:46:41.865" v="2298" actId="14100"/>
        <pc:sldMkLst>
          <pc:docMk/>
          <pc:sldMk cId="0" sldId="749"/>
        </pc:sldMkLst>
        <pc:spChg chg="add mod">
          <ac:chgData name="Monize, Jillian A." userId="045d0a6d-d2b8-476b-82ef-f3df87b66693" providerId="ADAL" clId="{89A3A3E4-97EC-4799-A697-33FFF4B61F2F}" dt="2026-01-27T02:45:00.094" v="34" actId="14100"/>
          <ac:spMkLst>
            <pc:docMk/>
            <pc:sldMk cId="0" sldId="749"/>
            <ac:spMk id="2" creationId="{D4360CA0-AA81-4ECA-ADB7-D62B7CE499B2}"/>
          </ac:spMkLst>
        </pc:spChg>
        <pc:spChg chg="add mod">
          <ac:chgData name="Monize, Jillian A." userId="045d0a6d-d2b8-476b-82ef-f3df87b66693" providerId="ADAL" clId="{89A3A3E4-97EC-4799-A697-33FFF4B61F2F}" dt="2026-01-27T03:37:36.288" v="261" actId="1076"/>
          <ac:spMkLst>
            <pc:docMk/>
            <pc:sldMk cId="0" sldId="749"/>
            <ac:spMk id="22" creationId="{C762947A-6824-47EB-81C9-6C7F512FF60E}"/>
          </ac:spMkLst>
        </pc:spChg>
        <pc:spChg chg="add mod">
          <ac:chgData name="Monize, Jillian A." userId="045d0a6d-d2b8-476b-82ef-f3df87b66693" providerId="ADAL" clId="{89A3A3E4-97EC-4799-A697-33FFF4B61F2F}" dt="2026-01-27T03:37:46.658" v="263" actId="1076"/>
          <ac:spMkLst>
            <pc:docMk/>
            <pc:sldMk cId="0" sldId="749"/>
            <ac:spMk id="23" creationId="{EEFBF5EE-8866-444F-B8C2-3C610F659C6E}"/>
          </ac:spMkLst>
        </pc:spChg>
        <pc:spChg chg="add mod">
          <ac:chgData name="Monize, Jillian A." userId="045d0a6d-d2b8-476b-82ef-f3df87b66693" providerId="ADAL" clId="{89A3A3E4-97EC-4799-A697-33FFF4B61F2F}" dt="2026-01-27T20:46:41.865" v="2298" actId="14100"/>
          <ac:spMkLst>
            <pc:docMk/>
            <pc:sldMk cId="0" sldId="749"/>
            <ac:spMk id="24" creationId="{D3323FB2-BB40-48BA-B199-F9BB030ACD51}"/>
          </ac:spMkLst>
        </pc:spChg>
        <pc:spChg chg="add mod">
          <ac:chgData name="Monize, Jillian A." userId="045d0a6d-d2b8-476b-82ef-f3df87b66693" providerId="ADAL" clId="{89A3A3E4-97EC-4799-A697-33FFF4B61F2F}" dt="2026-01-27T03:38:21.290" v="267" actId="1076"/>
          <ac:spMkLst>
            <pc:docMk/>
            <pc:sldMk cId="0" sldId="749"/>
            <ac:spMk id="25" creationId="{EFB409DB-BAF0-4ACB-B88A-1C5DE0A1AE21}"/>
          </ac:spMkLst>
        </pc:spChg>
        <pc:spChg chg="mod">
          <ac:chgData name="Monize, Jillian A." userId="045d0a6d-d2b8-476b-82ef-f3df87b66693" providerId="ADAL" clId="{89A3A3E4-97EC-4799-A697-33FFF4B61F2F}" dt="2026-01-27T02:38:59.599" v="4" actId="207"/>
          <ac:spMkLst>
            <pc:docMk/>
            <pc:sldMk cId="0" sldId="749"/>
            <ac:spMk id="243" creationId="{00000000-0000-0000-0000-000000000000}"/>
          </ac:spMkLst>
        </pc:spChg>
        <pc:spChg chg="mod">
          <ac:chgData name="Monize, Jillian A." userId="045d0a6d-d2b8-476b-82ef-f3df87b66693" providerId="ADAL" clId="{89A3A3E4-97EC-4799-A697-33FFF4B61F2F}" dt="2026-01-27T02:43:13.633" v="20" actId="1076"/>
          <ac:spMkLst>
            <pc:docMk/>
            <pc:sldMk cId="0" sldId="749"/>
            <ac:spMk id="244" creationId="{00000000-0000-0000-0000-000000000000}"/>
          </ac:spMkLst>
        </pc:spChg>
        <pc:spChg chg="mod">
          <ac:chgData name="Monize, Jillian A." userId="045d0a6d-d2b8-476b-82ef-f3df87b66693" providerId="ADAL" clId="{89A3A3E4-97EC-4799-A697-33FFF4B61F2F}" dt="2026-01-27T02:43:13.633" v="20" actId="1076"/>
          <ac:spMkLst>
            <pc:docMk/>
            <pc:sldMk cId="0" sldId="749"/>
            <ac:spMk id="245" creationId="{00000000-0000-0000-0000-000000000000}"/>
          </ac:spMkLst>
        </pc:spChg>
        <pc:spChg chg="mod">
          <ac:chgData name="Monize, Jillian A." userId="045d0a6d-d2b8-476b-82ef-f3df87b66693" providerId="ADAL" clId="{89A3A3E4-97EC-4799-A697-33FFF4B61F2F}" dt="2026-01-27T02:43:13.633" v="20" actId="1076"/>
          <ac:spMkLst>
            <pc:docMk/>
            <pc:sldMk cId="0" sldId="749"/>
            <ac:spMk id="246" creationId="{00000000-0000-0000-0000-000000000000}"/>
          </ac:spMkLst>
        </pc:spChg>
        <pc:spChg chg="mod">
          <ac:chgData name="Monize, Jillian A." userId="045d0a6d-d2b8-476b-82ef-f3df87b66693" providerId="ADAL" clId="{89A3A3E4-97EC-4799-A697-33FFF4B61F2F}" dt="2026-01-27T02:43:19.149" v="21" actId="1076"/>
          <ac:spMkLst>
            <pc:docMk/>
            <pc:sldMk cId="0" sldId="749"/>
            <ac:spMk id="247" creationId="{00000000-0000-0000-0000-000000000000}"/>
          </ac:spMkLst>
        </pc:spChg>
        <pc:spChg chg="mod">
          <ac:chgData name="Monize, Jillian A." userId="045d0a6d-d2b8-476b-82ef-f3df87b66693" providerId="ADAL" clId="{89A3A3E4-97EC-4799-A697-33FFF4B61F2F}" dt="2026-01-27T02:43:13.633" v="20" actId="1076"/>
          <ac:spMkLst>
            <pc:docMk/>
            <pc:sldMk cId="0" sldId="749"/>
            <ac:spMk id="248" creationId="{00000000-0000-0000-0000-000000000000}"/>
          </ac:spMkLst>
        </pc:spChg>
        <pc:spChg chg="mod">
          <ac:chgData name="Monize, Jillian A." userId="045d0a6d-d2b8-476b-82ef-f3df87b66693" providerId="ADAL" clId="{89A3A3E4-97EC-4799-A697-33FFF4B61F2F}" dt="2026-01-27T03:39:18.294" v="271" actId="1076"/>
          <ac:spMkLst>
            <pc:docMk/>
            <pc:sldMk cId="0" sldId="749"/>
            <ac:spMk id="249" creationId="{00000000-0000-0000-0000-000000000000}"/>
          </ac:spMkLst>
        </pc:spChg>
        <pc:spChg chg="mod">
          <ac:chgData name="Monize, Jillian A." userId="045d0a6d-d2b8-476b-82ef-f3df87b66693" providerId="ADAL" clId="{89A3A3E4-97EC-4799-A697-33FFF4B61F2F}" dt="2026-01-27T03:39:11.557" v="270" actId="1076"/>
          <ac:spMkLst>
            <pc:docMk/>
            <pc:sldMk cId="0" sldId="749"/>
            <ac:spMk id="250" creationId="{00000000-0000-0000-0000-000000000000}"/>
          </ac:spMkLst>
        </pc:spChg>
        <pc:spChg chg="mod">
          <ac:chgData name="Monize, Jillian A." userId="045d0a6d-d2b8-476b-82ef-f3df87b66693" providerId="ADAL" clId="{89A3A3E4-97EC-4799-A697-33FFF4B61F2F}" dt="2026-01-27T02:38:14.341" v="3" actId="2711"/>
          <ac:spMkLst>
            <pc:docMk/>
            <pc:sldMk cId="0" sldId="749"/>
            <ac:spMk id="258" creationId="{00000000-0000-0000-0000-000000000000}"/>
          </ac:spMkLst>
        </pc:spChg>
        <pc:cxnChg chg="mod">
          <ac:chgData name="Monize, Jillian A." userId="045d0a6d-d2b8-476b-82ef-f3df87b66693" providerId="ADAL" clId="{89A3A3E4-97EC-4799-A697-33FFF4B61F2F}" dt="2026-01-27T20:46:15.989" v="2293" actId="692"/>
          <ac:cxnSpMkLst>
            <pc:docMk/>
            <pc:sldMk cId="0" sldId="749"/>
            <ac:cxnSpMk id="256" creationId="{00000000-0000-0000-0000-000000000000}"/>
          </ac:cxnSpMkLst>
        </pc:cxnChg>
        <pc:cxnChg chg="mod">
          <ac:chgData name="Monize, Jillian A." userId="045d0a6d-d2b8-476b-82ef-f3df87b66693" providerId="ADAL" clId="{89A3A3E4-97EC-4799-A697-33FFF4B61F2F}" dt="2026-01-27T20:46:36.378" v="2296" actId="1076"/>
          <ac:cxnSpMkLst>
            <pc:docMk/>
            <pc:sldMk cId="0" sldId="749"/>
            <ac:cxnSpMk id="257" creationId="{00000000-0000-0000-0000-000000000000}"/>
          </ac:cxnSpMkLst>
        </pc:cxnChg>
      </pc:sldChg>
      <pc:sldMasterChg chg="modSp mod">
        <pc:chgData name="Monize, Jillian A." userId="045d0a6d-d2b8-476b-82ef-f3df87b66693" providerId="ADAL" clId="{89A3A3E4-97EC-4799-A697-33FFF4B61F2F}" dt="2026-01-27T02:48:06.162" v="102" actId="14100"/>
        <pc:sldMasterMkLst>
          <pc:docMk/>
          <pc:sldMasterMk cId="53632124" sldId="2147483648"/>
        </pc:sldMasterMkLst>
        <pc:spChg chg="mod">
          <ac:chgData name="Monize, Jillian A." userId="045d0a6d-d2b8-476b-82ef-f3df87b66693" providerId="ADAL" clId="{89A3A3E4-97EC-4799-A697-33FFF4B61F2F}" dt="2026-01-27T02:48:06.162" v="102" actId="14100"/>
          <ac:spMkLst>
            <pc:docMk/>
            <pc:sldMasterMk cId="53632124" sldId="2147483648"/>
            <ac:spMk id="7" creationId="{A1471020-3262-8C76-7F3A-419B1E11F36B}"/>
          </ac:spMkLst>
        </pc:spChg>
      </pc:sldMasterChg>
    </pc:docChg>
  </pc:docChgLst>
  <pc:docChgLst>
    <pc:chgData name="Monize, Jillian A." userId="S::jmonize@hrh.ca::045d0a6d-d2b8-476b-82ef-f3df87b66693" providerId="AD" clId="Web-{459D3696-4C3B-2E83-7BE9-AF45E7B2D373}"/>
    <pc:docChg chg="addSld modSld">
      <pc:chgData name="Monize, Jillian A." userId="S::jmonize@hrh.ca::045d0a6d-d2b8-476b-82ef-f3df87b66693" providerId="AD" clId="Web-{459D3696-4C3B-2E83-7BE9-AF45E7B2D373}" dt="2026-02-06T20:54:42.310" v="3" actId="20577"/>
      <pc:docMkLst>
        <pc:docMk/>
      </pc:docMkLst>
      <pc:sldChg chg="modSp new">
        <pc:chgData name="Monize, Jillian A." userId="S::jmonize@hrh.ca::045d0a6d-d2b8-476b-82ef-f3df87b66693" providerId="AD" clId="Web-{459D3696-4C3B-2E83-7BE9-AF45E7B2D373}" dt="2026-02-06T20:54:42.310" v="3" actId="20577"/>
        <pc:sldMkLst>
          <pc:docMk/>
          <pc:sldMk cId="826023179" sldId="750"/>
        </pc:sldMkLst>
        <pc:spChg chg="mod">
          <ac:chgData name="Monize, Jillian A." userId="S::jmonize@hrh.ca::045d0a6d-d2b8-476b-82ef-f3df87b66693" providerId="AD" clId="Web-{459D3696-4C3B-2E83-7BE9-AF45E7B2D373}" dt="2026-02-06T20:54:42.310" v="3" actId="20577"/>
          <ac:spMkLst>
            <pc:docMk/>
            <pc:sldMk cId="826023179" sldId="750"/>
            <ac:spMk id="2" creationId="{A46D1E26-4609-B762-47CA-934A321A90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91EF53-D885-581F-8D4A-8B2638F9B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D833B6-3311-D582-3FA5-FAA07AF82D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259053-157D-5440-B4FF-5E2D387DDFFE}" type="datetimeFigureOut">
              <a:rPr lang="en-US" smtClean="0"/>
              <a:t>2/6/2026</a:t>
            </a:fld>
            <a:endParaRPr lang="en-US"/>
          </a:p>
        </p:txBody>
      </p:sp>
      <p:sp>
        <p:nvSpPr>
          <p:cNvPr id="4" name="Footer Placeholder 3">
            <a:extLst>
              <a:ext uri="{FF2B5EF4-FFF2-40B4-BE49-F238E27FC236}">
                <a16:creationId xmlns:a16="http://schemas.microsoft.com/office/drawing/2014/main" id="{34D8E595-E34B-F9A8-08C0-0C607F6E71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744B63-2D7F-1099-34F4-67947C3783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0685E-D00C-E540-886F-48806D0C4E21}" type="slidenum">
              <a:rPr lang="en-US" smtClean="0"/>
              <a:t>‹#›</a:t>
            </a:fld>
            <a:endParaRPr lang="en-US"/>
          </a:p>
        </p:txBody>
      </p:sp>
    </p:spTree>
    <p:extLst>
      <p:ext uri="{BB962C8B-B14F-4D97-AF65-F5344CB8AC3E}">
        <p14:creationId xmlns:p14="http://schemas.microsoft.com/office/powerpoint/2010/main" val="422989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9FB1B-D160-0C45-88A1-B724FAA0B84C}"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E3AFF-C9A9-8847-84A1-5F078E16BFAA}" type="slidenum">
              <a:rPr lang="en-US" smtClean="0"/>
              <a:t>‹#›</a:t>
            </a:fld>
            <a:endParaRPr lang="en-US"/>
          </a:p>
        </p:txBody>
      </p:sp>
    </p:spTree>
    <p:extLst>
      <p:ext uri="{BB962C8B-B14F-4D97-AF65-F5344CB8AC3E}">
        <p14:creationId xmlns:p14="http://schemas.microsoft.com/office/powerpoint/2010/main" val="34680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tuskegee/about/index.html" TargetMode="External"/><Relationship Id="rId7" Type="http://schemas.openxmlformats.org/officeDocument/2006/relationships/hyperlink" Target="https://www.tandfonline.com/doi/full/10.1080/26939169.2023.2224407"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bc.ca/radio/unreserved/how-food-in-canada-is-tied-to-land-language-community-and-colonization-1.5989764/the-dark-history-of-canada-s-food-guide-how-experiments-on-indigenous-children-shaped-nutrition-policy-1.5989785" TargetMode="External"/><Relationship Id="rId5" Type="http://schemas.openxmlformats.org/officeDocument/2006/relationships/hyperlink" Target="https://www.teenvogue.com/story/retinol-skincare-ingredient-history" TargetMode="External"/><Relationship Id="rId4" Type="http://schemas.openxmlformats.org/officeDocument/2006/relationships/hyperlink" Target="https://news.harvard.edu/gazette/story/2023/03/how-lucy-betsey-and-anarcha-became-foremothers-of-gynecology/"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thecanadianencyclopedia.ca/en/article/eugenics" TargetMode="External"/><Relationship Id="rId3" Type="http://schemas.openxmlformats.org/officeDocument/2006/relationships/hyperlink" Target="https://thecanadianencyclopedia.ca/en/article/sterilization-of-indigenous-women-in-canada" TargetMode="External"/><Relationship Id="rId7" Type="http://schemas.openxmlformats.org/officeDocument/2006/relationships/hyperlink" Target="https://gladue.usask.ca/sites/gladue1.usask.ca/files/gladue/resource541-2c6e0413.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amnesty.ca/wp-content/uploads/Amnesty%20Sterilization%20Briefing%20Senate%20HR%20Committee%20March%202019_0.pdf" TargetMode="External"/><Relationship Id="rId5" Type="http://schemas.openxmlformats.org/officeDocument/2006/relationships/hyperlink" Target="https://www.cbc.ca/news/canada/north/forced-sterilization-lawsuit-could-expand-1.5102981" TargetMode="External"/><Relationship Id="rId4" Type="http://schemas.openxmlformats.org/officeDocument/2006/relationships/hyperlink" Target="https://globalnews.ca/news/9303161/quebec-forced-sterilizations-indigenous-wom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a.ca/our-focus/indigenous-health/apology-harms-indigenous-peopl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a.ca/our-focus/indigenous-health/apology-harms-indigenous-peopl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healthaffairs.org/doi/10.1377/hlthaff.2021.0139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med.ncbi.nlm.nih.gov/3767893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E3AFF-C9A9-8847-84A1-5F078E16BFAA}" type="slidenum">
              <a:rPr lang="en-US" smtClean="0"/>
              <a:t>1</a:t>
            </a:fld>
            <a:endParaRPr lang="en-US"/>
          </a:p>
        </p:txBody>
      </p:sp>
    </p:spTree>
    <p:extLst>
      <p:ext uri="{BB962C8B-B14F-4D97-AF65-F5344CB8AC3E}">
        <p14:creationId xmlns:p14="http://schemas.microsoft.com/office/powerpoint/2010/main" val="100580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7e100b15f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67e100b15f_2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1200" dirty="0">
                <a:latin typeface="Barlow"/>
                <a:ea typeface="Barlow"/>
                <a:cs typeface="Barlow"/>
                <a:sym typeface="Barlow"/>
              </a:rPr>
              <a:t>Within the medical and public health fields there are a couple of things often referenced as examples of unethical biomedical research: the Untreated Syphilis study or Tuskegee study (which only ended in 1972) and horrible experimentation by the Nazis during WW2. These are far from the only manifestations of medical racism and unethical research driven by white supremacy and eugenics</a:t>
            </a:r>
            <a:endParaRPr sz="1200" dirty="0">
              <a:latin typeface="Barlow"/>
              <a:ea typeface="Barlow"/>
              <a:cs typeface="Barlow"/>
              <a:sym typeface="Barlow"/>
            </a:endParaRPr>
          </a:p>
          <a:p>
            <a:pPr marL="0" lvl="0" indent="0" algn="l" rtl="0">
              <a:lnSpc>
                <a:spcPct val="100000"/>
              </a:lnSpc>
              <a:spcBef>
                <a:spcPts val="0"/>
              </a:spcBef>
              <a:spcAft>
                <a:spcPts val="0"/>
              </a:spcAft>
              <a:buNone/>
            </a:pPr>
            <a:endParaRPr sz="1200" dirty="0">
              <a:latin typeface="Barlow"/>
              <a:ea typeface="Barlow"/>
              <a:cs typeface="Barlow"/>
              <a:sym typeface="Barlow"/>
            </a:endParaRPr>
          </a:p>
          <a:p>
            <a:pPr marL="0" lvl="0" indent="0" algn="l" rtl="0">
              <a:lnSpc>
                <a:spcPct val="100000"/>
              </a:lnSpc>
              <a:spcBef>
                <a:spcPts val="0"/>
              </a:spcBef>
              <a:spcAft>
                <a:spcPts val="0"/>
              </a:spcAft>
              <a:buNone/>
            </a:pPr>
            <a:r>
              <a:rPr lang="en-CA" sz="1200" dirty="0">
                <a:latin typeface="Barlow"/>
                <a:ea typeface="Barlow"/>
                <a:cs typeface="Barlow"/>
                <a:sym typeface="Barlow"/>
              </a:rPr>
              <a:t>For those who may be unfamiliar, the Tuskegee study (1932 – 1972) was a study to see what the effects of untreated syphilis would be, because the researchers believed there was an intrinsic racial difference in disease between Black and White people. 600 Black men were enrolled in the study without informed consent - some could not read - and even though treatment known to work existed, they were not given access because researchers wanted to see what happened. Because it was on Black people, well, it went on for 40 years until national press coverage pushed the Dept of Health to stop the study.</a:t>
            </a:r>
            <a:endParaRPr sz="1200" dirty="0">
              <a:latin typeface="Barlow"/>
              <a:ea typeface="Barlow"/>
              <a:cs typeface="Barlow"/>
              <a:sym typeface="Barlow"/>
            </a:endParaRPr>
          </a:p>
          <a:p>
            <a:pPr marL="0" lvl="0" indent="0" algn="l" rtl="0">
              <a:lnSpc>
                <a:spcPct val="100000"/>
              </a:lnSpc>
              <a:spcBef>
                <a:spcPts val="0"/>
              </a:spcBef>
              <a:spcAft>
                <a:spcPts val="0"/>
              </a:spcAft>
              <a:buNone/>
            </a:pPr>
            <a:endParaRPr sz="1200" dirty="0">
              <a:latin typeface="Barlow"/>
              <a:ea typeface="Barlow"/>
              <a:cs typeface="Barlow"/>
              <a:sym typeface="Barlow"/>
            </a:endParaRPr>
          </a:p>
          <a:p>
            <a:pPr marL="0" lvl="0" indent="0" algn="l" rtl="0">
              <a:lnSpc>
                <a:spcPct val="100000"/>
              </a:lnSpc>
              <a:spcBef>
                <a:spcPts val="0"/>
              </a:spcBef>
              <a:spcAft>
                <a:spcPts val="0"/>
              </a:spcAft>
              <a:buNone/>
            </a:pPr>
            <a:r>
              <a:rPr lang="en-CA" sz="1200" dirty="0">
                <a:latin typeface="Barlow"/>
                <a:ea typeface="Barlow"/>
                <a:cs typeface="Barlow"/>
                <a:sym typeface="Barlow"/>
              </a:rPr>
              <a:t>Similarly with Nazi medical experimentation, with blatantly white supremacist and eugenicist interests, many Jewish people, disabled people, Roma, queer people were all terribly impacted by this abuse and experimentation without consent. </a:t>
            </a:r>
            <a:endParaRPr sz="1200" dirty="0">
              <a:latin typeface="Barlow"/>
              <a:ea typeface="Barlow"/>
              <a:cs typeface="Barlow"/>
              <a:sym typeface="Barlow"/>
            </a:endParaRPr>
          </a:p>
          <a:p>
            <a:pPr marL="0" lvl="0" indent="0" algn="l" rtl="0">
              <a:lnSpc>
                <a:spcPct val="100000"/>
              </a:lnSpc>
              <a:spcBef>
                <a:spcPts val="0"/>
              </a:spcBef>
              <a:spcAft>
                <a:spcPts val="0"/>
              </a:spcAft>
              <a:buNone/>
            </a:pPr>
            <a:endParaRPr sz="1200" dirty="0">
              <a:latin typeface="Barlow"/>
              <a:ea typeface="Barlow"/>
              <a:cs typeface="Barlow"/>
              <a:sym typeface="Barlow"/>
            </a:endParaRPr>
          </a:p>
          <a:p>
            <a:pPr marL="0" lvl="0" indent="0" algn="l" rtl="0">
              <a:lnSpc>
                <a:spcPct val="100000"/>
              </a:lnSpc>
              <a:spcBef>
                <a:spcPts val="0"/>
              </a:spcBef>
              <a:spcAft>
                <a:spcPts val="0"/>
              </a:spcAft>
              <a:buNone/>
            </a:pPr>
            <a:r>
              <a:rPr lang="en-CA" sz="1200" dirty="0">
                <a:latin typeface="Barlow"/>
                <a:ea typeface="Barlow"/>
                <a:cs typeface="Barlow"/>
                <a:sym typeface="Barlow"/>
              </a:rPr>
              <a:t>It’s important to understand that the knowledge public health and epidemiology has at least partly come from the possibilities that emerged for data collection in captured populations - here we’re thinking of things like colonization, imperialism, enslavement, militarization etc. Here are a just a few examples:</a:t>
            </a:r>
          </a:p>
          <a:p>
            <a:pPr marL="0" lvl="0" indent="0" algn="l" rtl="0">
              <a:lnSpc>
                <a:spcPct val="100000"/>
              </a:lnSpc>
              <a:spcBef>
                <a:spcPts val="0"/>
              </a:spcBef>
              <a:spcAft>
                <a:spcPts val="0"/>
              </a:spcAft>
              <a:buNone/>
            </a:pPr>
            <a:endParaRPr sz="1200" dirty="0">
              <a:latin typeface="Barlow"/>
              <a:ea typeface="Barlow"/>
              <a:cs typeface="Barlow"/>
              <a:sym typeface="Barlow"/>
            </a:endParaRPr>
          </a:p>
          <a:p>
            <a:pPr marL="914400" lvl="1" indent="-304800" algn="l" rtl="0">
              <a:lnSpc>
                <a:spcPct val="100000"/>
              </a:lnSpc>
              <a:spcBef>
                <a:spcPts val="0"/>
              </a:spcBef>
              <a:spcAft>
                <a:spcPts val="0"/>
              </a:spcAft>
              <a:buClr>
                <a:schemeClr val="dk1"/>
              </a:buClr>
              <a:buSzPts val="1200"/>
              <a:buFont typeface="Barlow"/>
              <a:buChar char="○"/>
            </a:pPr>
            <a:r>
              <a:rPr lang="en-CA" sz="1200" dirty="0">
                <a:solidFill>
                  <a:srgbClr val="181818"/>
                </a:solidFill>
                <a:latin typeface="Barlow"/>
                <a:ea typeface="Barlow"/>
                <a:cs typeface="Barlow"/>
                <a:sym typeface="Barlow"/>
              </a:rPr>
              <a:t>Gynaecology - enslaved Black people operated on by “father of gynecology”, J. Marion Sims</a:t>
            </a:r>
            <a:endParaRPr sz="1200" dirty="0">
              <a:solidFill>
                <a:srgbClr val="181818"/>
              </a:solidFill>
              <a:latin typeface="Barlow"/>
              <a:ea typeface="Barlow"/>
              <a:cs typeface="Barlow"/>
              <a:sym typeface="Barlow"/>
            </a:endParaRPr>
          </a:p>
          <a:p>
            <a:pPr marL="914400" lvl="1" indent="-304800" algn="l" rtl="0">
              <a:lnSpc>
                <a:spcPct val="115000"/>
              </a:lnSpc>
              <a:spcBef>
                <a:spcPts val="0"/>
              </a:spcBef>
              <a:spcAft>
                <a:spcPts val="0"/>
              </a:spcAft>
              <a:buClr>
                <a:srgbClr val="181818"/>
              </a:buClr>
              <a:buSzPts val="1200"/>
              <a:buFont typeface="Barlow"/>
              <a:buChar char="○"/>
            </a:pPr>
            <a:r>
              <a:rPr lang="en-CA" sz="1200" dirty="0">
                <a:solidFill>
                  <a:srgbClr val="181818"/>
                </a:solidFill>
                <a:latin typeface="Barlow"/>
                <a:ea typeface="Barlow"/>
                <a:cs typeface="Barlow"/>
                <a:sym typeface="Barlow"/>
              </a:rPr>
              <a:t>Dermatology - skin products testing by Albert </a:t>
            </a:r>
            <a:r>
              <a:rPr lang="en-CA" sz="1200" dirty="0" err="1">
                <a:solidFill>
                  <a:srgbClr val="181818"/>
                </a:solidFill>
                <a:latin typeface="Barlow"/>
                <a:ea typeface="Barlow"/>
                <a:cs typeface="Barlow"/>
                <a:sym typeface="Barlow"/>
              </a:rPr>
              <a:t>Kligman</a:t>
            </a:r>
            <a:r>
              <a:rPr lang="en-CA" sz="1200" dirty="0">
                <a:solidFill>
                  <a:srgbClr val="181818"/>
                </a:solidFill>
                <a:latin typeface="Barlow"/>
                <a:ea typeface="Barlow"/>
                <a:cs typeface="Barlow"/>
                <a:sym typeface="Barlow"/>
              </a:rPr>
              <a:t> on predominantly Black incarcerated folks: </a:t>
            </a:r>
            <a:r>
              <a:rPr lang="en-CA" sz="1200" dirty="0">
                <a:latin typeface="Barlow"/>
                <a:ea typeface="Barlow"/>
                <a:cs typeface="Barlow"/>
                <a:sym typeface="Barlow"/>
              </a:rPr>
              <a:t>Albert </a:t>
            </a:r>
            <a:r>
              <a:rPr lang="en-CA" sz="1200" dirty="0" err="1">
                <a:latin typeface="Barlow"/>
                <a:ea typeface="Barlow"/>
                <a:cs typeface="Barlow"/>
                <a:sym typeface="Barlow"/>
              </a:rPr>
              <a:t>Kligman</a:t>
            </a:r>
            <a:r>
              <a:rPr lang="en-CA" sz="1200" dirty="0">
                <a:latin typeface="Barlow"/>
                <a:ea typeface="Barlow"/>
                <a:cs typeface="Barlow"/>
                <a:sym typeface="Barlow"/>
              </a:rPr>
              <a:t> said he saw incarcerated people as “acres of skin” to test products on and those studies were only ended in 1974</a:t>
            </a:r>
            <a:endParaRPr sz="1200" dirty="0">
              <a:solidFill>
                <a:srgbClr val="181818"/>
              </a:solidFill>
              <a:latin typeface="Barlow"/>
              <a:ea typeface="Barlow"/>
              <a:cs typeface="Barlow"/>
              <a:sym typeface="Barlow"/>
            </a:endParaRPr>
          </a:p>
          <a:p>
            <a:pPr marL="914400" lvl="1" indent="-304800" algn="l" rtl="0">
              <a:lnSpc>
                <a:spcPct val="115000"/>
              </a:lnSpc>
              <a:spcBef>
                <a:spcPts val="0"/>
              </a:spcBef>
              <a:spcAft>
                <a:spcPts val="0"/>
              </a:spcAft>
              <a:buClr>
                <a:srgbClr val="181818"/>
              </a:buClr>
              <a:buSzPts val="1200"/>
              <a:buFont typeface="Barlow"/>
              <a:buChar char="○"/>
            </a:pPr>
            <a:r>
              <a:rPr lang="en-CA" sz="1200" dirty="0">
                <a:solidFill>
                  <a:srgbClr val="181818"/>
                </a:solidFill>
                <a:latin typeface="Barlow"/>
                <a:ea typeface="Barlow"/>
                <a:cs typeface="Barlow"/>
                <a:sym typeface="Barlow"/>
              </a:rPr>
              <a:t>Canada Food Guide - developed in part from nutrition experiments on Indigenous children in residential schools </a:t>
            </a:r>
            <a:endParaRPr sz="1200" dirty="0">
              <a:solidFill>
                <a:srgbClr val="181818"/>
              </a:solidFill>
              <a:latin typeface="Barlow"/>
              <a:ea typeface="Barlow"/>
              <a:cs typeface="Barlow"/>
              <a:sym typeface="Barlow"/>
            </a:endParaRPr>
          </a:p>
          <a:p>
            <a:pPr marL="914400" lvl="1" indent="-304800" algn="l" rtl="0">
              <a:lnSpc>
                <a:spcPct val="115000"/>
              </a:lnSpc>
              <a:spcBef>
                <a:spcPts val="0"/>
              </a:spcBef>
              <a:spcAft>
                <a:spcPts val="0"/>
              </a:spcAft>
              <a:buClr>
                <a:srgbClr val="181818"/>
              </a:buClr>
              <a:buSzPts val="1200"/>
              <a:buFont typeface="Barlow"/>
              <a:buChar char="○"/>
            </a:pPr>
            <a:r>
              <a:rPr lang="en-CA" sz="1200" dirty="0">
                <a:solidFill>
                  <a:srgbClr val="181818"/>
                </a:solidFill>
                <a:latin typeface="Barlow"/>
                <a:ea typeface="Barlow"/>
                <a:cs typeface="Barlow"/>
                <a:sym typeface="Barlow"/>
              </a:rPr>
              <a:t>Biology - HeLa cells from Henrietta Lacks, a Black woman whose cervical cells were taken without consent</a:t>
            </a:r>
            <a:endParaRPr sz="1200" dirty="0">
              <a:solidFill>
                <a:srgbClr val="181818"/>
              </a:solidFill>
              <a:latin typeface="Barlow"/>
              <a:ea typeface="Barlow"/>
              <a:cs typeface="Barlow"/>
              <a:sym typeface="Barlow"/>
            </a:endParaRPr>
          </a:p>
          <a:p>
            <a:pPr marL="914400" lvl="1" indent="-304800" algn="l" rtl="0">
              <a:lnSpc>
                <a:spcPct val="115000"/>
              </a:lnSpc>
              <a:spcBef>
                <a:spcPts val="0"/>
              </a:spcBef>
              <a:spcAft>
                <a:spcPts val="0"/>
              </a:spcAft>
              <a:buClr>
                <a:srgbClr val="181818"/>
              </a:buClr>
              <a:buSzPts val="1200"/>
              <a:buFont typeface="Barlow"/>
              <a:buChar char="○"/>
            </a:pPr>
            <a:r>
              <a:rPr lang="en-CA" sz="1200" dirty="0">
                <a:solidFill>
                  <a:srgbClr val="181818"/>
                </a:solidFill>
                <a:latin typeface="Barlow"/>
                <a:ea typeface="Barlow"/>
                <a:cs typeface="Barlow"/>
                <a:sym typeface="Barlow"/>
              </a:rPr>
              <a:t>Key population genetics/ evolutionary biology statisticians including Galton, Fisher, and Pearson operated with explicitly eugenicist interests. These methods can be found used in modern science journals today.</a:t>
            </a:r>
            <a:endParaRPr sz="1200" dirty="0">
              <a:latin typeface="Barlow"/>
              <a:ea typeface="Barlow"/>
              <a:cs typeface="Barlow"/>
              <a:sym typeface="Barlow"/>
            </a:endParaRPr>
          </a:p>
          <a:p>
            <a:pPr marL="0" lvl="0" indent="0" algn="l" rtl="0">
              <a:lnSpc>
                <a:spcPct val="100000"/>
              </a:lnSpc>
              <a:spcBef>
                <a:spcPts val="0"/>
              </a:spcBef>
              <a:spcAft>
                <a:spcPts val="0"/>
              </a:spcAft>
              <a:buNone/>
            </a:pPr>
            <a:r>
              <a:rPr lang="en-CA" sz="1200" b="1" dirty="0">
                <a:latin typeface="Barlow"/>
                <a:ea typeface="Barlow"/>
                <a:cs typeface="Barlow"/>
                <a:sym typeface="Barlow"/>
              </a:rPr>
              <a:t>—</a:t>
            </a:r>
            <a:endParaRPr sz="1200" b="1" dirty="0">
              <a:latin typeface="Barlow"/>
              <a:ea typeface="Barlow"/>
              <a:cs typeface="Barlow"/>
              <a:sym typeface="Barlow"/>
            </a:endParaRPr>
          </a:p>
          <a:p>
            <a:pPr marL="0" lvl="0" indent="0" algn="l" rtl="0">
              <a:lnSpc>
                <a:spcPct val="100000"/>
              </a:lnSpc>
              <a:spcBef>
                <a:spcPts val="0"/>
              </a:spcBef>
              <a:spcAft>
                <a:spcPts val="0"/>
              </a:spcAft>
              <a:buNone/>
            </a:pPr>
            <a:r>
              <a:rPr lang="en-CA" sz="1200" b="1" dirty="0">
                <a:latin typeface="Barlow"/>
                <a:ea typeface="Barlow"/>
                <a:cs typeface="Barlow"/>
                <a:sym typeface="Barlow"/>
              </a:rPr>
              <a:t>References</a:t>
            </a:r>
            <a:br>
              <a:rPr lang="en-CA" sz="1200" b="1" dirty="0">
                <a:latin typeface="Barlow"/>
                <a:ea typeface="Barlow"/>
                <a:cs typeface="Barlow"/>
                <a:sym typeface="Barlow"/>
              </a:rPr>
            </a:br>
            <a:endParaRPr sz="1200" dirty="0">
              <a:solidFill>
                <a:schemeClr val="dk1"/>
              </a:solidFill>
              <a:latin typeface="Barlow"/>
              <a:ea typeface="Barlow"/>
              <a:cs typeface="Barlow"/>
              <a:sym typeface="Barlow"/>
            </a:endParaRPr>
          </a:p>
          <a:p>
            <a:pPr marL="0" lvl="0" indent="0" algn="l" rtl="0">
              <a:lnSpc>
                <a:spcPct val="100000"/>
              </a:lnSpc>
              <a:spcBef>
                <a:spcPts val="0"/>
              </a:spcBef>
              <a:spcAft>
                <a:spcPts val="0"/>
              </a:spcAft>
              <a:buNone/>
            </a:pPr>
            <a:r>
              <a:rPr lang="en-CA" sz="1200" dirty="0" err="1">
                <a:solidFill>
                  <a:schemeClr val="dk1"/>
                </a:solidFill>
                <a:latin typeface="Barlow"/>
                <a:ea typeface="Barlow"/>
                <a:cs typeface="Barlow"/>
                <a:sym typeface="Barlow"/>
              </a:rPr>
              <a:t>Tuskeegee</a:t>
            </a:r>
            <a:r>
              <a:rPr lang="en-CA" sz="1200" dirty="0">
                <a:solidFill>
                  <a:schemeClr val="dk1"/>
                </a:solidFill>
                <a:latin typeface="Barlow"/>
                <a:ea typeface="Barlow"/>
                <a:cs typeface="Barlow"/>
                <a:sym typeface="Barlow"/>
              </a:rPr>
              <a:t>: </a:t>
            </a:r>
            <a:r>
              <a:rPr lang="en-CA" sz="1200" u="sng" dirty="0">
                <a:solidFill>
                  <a:schemeClr val="hlink"/>
                </a:solidFill>
                <a:latin typeface="Barlow"/>
                <a:ea typeface="Barlow"/>
                <a:cs typeface="Barlow"/>
                <a:sym typeface="Barlow"/>
                <a:hlinkClick r:id="rId3"/>
              </a:rPr>
              <a:t>https://www.cdc.gov/tuskegee/about/index.html</a:t>
            </a:r>
            <a:r>
              <a:rPr lang="en-CA" sz="1200" dirty="0">
                <a:solidFill>
                  <a:schemeClr val="dk1"/>
                </a:solidFill>
                <a:latin typeface="Barlow"/>
                <a:ea typeface="Barlow"/>
                <a:cs typeface="Barlow"/>
                <a:sym typeface="Barlow"/>
              </a:rPr>
              <a:t> </a:t>
            </a:r>
            <a:br>
              <a:rPr lang="en-CA" sz="1200" dirty="0">
                <a:solidFill>
                  <a:schemeClr val="dk1"/>
                </a:solidFill>
                <a:latin typeface="Barlow"/>
                <a:ea typeface="Barlow"/>
                <a:cs typeface="Barlow"/>
                <a:sym typeface="Barlow"/>
              </a:rPr>
            </a:br>
            <a:br>
              <a:rPr lang="en-CA" sz="1200" dirty="0">
                <a:latin typeface="Barlow"/>
                <a:ea typeface="Barlow"/>
                <a:cs typeface="Barlow"/>
                <a:sym typeface="Barlow"/>
              </a:rPr>
            </a:br>
            <a:r>
              <a:rPr lang="en-CA" sz="1200" dirty="0">
                <a:latin typeface="Barlow"/>
                <a:ea typeface="Barlow"/>
                <a:cs typeface="Barlow"/>
                <a:sym typeface="Barlow"/>
              </a:rPr>
              <a:t>How Lucy, Betsey, and </a:t>
            </a:r>
            <a:r>
              <a:rPr lang="en-CA" sz="1200" dirty="0" err="1">
                <a:latin typeface="Barlow"/>
                <a:ea typeface="Barlow"/>
                <a:cs typeface="Barlow"/>
                <a:sym typeface="Barlow"/>
              </a:rPr>
              <a:t>Anarcha</a:t>
            </a:r>
            <a:r>
              <a:rPr lang="en-CA" sz="1200" dirty="0">
                <a:latin typeface="Barlow"/>
                <a:ea typeface="Barlow"/>
                <a:cs typeface="Barlow"/>
                <a:sym typeface="Barlow"/>
              </a:rPr>
              <a:t> became foremothers of gynecology </a:t>
            </a:r>
            <a:r>
              <a:rPr lang="en-CA" sz="1200" u="sng" dirty="0">
                <a:solidFill>
                  <a:schemeClr val="hlink"/>
                </a:solidFill>
                <a:latin typeface="Barlow"/>
                <a:ea typeface="Barlow"/>
                <a:cs typeface="Barlow"/>
                <a:sym typeface="Barlow"/>
                <a:hlinkClick r:id="rId4"/>
              </a:rPr>
              <a:t>https://news.harvard.edu/gazette/story/2023/03/how-lucy-betsey-and-anarcha-became-foremothers-of-gynecology/</a:t>
            </a:r>
            <a:r>
              <a:rPr lang="en-CA" sz="1200" dirty="0">
                <a:latin typeface="Barlow"/>
                <a:ea typeface="Barlow"/>
                <a:cs typeface="Barlow"/>
                <a:sym typeface="Barlow"/>
              </a:rPr>
              <a:t> </a:t>
            </a:r>
            <a:endParaRPr sz="1200" dirty="0">
              <a:latin typeface="Barlow"/>
              <a:ea typeface="Barlow"/>
              <a:cs typeface="Barlow"/>
              <a:sym typeface="Barlow"/>
            </a:endParaRPr>
          </a:p>
          <a:p>
            <a:pPr marL="0" lvl="0" indent="0" algn="l" rtl="0">
              <a:lnSpc>
                <a:spcPct val="100000"/>
              </a:lnSpc>
              <a:spcBef>
                <a:spcPts val="0"/>
              </a:spcBef>
              <a:spcAft>
                <a:spcPts val="0"/>
              </a:spcAft>
              <a:buNone/>
            </a:pPr>
            <a:endParaRPr sz="1200" dirty="0">
              <a:latin typeface="Barlow"/>
              <a:ea typeface="Barlow"/>
              <a:cs typeface="Barlow"/>
              <a:sym typeface="Barlow"/>
            </a:endParaRPr>
          </a:p>
          <a:p>
            <a:pPr marL="0" lvl="0" indent="0" algn="l" rtl="0">
              <a:lnSpc>
                <a:spcPct val="100000"/>
              </a:lnSpc>
              <a:spcBef>
                <a:spcPts val="0"/>
              </a:spcBef>
              <a:spcAft>
                <a:spcPts val="0"/>
              </a:spcAft>
              <a:buNone/>
            </a:pPr>
            <a:r>
              <a:rPr lang="en-CA" sz="1200" dirty="0">
                <a:latin typeface="Barlow"/>
                <a:ea typeface="Barlow"/>
                <a:cs typeface="Barlow"/>
                <a:sym typeface="Barlow"/>
              </a:rPr>
              <a:t>Retin-A (</a:t>
            </a:r>
            <a:r>
              <a:rPr lang="en-CA" sz="1200" dirty="0" err="1">
                <a:latin typeface="Barlow"/>
                <a:ea typeface="Barlow"/>
                <a:cs typeface="Barlow"/>
                <a:sym typeface="Barlow"/>
              </a:rPr>
              <a:t>Tretionin</a:t>
            </a:r>
            <a:r>
              <a:rPr lang="en-CA" sz="1200" dirty="0">
                <a:latin typeface="Barlow"/>
                <a:ea typeface="Barlow"/>
                <a:cs typeface="Barlow"/>
                <a:sym typeface="Barlow"/>
              </a:rPr>
              <a:t>) dermatology history (only ended in 1974) </a:t>
            </a:r>
            <a:r>
              <a:rPr lang="en-CA" sz="1200" u="sng" dirty="0">
                <a:solidFill>
                  <a:schemeClr val="hlink"/>
                </a:solidFill>
                <a:latin typeface="Barlow"/>
                <a:ea typeface="Barlow"/>
                <a:cs typeface="Barlow"/>
                <a:sym typeface="Barlow"/>
                <a:hlinkClick r:id="rId5"/>
              </a:rPr>
              <a:t>https://www.teenvogue.com/story/retinol-skincare-ingredient-history</a:t>
            </a:r>
            <a:endParaRPr sz="1200" dirty="0">
              <a:latin typeface="Barlow"/>
              <a:ea typeface="Barlow"/>
              <a:cs typeface="Barlow"/>
              <a:sym typeface="Barlow"/>
            </a:endParaRPr>
          </a:p>
          <a:p>
            <a:pPr marL="0" lvl="0" indent="0" algn="l" rtl="0">
              <a:lnSpc>
                <a:spcPct val="100000"/>
              </a:lnSpc>
              <a:spcBef>
                <a:spcPts val="0"/>
              </a:spcBef>
              <a:spcAft>
                <a:spcPts val="0"/>
              </a:spcAft>
              <a:buNone/>
            </a:pPr>
            <a:endParaRPr sz="1200" dirty="0">
              <a:latin typeface="Barlow"/>
              <a:ea typeface="Barlow"/>
              <a:cs typeface="Barlow"/>
              <a:sym typeface="Barlow"/>
            </a:endParaRPr>
          </a:p>
          <a:p>
            <a:pPr marL="0" lvl="0" indent="0" algn="l" rtl="0">
              <a:lnSpc>
                <a:spcPct val="100000"/>
              </a:lnSpc>
              <a:spcBef>
                <a:spcPts val="0"/>
              </a:spcBef>
              <a:spcAft>
                <a:spcPts val="0"/>
              </a:spcAft>
              <a:buNone/>
            </a:pPr>
            <a:r>
              <a:rPr lang="en-CA" sz="1200" dirty="0">
                <a:latin typeface="Barlow"/>
                <a:ea typeface="Barlow"/>
                <a:cs typeface="Barlow"/>
                <a:sym typeface="Barlow"/>
              </a:rPr>
              <a:t>The dark history of Canada's Food Guide: How experiments on Indigenous children shaped nutrition policy (2021) </a:t>
            </a:r>
            <a:r>
              <a:rPr lang="en-CA" sz="1200" u="sng" dirty="0">
                <a:solidFill>
                  <a:schemeClr val="hlink"/>
                </a:solidFill>
                <a:latin typeface="Barlow"/>
                <a:ea typeface="Barlow"/>
                <a:cs typeface="Barlow"/>
                <a:sym typeface="Barlow"/>
                <a:hlinkClick r:id="rId6"/>
              </a:rPr>
              <a:t>https://www.cbc.ca/radio/unreserved/how-food-in-canada-is-tied-to-land-language-community-and-colonization-1.5989764/the-dark-history-of-canada-s-food-guide-how-experiments-on-indigenous-children-shaped-nutrition-policy-1.5989785</a:t>
            </a:r>
            <a:r>
              <a:rPr lang="en-CA" sz="1200" dirty="0">
                <a:latin typeface="Barlow"/>
                <a:ea typeface="Barlow"/>
                <a:cs typeface="Barlow"/>
                <a:sym typeface="Barlow"/>
              </a:rPr>
              <a:t> </a:t>
            </a:r>
            <a:endParaRPr sz="1200" dirty="0">
              <a:latin typeface="Barlow"/>
              <a:ea typeface="Barlow"/>
              <a:cs typeface="Barlow"/>
              <a:sym typeface="Barlow"/>
            </a:endParaRPr>
          </a:p>
          <a:p>
            <a:pPr marL="0" lvl="0" indent="0" algn="l" rtl="0">
              <a:lnSpc>
                <a:spcPct val="100000"/>
              </a:lnSpc>
              <a:spcBef>
                <a:spcPts val="0"/>
              </a:spcBef>
              <a:spcAft>
                <a:spcPts val="0"/>
              </a:spcAft>
              <a:buNone/>
            </a:pPr>
            <a:endParaRPr sz="1200" dirty="0">
              <a:latin typeface="Barlow"/>
              <a:ea typeface="Barlow"/>
              <a:cs typeface="Barlow"/>
              <a:sym typeface="Barlow"/>
            </a:endParaRPr>
          </a:p>
          <a:p>
            <a:pPr marL="0" lvl="0" indent="0" algn="l" rtl="0">
              <a:lnSpc>
                <a:spcPct val="100000"/>
              </a:lnSpc>
              <a:spcBef>
                <a:spcPts val="0"/>
              </a:spcBef>
              <a:spcAft>
                <a:spcPts val="0"/>
              </a:spcAft>
              <a:buNone/>
            </a:pPr>
            <a:r>
              <a:rPr lang="en-CA" sz="1200" dirty="0">
                <a:latin typeface="Barlow"/>
                <a:ea typeface="Barlow"/>
                <a:cs typeface="Barlow"/>
                <a:sym typeface="Barlow"/>
              </a:rPr>
              <a:t>Teaching the Difficult Past of Statistics to Improve the Future. Lee Kennedy-Shaffer (2023) </a:t>
            </a:r>
            <a:r>
              <a:rPr lang="en-CA" sz="1200" u="sng" dirty="0">
                <a:solidFill>
                  <a:schemeClr val="hlink"/>
                </a:solidFill>
                <a:latin typeface="Barlow"/>
                <a:ea typeface="Barlow"/>
                <a:cs typeface="Barlow"/>
                <a:sym typeface="Barlow"/>
                <a:hlinkClick r:id="rId7"/>
              </a:rPr>
              <a:t>https://www.tandfonline.com/doi/full/10.1080/26939169.2023.2224407</a:t>
            </a:r>
            <a:r>
              <a:rPr lang="en-CA" sz="1200" dirty="0">
                <a:latin typeface="Barlow"/>
                <a:ea typeface="Barlow"/>
                <a:cs typeface="Barlow"/>
                <a:sym typeface="Barlow"/>
              </a:rPr>
              <a:t> </a:t>
            </a:r>
            <a:endParaRPr sz="1200" dirty="0">
              <a:latin typeface="Barlow"/>
              <a:ea typeface="Barlow"/>
              <a:cs typeface="Barlow"/>
              <a:sym typeface="Barlow"/>
            </a:endParaRPr>
          </a:p>
          <a:p>
            <a:pPr marL="0" lvl="0" indent="0" algn="l" rtl="0">
              <a:lnSpc>
                <a:spcPct val="100000"/>
              </a:lnSpc>
              <a:spcBef>
                <a:spcPts val="0"/>
              </a:spcBef>
              <a:spcAft>
                <a:spcPts val="0"/>
              </a:spcAft>
              <a:buNone/>
            </a:pPr>
            <a:endParaRPr sz="1200"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sz="1200" dirty="0">
                <a:solidFill>
                  <a:schemeClr val="dk1"/>
                </a:solidFill>
                <a:latin typeface="Barlow"/>
                <a:ea typeface="Barlow"/>
                <a:cs typeface="Barlow"/>
                <a:sym typeface="Barlow"/>
              </a:rPr>
              <a:t>Books for further reading/context: Maladies of Empire (Jim Downs), Medical Apartheid (Harriet A. Washington), Control: The Dark History and Troubling Present of Eugenics (Adam Rutherford)</a:t>
            </a:r>
            <a:endParaRPr sz="1200" dirty="0">
              <a:latin typeface="Barlow"/>
              <a:ea typeface="Barlow"/>
              <a:cs typeface="Barlow"/>
              <a:sym typeface="Barlow"/>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3dcaec4a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373dcaec4a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1300" dirty="0">
                <a:solidFill>
                  <a:srgbClr val="181818"/>
                </a:solidFill>
                <a:latin typeface="Barlow"/>
                <a:ea typeface="Barlow"/>
                <a:cs typeface="Barlow"/>
                <a:sym typeface="Barlow"/>
              </a:rPr>
              <a:t>It’s impossible to talk about the legacies of racism in health equity without talking about </a:t>
            </a:r>
            <a:r>
              <a:rPr lang="en-CA" sz="1300" b="1" dirty="0">
                <a:solidFill>
                  <a:srgbClr val="181818"/>
                </a:solidFill>
                <a:latin typeface="Barlow"/>
                <a:ea typeface="Barlow"/>
                <a:cs typeface="Barlow"/>
                <a:sym typeface="Barlow"/>
              </a:rPr>
              <a:t>eugenics</a:t>
            </a:r>
            <a:r>
              <a:rPr lang="en-CA" sz="1300" dirty="0">
                <a:solidFill>
                  <a:srgbClr val="181818"/>
                </a:solidFill>
                <a:latin typeface="Barlow"/>
                <a:ea typeface="Barlow"/>
                <a:cs typeface="Barlow"/>
                <a:sym typeface="Barlow"/>
              </a:rPr>
              <a:t>. </a:t>
            </a:r>
            <a:endParaRPr sz="1300" dirty="0">
              <a:solidFill>
                <a:srgbClr val="181818"/>
              </a:solidFill>
              <a:latin typeface="Barlow"/>
              <a:ea typeface="Barlow"/>
              <a:cs typeface="Barlow"/>
              <a:sym typeface="Barlow"/>
            </a:endParaRPr>
          </a:p>
          <a:p>
            <a:pPr marL="0" lvl="0" indent="0" algn="l" rtl="0">
              <a:lnSpc>
                <a:spcPct val="115000"/>
              </a:lnSpc>
              <a:spcBef>
                <a:spcPts val="0"/>
              </a:spcBef>
              <a:spcAft>
                <a:spcPts val="0"/>
              </a:spcAft>
              <a:buNone/>
            </a:pPr>
            <a:br>
              <a:rPr lang="en-CA" sz="1300" dirty="0">
                <a:solidFill>
                  <a:srgbClr val="181818"/>
                </a:solidFill>
                <a:latin typeface="Barlow"/>
                <a:ea typeface="Barlow"/>
                <a:cs typeface="Barlow"/>
                <a:sym typeface="Barlow"/>
              </a:rPr>
            </a:br>
            <a:r>
              <a:rPr lang="en-CA" sz="1300" dirty="0">
                <a:solidFill>
                  <a:srgbClr val="181818"/>
                </a:solidFill>
                <a:latin typeface="Barlow"/>
                <a:ea typeface="Barlow"/>
                <a:cs typeface="Barlow"/>
                <a:sym typeface="Barlow"/>
              </a:rPr>
              <a:t>It means “good birth” and one definition from Adam Rutherford, author of the 2023 book, “Control” explains eugenics is the “deliberate crafting of society specifically by biological design” and “for half its existence” it has been “regarded as desirable, and for the other half, poisonous”. It’s become unacceptable and unpopular, generally, to outright promote eugenics. But that doesn’t mean that the ideology has disappeared at all. It was policy in much of the 20th century and provided much of the ideological foundation for colonization, assimilation, and imperialism. Scientific racism and eugenics paved the way for some of the worst atrocities in history.</a:t>
            </a:r>
            <a:br>
              <a:rPr lang="en-CA" sz="1300" dirty="0">
                <a:solidFill>
                  <a:srgbClr val="181818"/>
                </a:solidFill>
                <a:latin typeface="Barlow"/>
                <a:ea typeface="Barlow"/>
                <a:cs typeface="Barlow"/>
                <a:sym typeface="Barlow"/>
              </a:rPr>
            </a:br>
            <a:endParaRPr sz="1300" dirty="0">
              <a:solidFill>
                <a:srgbClr val="181818"/>
              </a:solidFill>
              <a:latin typeface="Barlow"/>
              <a:ea typeface="Barlow"/>
              <a:cs typeface="Barlow"/>
              <a:sym typeface="Barlow"/>
            </a:endParaRPr>
          </a:p>
          <a:p>
            <a:pPr marL="0" lvl="0" indent="0" algn="l" rtl="0">
              <a:lnSpc>
                <a:spcPct val="115000"/>
              </a:lnSpc>
              <a:spcBef>
                <a:spcPts val="0"/>
              </a:spcBef>
              <a:spcAft>
                <a:spcPts val="0"/>
              </a:spcAft>
              <a:buNone/>
            </a:pPr>
            <a:r>
              <a:rPr lang="en-CA" sz="1300" dirty="0">
                <a:solidFill>
                  <a:srgbClr val="181818"/>
                </a:solidFill>
                <a:latin typeface="Barlow"/>
                <a:ea typeface="Barlow"/>
                <a:cs typeface="Barlow"/>
                <a:sym typeface="Barlow"/>
              </a:rPr>
              <a:t>Especially in the US and Canada, eugenics has explicitly been tied to the racist ideology of white supremacy and has been historically baked into institutional policies. For example, forced sterilization of people deemed “inferior” or  “undesirable”: disabled people, Indigenous women etc. There were whole government eugenics programs. Alberta had a government eugenics board until </a:t>
            </a:r>
            <a:r>
              <a:rPr lang="en-CA" sz="1300" b="1" dirty="0">
                <a:solidFill>
                  <a:srgbClr val="181818"/>
                </a:solidFill>
                <a:latin typeface="Barlow"/>
                <a:ea typeface="Barlow"/>
                <a:cs typeface="Barlow"/>
                <a:sym typeface="Barlow"/>
              </a:rPr>
              <a:t>1972</a:t>
            </a:r>
            <a:r>
              <a:rPr lang="en-CA" sz="1300" dirty="0">
                <a:solidFill>
                  <a:srgbClr val="181818"/>
                </a:solidFill>
                <a:latin typeface="Barlow"/>
                <a:ea typeface="Barlow"/>
                <a:cs typeface="Barlow"/>
                <a:sym typeface="Barlow"/>
              </a:rPr>
              <a:t> and both BC and Alberta passed sexual sterilization laws.</a:t>
            </a:r>
            <a:br>
              <a:rPr lang="en-CA" sz="1300" dirty="0">
                <a:solidFill>
                  <a:srgbClr val="181818"/>
                </a:solidFill>
                <a:latin typeface="Barlow"/>
                <a:ea typeface="Barlow"/>
                <a:cs typeface="Barlow"/>
                <a:sym typeface="Barlow"/>
              </a:rPr>
            </a:br>
            <a:endParaRPr sz="1300" dirty="0">
              <a:solidFill>
                <a:srgbClr val="181818"/>
              </a:solidFill>
              <a:latin typeface="Barlow"/>
              <a:ea typeface="Barlow"/>
              <a:cs typeface="Barlow"/>
              <a:sym typeface="Barlow"/>
            </a:endParaRPr>
          </a:p>
          <a:p>
            <a:pPr marL="0" lvl="0" indent="0" algn="l" rtl="0">
              <a:lnSpc>
                <a:spcPct val="115000"/>
              </a:lnSpc>
              <a:spcBef>
                <a:spcPts val="0"/>
              </a:spcBef>
              <a:spcAft>
                <a:spcPts val="0"/>
              </a:spcAft>
              <a:buNone/>
            </a:pPr>
            <a:r>
              <a:rPr lang="en-CA" sz="1300" dirty="0">
                <a:solidFill>
                  <a:srgbClr val="181818"/>
                </a:solidFill>
                <a:latin typeface="Barlow"/>
                <a:ea typeface="Barlow"/>
                <a:cs typeface="Barlow"/>
                <a:sym typeface="Barlow"/>
              </a:rPr>
              <a:t>Racism, sexism, classism, ableism are built-in features of eugenics. This is where disability and anti-Blackness overlap because both groups are understood under these ideologies as being “defective” or “inferior”. Of course, many of us exist at the intersection of being Black and disabled, as well, and systemic forces often push Black people into work or situations where we will become disabled. Eugenics even shapes immigration policy - in Canada many people are deemed inadmissible due to disabilities.</a:t>
            </a:r>
            <a:endParaRPr sz="1300" dirty="0">
              <a:solidFill>
                <a:srgbClr val="181818"/>
              </a:solidFill>
              <a:latin typeface="Barlow"/>
              <a:ea typeface="Barlow"/>
              <a:cs typeface="Barlow"/>
              <a:sym typeface="Barlow"/>
            </a:endParaRPr>
          </a:p>
          <a:p>
            <a:pPr marL="0" lvl="0" indent="0" algn="l" rtl="0">
              <a:lnSpc>
                <a:spcPct val="115000"/>
              </a:lnSpc>
              <a:spcBef>
                <a:spcPts val="0"/>
              </a:spcBef>
              <a:spcAft>
                <a:spcPts val="0"/>
              </a:spcAft>
              <a:buNone/>
            </a:pPr>
            <a:br>
              <a:rPr lang="en-CA" sz="1300" dirty="0">
                <a:solidFill>
                  <a:srgbClr val="181818"/>
                </a:solidFill>
                <a:latin typeface="Barlow"/>
                <a:ea typeface="Barlow"/>
                <a:cs typeface="Barlow"/>
                <a:sym typeface="Barlow"/>
              </a:rPr>
            </a:br>
            <a:r>
              <a:rPr lang="en-CA" sz="1300" dirty="0">
                <a:solidFill>
                  <a:srgbClr val="181818"/>
                </a:solidFill>
                <a:latin typeface="Barlow"/>
                <a:ea typeface="Barlow"/>
                <a:cs typeface="Barlow"/>
                <a:sym typeface="Barlow"/>
              </a:rPr>
              <a:t>Eugenics enforces ideas that some people are disposable and that only the strong deserve to survive. We see it in RFK Jr’s push to “Make America Healthy Again” and the Trump administration’s responses to various public health issues rooted in individual responsibility. Eugenics devalues people who cannot be “productive” in the same capitalist system that disables us by extracting our labour. </a:t>
            </a:r>
            <a:br>
              <a:rPr lang="en-CA" sz="1300" dirty="0">
                <a:solidFill>
                  <a:srgbClr val="181818"/>
                </a:solidFill>
                <a:latin typeface="Barlow"/>
                <a:ea typeface="Barlow"/>
                <a:cs typeface="Barlow"/>
                <a:sym typeface="Barlow"/>
              </a:rPr>
            </a:br>
            <a:endParaRPr sz="1300" dirty="0">
              <a:solidFill>
                <a:srgbClr val="181818"/>
              </a:solidFill>
              <a:latin typeface="Barlow"/>
              <a:ea typeface="Barlow"/>
              <a:cs typeface="Barlow"/>
              <a:sym typeface="Barlow"/>
            </a:endParaRPr>
          </a:p>
          <a:p>
            <a:pPr marL="0" lvl="0" indent="0" algn="l" rtl="0">
              <a:lnSpc>
                <a:spcPct val="115000"/>
              </a:lnSpc>
              <a:spcBef>
                <a:spcPts val="0"/>
              </a:spcBef>
              <a:spcAft>
                <a:spcPts val="0"/>
              </a:spcAft>
              <a:buNone/>
            </a:pPr>
            <a:r>
              <a:rPr lang="en-CA" sz="1300" dirty="0">
                <a:solidFill>
                  <a:srgbClr val="181818"/>
                </a:solidFill>
                <a:latin typeface="Barlow"/>
                <a:ea typeface="Barlow"/>
                <a:cs typeface="Barlow"/>
                <a:sym typeface="Barlow"/>
              </a:rPr>
              <a:t>Share examples of:</a:t>
            </a:r>
            <a:endParaRPr sz="1300" dirty="0">
              <a:solidFill>
                <a:srgbClr val="181818"/>
              </a:solidFill>
              <a:latin typeface="Barlow"/>
              <a:ea typeface="Barlow"/>
              <a:cs typeface="Barlow"/>
              <a:sym typeface="Barlow"/>
            </a:endParaRPr>
          </a:p>
          <a:p>
            <a:pPr marL="0" lvl="0" indent="0" algn="l" rtl="0">
              <a:lnSpc>
                <a:spcPct val="115000"/>
              </a:lnSpc>
              <a:spcBef>
                <a:spcPts val="0"/>
              </a:spcBef>
              <a:spcAft>
                <a:spcPts val="0"/>
              </a:spcAft>
              <a:buNone/>
            </a:pPr>
            <a:endParaRPr sz="1200" dirty="0">
              <a:solidFill>
                <a:srgbClr val="181818"/>
              </a:solidFill>
              <a:latin typeface="Barlow"/>
              <a:ea typeface="Barlow"/>
              <a:cs typeface="Barlow"/>
              <a:sym typeface="Barlow"/>
            </a:endParaRPr>
          </a:p>
          <a:p>
            <a:pPr marL="0" lvl="0" indent="0" algn="l" rtl="0">
              <a:lnSpc>
                <a:spcPct val="115000"/>
              </a:lnSpc>
              <a:spcBef>
                <a:spcPts val="0"/>
              </a:spcBef>
              <a:spcAft>
                <a:spcPts val="0"/>
              </a:spcAft>
              <a:buNone/>
            </a:pPr>
            <a:r>
              <a:rPr lang="en-CA" sz="1200" dirty="0">
                <a:solidFill>
                  <a:srgbClr val="181818"/>
                </a:solidFill>
                <a:latin typeface="Barlow"/>
                <a:ea typeface="Barlow"/>
                <a:cs typeface="Barlow"/>
                <a:sym typeface="Barlow"/>
              </a:rPr>
              <a:t>Forced sterilization of Indigenous women</a:t>
            </a:r>
            <a:endParaRPr sz="1200" dirty="0">
              <a:solidFill>
                <a:srgbClr val="181818"/>
              </a:solidFill>
              <a:latin typeface="Barlow"/>
              <a:ea typeface="Barlow"/>
              <a:cs typeface="Barlow"/>
              <a:sym typeface="Barlow"/>
            </a:endParaRPr>
          </a:p>
          <a:p>
            <a:pPr marL="457200" lvl="0" indent="-304800" algn="l" rtl="0">
              <a:lnSpc>
                <a:spcPct val="115000"/>
              </a:lnSpc>
              <a:spcBef>
                <a:spcPts val="0"/>
              </a:spcBef>
              <a:spcAft>
                <a:spcPts val="0"/>
              </a:spcAft>
              <a:buClr>
                <a:srgbClr val="181818"/>
              </a:buClr>
              <a:buSzPts val="1200"/>
              <a:buFont typeface="Barlow"/>
              <a:buChar char="●"/>
            </a:pPr>
            <a:r>
              <a:rPr lang="en-CA" sz="1200" u="sng" dirty="0">
                <a:solidFill>
                  <a:schemeClr val="hlink"/>
                </a:solidFill>
                <a:latin typeface="Barlow"/>
                <a:ea typeface="Barlow"/>
                <a:cs typeface="Barlow"/>
                <a:sym typeface="Barlow"/>
                <a:hlinkClick r:id="rId3"/>
              </a:rPr>
              <a:t>https://thecanadianencyclopedia.ca/en/article/sterilization-of-indigenous-women-in-canada</a:t>
            </a:r>
            <a:endParaRPr sz="1200" dirty="0">
              <a:solidFill>
                <a:srgbClr val="181818"/>
              </a:solidFill>
              <a:latin typeface="Barlow"/>
              <a:ea typeface="Barlow"/>
              <a:cs typeface="Barlow"/>
              <a:sym typeface="Barlow"/>
            </a:endParaRPr>
          </a:p>
          <a:p>
            <a:pPr marL="457200" lvl="0" indent="-304800" algn="l" rtl="0">
              <a:lnSpc>
                <a:spcPct val="115000"/>
              </a:lnSpc>
              <a:spcBef>
                <a:spcPts val="0"/>
              </a:spcBef>
              <a:spcAft>
                <a:spcPts val="0"/>
              </a:spcAft>
              <a:buClr>
                <a:srgbClr val="181818"/>
              </a:buClr>
              <a:buSzPts val="1200"/>
              <a:buFont typeface="Barlow"/>
              <a:buChar char="●"/>
            </a:pPr>
            <a:r>
              <a:rPr lang="en-CA" sz="1200" u="sng" dirty="0">
                <a:solidFill>
                  <a:schemeClr val="hlink"/>
                </a:solidFill>
                <a:latin typeface="Barlow"/>
                <a:ea typeface="Barlow"/>
                <a:cs typeface="Barlow"/>
                <a:sym typeface="Barlow"/>
                <a:hlinkClick r:id="rId4"/>
              </a:rPr>
              <a:t>https://globalnews.ca/news/9303161/quebec-forced-sterilizations-indigenous-women/</a:t>
            </a:r>
            <a:endParaRPr sz="1200" dirty="0">
              <a:solidFill>
                <a:srgbClr val="181818"/>
              </a:solidFill>
              <a:latin typeface="Barlow"/>
              <a:ea typeface="Barlow"/>
              <a:cs typeface="Barlow"/>
              <a:sym typeface="Barlow"/>
            </a:endParaRPr>
          </a:p>
          <a:p>
            <a:pPr marL="457200" lvl="0" indent="-304800" algn="l" rtl="0">
              <a:lnSpc>
                <a:spcPct val="115000"/>
              </a:lnSpc>
              <a:spcBef>
                <a:spcPts val="0"/>
              </a:spcBef>
              <a:spcAft>
                <a:spcPts val="0"/>
              </a:spcAft>
              <a:buClr>
                <a:srgbClr val="181818"/>
              </a:buClr>
              <a:buSzPts val="1200"/>
              <a:buFont typeface="Barlow"/>
              <a:buChar char="●"/>
            </a:pPr>
            <a:r>
              <a:rPr lang="en-CA" sz="1200" u="sng" dirty="0">
                <a:solidFill>
                  <a:schemeClr val="hlink"/>
                </a:solidFill>
                <a:latin typeface="Barlow"/>
                <a:ea typeface="Barlow"/>
                <a:cs typeface="Barlow"/>
                <a:sym typeface="Barlow"/>
                <a:hlinkClick r:id="rId5"/>
              </a:rPr>
              <a:t>https://www.cbc.ca/news/canada/north/forced-sterilization-lawsuit-could-expand-1.5102981</a:t>
            </a:r>
            <a:r>
              <a:rPr lang="en-CA" sz="1200" dirty="0">
                <a:solidFill>
                  <a:srgbClr val="181818"/>
                </a:solidFill>
                <a:latin typeface="Barlow"/>
                <a:ea typeface="Barlow"/>
                <a:cs typeface="Barlow"/>
                <a:sym typeface="Barlow"/>
              </a:rPr>
              <a:t> </a:t>
            </a:r>
            <a:endParaRPr sz="1200" dirty="0">
              <a:solidFill>
                <a:srgbClr val="181818"/>
              </a:solidFill>
              <a:latin typeface="Barlow"/>
              <a:ea typeface="Barlow"/>
              <a:cs typeface="Barlow"/>
              <a:sym typeface="Barlow"/>
            </a:endParaRPr>
          </a:p>
          <a:p>
            <a:pPr marL="457200" lvl="0" indent="-304800" algn="l" rtl="0">
              <a:lnSpc>
                <a:spcPct val="115000"/>
              </a:lnSpc>
              <a:spcBef>
                <a:spcPts val="0"/>
              </a:spcBef>
              <a:spcAft>
                <a:spcPts val="0"/>
              </a:spcAft>
              <a:buClr>
                <a:srgbClr val="181818"/>
              </a:buClr>
              <a:buSzPts val="1200"/>
              <a:buFont typeface="Barlow"/>
              <a:buChar char="●"/>
            </a:pPr>
            <a:r>
              <a:rPr lang="en-CA" sz="1200" u="sng" dirty="0">
                <a:solidFill>
                  <a:schemeClr val="hlink"/>
                </a:solidFill>
                <a:latin typeface="Barlow"/>
                <a:ea typeface="Barlow"/>
                <a:cs typeface="Barlow"/>
                <a:sym typeface="Barlow"/>
                <a:hlinkClick r:id="rId6"/>
              </a:rPr>
              <a:t>https://www.amnesty.ca/wp-content/uploads/Amnesty%20Sterilization%20Briefing%20Senate%20HR%20Committee%20March%202019_0.pdf</a:t>
            </a:r>
            <a:r>
              <a:rPr lang="en-CA" sz="1200" dirty="0">
                <a:solidFill>
                  <a:srgbClr val="181818"/>
                </a:solidFill>
                <a:latin typeface="Barlow"/>
                <a:ea typeface="Barlow"/>
                <a:cs typeface="Barlow"/>
                <a:sym typeface="Barlow"/>
              </a:rPr>
              <a:t> </a:t>
            </a:r>
            <a:br>
              <a:rPr lang="en-CA" sz="1200" dirty="0">
                <a:solidFill>
                  <a:srgbClr val="181818"/>
                </a:solidFill>
                <a:latin typeface="Barlow"/>
                <a:ea typeface="Barlow"/>
                <a:cs typeface="Barlow"/>
                <a:sym typeface="Barlow"/>
              </a:rPr>
            </a:br>
            <a:endParaRPr dirty="0"/>
          </a:p>
          <a:p>
            <a:pPr marL="0" lvl="0" indent="0" algn="l" rtl="0">
              <a:lnSpc>
                <a:spcPct val="100000"/>
              </a:lnSpc>
              <a:spcBef>
                <a:spcPts val="0"/>
              </a:spcBef>
              <a:spcAft>
                <a:spcPts val="0"/>
              </a:spcAft>
              <a:buNone/>
            </a:pPr>
            <a:r>
              <a:rPr lang="en-CA" b="1" dirty="0"/>
              <a:t>—</a:t>
            </a:r>
            <a:endParaRPr b="1" dirty="0"/>
          </a:p>
          <a:p>
            <a:pPr marL="0" lvl="0" indent="0" algn="l" rtl="0">
              <a:lnSpc>
                <a:spcPct val="100000"/>
              </a:lnSpc>
              <a:spcBef>
                <a:spcPts val="0"/>
              </a:spcBef>
              <a:spcAft>
                <a:spcPts val="0"/>
              </a:spcAft>
              <a:buNone/>
            </a:pPr>
            <a:endParaRPr b="1" dirty="0"/>
          </a:p>
          <a:p>
            <a:pPr marL="0" lvl="0" indent="0" algn="l" rtl="0">
              <a:lnSpc>
                <a:spcPct val="100000"/>
              </a:lnSpc>
              <a:spcBef>
                <a:spcPts val="0"/>
              </a:spcBef>
              <a:spcAft>
                <a:spcPts val="0"/>
              </a:spcAft>
              <a:buNone/>
            </a:pPr>
            <a:r>
              <a:rPr lang="en-CA" b="1" dirty="0"/>
              <a:t>References</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CA" dirty="0"/>
              <a:t>Sterilizing the “Feeble-minded”: Eugenics in Alberta, Canada, 1929–1972 </a:t>
            </a:r>
            <a:r>
              <a:rPr lang="en-CA" u="sng" dirty="0">
                <a:solidFill>
                  <a:schemeClr val="hlink"/>
                </a:solidFill>
                <a:hlinkClick r:id="rId7"/>
              </a:rPr>
              <a:t>https://gladue.usask.ca/sites/gladue1.usask.ca/files/gladue/resource541-2c6e0413.pdf</a:t>
            </a:r>
            <a:r>
              <a:rPr lang="en-CA" dirty="0"/>
              <a:t> </a:t>
            </a:r>
            <a:endParaRPr dirty="0"/>
          </a:p>
          <a:p>
            <a:pPr marL="0" lvl="0" indent="0" algn="l" rtl="0">
              <a:lnSpc>
                <a:spcPct val="100000"/>
              </a:lnSpc>
              <a:spcBef>
                <a:spcPts val="0"/>
              </a:spcBef>
              <a:spcAft>
                <a:spcPts val="0"/>
              </a:spcAft>
              <a:buNone/>
            </a:pPr>
            <a:r>
              <a:rPr lang="en-CA" dirty="0"/>
              <a:t>Eugenics in Canada </a:t>
            </a:r>
            <a:r>
              <a:rPr lang="en-CA" u="sng" dirty="0">
                <a:solidFill>
                  <a:schemeClr val="hlink"/>
                </a:solidFill>
                <a:hlinkClick r:id="rId8"/>
              </a:rPr>
              <a:t>https://thecanadianencyclopedia.ca/en/article/eugenics</a:t>
            </a:r>
            <a:r>
              <a:rPr lang="en-CA" dirty="0"/>
              <a:t> </a:t>
            </a:r>
            <a:endParaRPr dirty="0"/>
          </a:p>
          <a:p>
            <a:pPr marL="0" lvl="0" indent="0" algn="l" rtl="0">
              <a:spcBef>
                <a:spcPts val="0"/>
              </a:spcBef>
              <a:spcAft>
                <a:spcPts val="0"/>
              </a:spcAft>
              <a:buNone/>
            </a:pPr>
            <a:r>
              <a:rPr lang="en-CA" dirty="0">
                <a:solidFill>
                  <a:schemeClr val="dk1"/>
                </a:solidFill>
              </a:rPr>
              <a:t>Books for further reading/context: Maladies of Empire (Jim Downs), Medical Apartheid (Harriet A. Washington), Control: The Dark History and Troubling Present of Eugenics (Adam Rutherford)</a:t>
            </a:r>
          </a:p>
          <a:p>
            <a:pPr marL="0" lvl="0" indent="0" algn="l" rtl="0">
              <a:lnSpc>
                <a:spcPct val="115000"/>
              </a:lnSpc>
              <a:spcBef>
                <a:spcPts val="0"/>
              </a:spcBef>
              <a:spcAft>
                <a:spcPts val="0"/>
              </a:spcAft>
              <a:buNone/>
            </a:pPr>
            <a:r>
              <a:rPr lang="en-CA" sz="1200" dirty="0" err="1">
                <a:solidFill>
                  <a:srgbClr val="181818"/>
                </a:solidFill>
                <a:latin typeface="Barlow"/>
                <a:ea typeface="Barlow"/>
                <a:cs typeface="Barlow"/>
                <a:sym typeface="Barlow"/>
              </a:rPr>
              <a:t>Shilby</a:t>
            </a:r>
            <a:r>
              <a:rPr lang="en-CA" sz="1200" dirty="0">
                <a:solidFill>
                  <a:srgbClr val="181818"/>
                </a:solidFill>
                <a:latin typeface="Barlow"/>
                <a:ea typeface="Barlow"/>
                <a:cs typeface="Barlow"/>
                <a:sym typeface="Barlow"/>
              </a:rPr>
              <a:t>, Arwa, A. “Eugenics in Healthcare”: https://www.bing.com/ck/a?!&amp;&amp;p=13f4852565f8cc88def3c1f29bdafbe7121b9c46c5c37f4c2fc7bd699342dfa7JmltdHM9MTc2OTM4NTYwMA&amp;ptn=3&amp;ver=2&amp;hsh=4&amp;fclid=11dbbc5c-43cc-6d35-035b-a887425f6cfe&amp;psq=examples+of+eugenics+in+healthcare+in+canada&amp;u=a1aHR0cHM6Ly91cm5jc3QuY29tL2luZGV4LnBocC91cm5jc3QvYXJ0aWNsZS9kb3dubG9hZC82NzkvNDU5LzEyOTIz</a:t>
            </a:r>
          </a:p>
          <a:p>
            <a:pPr marL="0" lvl="0" indent="0" algn="l" rtl="0">
              <a:lnSpc>
                <a:spcPct val="115000"/>
              </a:lnSpc>
              <a:spcBef>
                <a:spcPts val="0"/>
              </a:spcBef>
              <a:spcAft>
                <a:spcPts val="0"/>
              </a:spcAft>
              <a:buNone/>
            </a:pPr>
            <a:endParaRPr lang="en-CA" sz="1200" dirty="0">
              <a:solidFill>
                <a:srgbClr val="181818"/>
              </a:solidFill>
              <a:latin typeface="Barlow"/>
              <a:ea typeface="Barlow"/>
              <a:cs typeface="Barlow"/>
              <a:sym typeface="Barlow"/>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67e100b15f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367e100b15f_2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200" dirty="0">
                <a:solidFill>
                  <a:schemeClr val="dk1"/>
                </a:solidFill>
                <a:latin typeface="Barlow"/>
                <a:ea typeface="Barlow"/>
                <a:cs typeface="Barlow"/>
                <a:sym typeface="Barlow"/>
              </a:rPr>
              <a:t>DB: The Canadian Medical Association apologized in 2024 for its historical and recent poor standard of care of Indigenous Peoples by the medical profession. </a:t>
            </a:r>
            <a:endParaRPr sz="1200" dirty="0">
              <a:solidFill>
                <a:schemeClr val="dk1"/>
              </a:solidFill>
              <a:latin typeface="Barlow"/>
              <a:ea typeface="Barlow"/>
              <a:cs typeface="Barlow"/>
              <a:sym typeface="Barlow"/>
            </a:endParaRPr>
          </a:p>
          <a:p>
            <a:pPr marL="0" lvl="0" indent="0" algn="l" rtl="0">
              <a:spcBef>
                <a:spcPts val="0"/>
              </a:spcBef>
              <a:spcAft>
                <a:spcPts val="0"/>
              </a:spcAft>
              <a:buNone/>
            </a:pPr>
            <a:r>
              <a:rPr lang="en-CA" sz="1200" dirty="0">
                <a:solidFill>
                  <a:schemeClr val="dk1"/>
                </a:solidFill>
                <a:latin typeface="Barlow"/>
                <a:ea typeface="Barlow"/>
                <a:cs typeface="Barlow"/>
                <a:sym typeface="Barlow"/>
              </a:rPr>
              <a:t>Some Indigenous people have questioned the utility of apologies because apologies can’t change the past. And many Indigenous people also stress the necessity for truth before we can even talk about reconciliation. Horrific abuses were inflicted upon Indigenous Peoples, some which will never be known.</a:t>
            </a:r>
            <a:br>
              <a:rPr lang="en-CA" sz="1200" dirty="0">
                <a:solidFill>
                  <a:schemeClr val="dk1"/>
                </a:solidFill>
                <a:latin typeface="Barlow"/>
                <a:ea typeface="Barlow"/>
                <a:cs typeface="Barlow"/>
                <a:sym typeface="Barlow"/>
              </a:rPr>
            </a:br>
            <a:endParaRPr sz="1200" dirty="0">
              <a:solidFill>
                <a:schemeClr val="dk1"/>
              </a:solidFill>
              <a:latin typeface="Barlow"/>
              <a:ea typeface="Barlow"/>
              <a:cs typeface="Barlow"/>
              <a:sym typeface="Barlow"/>
            </a:endParaRPr>
          </a:p>
          <a:p>
            <a:pPr marL="0" lvl="0" indent="0" algn="l" rtl="0">
              <a:spcBef>
                <a:spcPts val="0"/>
              </a:spcBef>
              <a:spcAft>
                <a:spcPts val="0"/>
              </a:spcAft>
              <a:buNone/>
            </a:pPr>
            <a:r>
              <a:rPr lang="en-CA" sz="1200" dirty="0">
                <a:solidFill>
                  <a:schemeClr val="dk1"/>
                </a:solidFill>
                <a:latin typeface="Barlow"/>
                <a:ea typeface="Barlow"/>
                <a:cs typeface="Barlow"/>
                <a:sym typeface="Barlow"/>
              </a:rPr>
              <a:t>This system of abuse and mistreatment, medically and socially created health impacts that reverberate to this day. The social determinants of health, mentioned earlier, affect Indigenous people’s health outcomes related to food insecurity, poor healthcare access, mental health challenges, low SES, suboptimal </a:t>
            </a:r>
            <a:r>
              <a:rPr lang="en-CA" sz="1200" dirty="0" err="1">
                <a:solidFill>
                  <a:schemeClr val="dk1"/>
                </a:solidFill>
                <a:latin typeface="Barlow"/>
                <a:ea typeface="Barlow"/>
                <a:cs typeface="Barlow"/>
                <a:sym typeface="Barlow"/>
              </a:rPr>
              <a:t>shouding</a:t>
            </a:r>
            <a:r>
              <a:rPr lang="en-CA" sz="1200" dirty="0">
                <a:solidFill>
                  <a:schemeClr val="dk1"/>
                </a:solidFill>
                <a:latin typeface="Barlow"/>
                <a:ea typeface="Barlow"/>
                <a:cs typeface="Barlow"/>
                <a:sym typeface="Barlow"/>
              </a:rPr>
              <a:t>, and limited cultural continuity. </a:t>
            </a:r>
            <a:endParaRPr sz="1200" dirty="0">
              <a:solidFill>
                <a:schemeClr val="dk1"/>
              </a:solidFill>
              <a:latin typeface="Barlow"/>
              <a:ea typeface="Barlow"/>
              <a:cs typeface="Barlow"/>
              <a:sym typeface="Barlow"/>
            </a:endParaRPr>
          </a:p>
          <a:p>
            <a:pPr marL="0" lvl="0" indent="0" algn="l" rtl="0">
              <a:spcBef>
                <a:spcPts val="0"/>
              </a:spcBef>
              <a:spcAft>
                <a:spcPts val="0"/>
              </a:spcAft>
              <a:buNone/>
            </a:pPr>
            <a:r>
              <a:rPr lang="en-CA" sz="1200" dirty="0">
                <a:solidFill>
                  <a:schemeClr val="dk1"/>
                </a:solidFill>
                <a:latin typeface="Barlow"/>
                <a:ea typeface="Barlow"/>
                <a:cs typeface="Barlow"/>
                <a:sym typeface="Barlow"/>
              </a:rPr>
              <a:t>—-</a:t>
            </a:r>
            <a:br>
              <a:rPr lang="en-CA" sz="1200" dirty="0">
                <a:solidFill>
                  <a:schemeClr val="dk1"/>
                </a:solidFill>
                <a:latin typeface="Barlow"/>
                <a:ea typeface="Barlow"/>
                <a:cs typeface="Barlow"/>
                <a:sym typeface="Barlow"/>
              </a:rPr>
            </a:br>
            <a:endParaRPr sz="1200"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sz="1200" dirty="0">
                <a:solidFill>
                  <a:schemeClr val="dk1"/>
                </a:solidFill>
                <a:latin typeface="Barlow"/>
                <a:ea typeface="Barlow"/>
                <a:cs typeface="Barlow"/>
                <a:sym typeface="Barlow"/>
              </a:rPr>
              <a:t>References</a:t>
            </a:r>
            <a:endParaRPr sz="1200" dirty="0">
              <a:solidFill>
                <a:schemeClr val="dk1"/>
              </a:solidFill>
              <a:latin typeface="Barlow"/>
              <a:ea typeface="Barlow"/>
              <a:cs typeface="Barlow"/>
              <a:sym typeface="Barlow"/>
            </a:endParaRPr>
          </a:p>
          <a:p>
            <a:pPr marL="0" lvl="0" indent="0" algn="l" rtl="0">
              <a:spcBef>
                <a:spcPts val="0"/>
              </a:spcBef>
              <a:spcAft>
                <a:spcPts val="0"/>
              </a:spcAft>
              <a:buNone/>
            </a:pPr>
            <a:endParaRPr sz="1000" i="1" dirty="0">
              <a:solidFill>
                <a:srgbClr val="222222"/>
              </a:solidFill>
              <a:highlight>
                <a:srgbClr val="FFFFFF"/>
              </a:highlight>
              <a:latin typeface="Barlow"/>
              <a:ea typeface="Barlow"/>
              <a:cs typeface="Barlow"/>
              <a:sym typeface="Barlow"/>
            </a:endParaRPr>
          </a:p>
          <a:p>
            <a:pPr marL="0" lvl="0" indent="0" algn="l" rtl="0">
              <a:spcBef>
                <a:spcPts val="0"/>
              </a:spcBef>
              <a:spcAft>
                <a:spcPts val="0"/>
              </a:spcAft>
              <a:buNone/>
            </a:pPr>
            <a:r>
              <a:rPr lang="en-CA" sz="1000" i="1" dirty="0">
                <a:solidFill>
                  <a:srgbClr val="222222"/>
                </a:solidFill>
                <a:highlight>
                  <a:srgbClr val="FFFFFF"/>
                </a:highlight>
                <a:latin typeface="Barlow"/>
                <a:ea typeface="Barlow"/>
                <a:cs typeface="Barlow"/>
                <a:sym typeface="Barlow"/>
              </a:rPr>
              <a:t>Int. J. Environ. Res. Public Health</a:t>
            </a:r>
            <a:r>
              <a:rPr lang="en-CA" sz="1000" dirty="0">
                <a:solidFill>
                  <a:srgbClr val="222222"/>
                </a:solidFill>
                <a:highlight>
                  <a:srgbClr val="FFFFFF"/>
                </a:highlight>
                <a:latin typeface="Barlow"/>
                <a:ea typeface="Barlow"/>
                <a:cs typeface="Barlow"/>
                <a:sym typeface="Barlow"/>
              </a:rPr>
              <a:t> </a:t>
            </a:r>
            <a:r>
              <a:rPr lang="en-CA" sz="1000" b="1" dirty="0">
                <a:solidFill>
                  <a:srgbClr val="222222"/>
                </a:solidFill>
                <a:highlight>
                  <a:srgbClr val="FFFFFF"/>
                </a:highlight>
                <a:latin typeface="Barlow"/>
                <a:ea typeface="Barlow"/>
                <a:cs typeface="Barlow"/>
                <a:sym typeface="Barlow"/>
              </a:rPr>
              <a:t>2025</a:t>
            </a:r>
            <a:r>
              <a:rPr lang="en-CA" sz="1000" dirty="0">
                <a:solidFill>
                  <a:srgbClr val="222222"/>
                </a:solidFill>
                <a:highlight>
                  <a:srgbClr val="FFFFFF"/>
                </a:highlight>
                <a:latin typeface="Barlow"/>
                <a:ea typeface="Barlow"/>
                <a:cs typeface="Barlow"/>
                <a:sym typeface="Barlow"/>
              </a:rPr>
              <a:t>, </a:t>
            </a:r>
            <a:r>
              <a:rPr lang="en-CA" sz="1000" i="1" dirty="0">
                <a:solidFill>
                  <a:srgbClr val="222222"/>
                </a:solidFill>
                <a:highlight>
                  <a:srgbClr val="FFFFFF"/>
                </a:highlight>
                <a:latin typeface="Barlow"/>
                <a:ea typeface="Barlow"/>
                <a:cs typeface="Barlow"/>
                <a:sym typeface="Barlow"/>
              </a:rPr>
              <a:t>22</a:t>
            </a:r>
            <a:r>
              <a:rPr lang="en-CA" sz="1000" dirty="0">
                <a:solidFill>
                  <a:srgbClr val="222222"/>
                </a:solidFill>
                <a:highlight>
                  <a:srgbClr val="FFFFFF"/>
                </a:highlight>
                <a:latin typeface="Barlow"/>
                <a:ea typeface="Barlow"/>
                <a:cs typeface="Barlow"/>
                <a:sym typeface="Barlow"/>
              </a:rPr>
              <a:t>(1), 1; </a:t>
            </a:r>
            <a:r>
              <a:rPr lang="en-CA" dirty="0">
                <a:latin typeface="Barlow"/>
                <a:ea typeface="Barlow"/>
                <a:cs typeface="Barlow"/>
                <a:sym typeface="Barlow"/>
              </a:rPr>
              <a:t>A Scoping Review of the Current Knowledge of the Social Determinants of Health and Infectious Diseases (Specifically COVID-19, Tuberculosis, and H1N1 Influenza) in Canadian Arctic Indigenous Communities </a:t>
            </a:r>
            <a:endParaRPr dirty="0">
              <a:latin typeface="Barlow"/>
              <a:ea typeface="Barlow"/>
              <a:cs typeface="Barlow"/>
              <a:sym typeface="Barlow"/>
            </a:endParaRPr>
          </a:p>
          <a:p>
            <a:pPr marL="0" lvl="0" indent="0" algn="l" rtl="0">
              <a:spcBef>
                <a:spcPts val="0"/>
              </a:spcBef>
              <a:spcAft>
                <a:spcPts val="0"/>
              </a:spcAft>
              <a:buNone/>
            </a:pPr>
            <a:endParaRPr dirty="0">
              <a:latin typeface="Barlow"/>
              <a:ea typeface="Barlow"/>
              <a:cs typeface="Barlow"/>
              <a:sym typeface="Barlow"/>
            </a:endParaRPr>
          </a:p>
          <a:p>
            <a:pPr marL="0" lvl="0" indent="0" algn="l" rtl="0">
              <a:spcBef>
                <a:spcPts val="0"/>
              </a:spcBef>
              <a:spcAft>
                <a:spcPts val="0"/>
              </a:spcAft>
              <a:buNone/>
            </a:pPr>
            <a:r>
              <a:rPr lang="en-CA" sz="900" u="sng" dirty="0">
                <a:solidFill>
                  <a:schemeClr val="hlink"/>
                </a:solidFill>
                <a:latin typeface="Barlow"/>
                <a:ea typeface="Barlow"/>
                <a:cs typeface="Barlow"/>
                <a:sym typeface="Barlow"/>
                <a:hlinkClick r:id="rId3"/>
              </a:rPr>
              <a:t>https://www.cma.ca/our-focus/indigenous-health/apology-harms-indigenous-peoples</a:t>
            </a:r>
            <a:endParaRPr sz="900" dirty="0">
              <a:solidFill>
                <a:schemeClr val="dk1"/>
              </a:solidFill>
              <a:latin typeface="Barlow"/>
              <a:ea typeface="Barlow"/>
              <a:cs typeface="Barlow"/>
              <a:sym typeface="Barlow"/>
            </a:endParaRPr>
          </a:p>
          <a:p>
            <a:pPr marL="0" lvl="0" indent="0" algn="l" rtl="0">
              <a:spcBef>
                <a:spcPts val="0"/>
              </a:spcBef>
              <a:spcAft>
                <a:spcPts val="0"/>
              </a:spcAft>
              <a:buNone/>
            </a:pPr>
            <a:endParaRPr sz="900"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900" dirty="0">
              <a:solidFill>
                <a:schemeClr val="dk1"/>
              </a:solidFill>
              <a:latin typeface="Barlow"/>
              <a:ea typeface="Barlow"/>
              <a:cs typeface="Barlow"/>
              <a:sym typeface="Barl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770b3e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3770b3e7c3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200" dirty="0">
                <a:solidFill>
                  <a:schemeClr val="dk1"/>
                </a:solidFill>
                <a:latin typeface="Barlow"/>
                <a:ea typeface="Barlow"/>
                <a:cs typeface="Barlow"/>
                <a:sym typeface="Barlow"/>
              </a:rPr>
              <a:t>Social Epidemiologist, Nancy Krieger, has explained how inequity can become </a:t>
            </a:r>
            <a:r>
              <a:rPr lang="en-CA" sz="1200" b="1" dirty="0">
                <a:solidFill>
                  <a:schemeClr val="dk1"/>
                </a:solidFill>
                <a:latin typeface="Barlow"/>
                <a:ea typeface="Barlow"/>
                <a:cs typeface="Barlow"/>
                <a:sym typeface="Barlow"/>
              </a:rPr>
              <a:t>embodied</a:t>
            </a:r>
            <a:r>
              <a:rPr lang="en-CA" sz="1200" dirty="0">
                <a:solidFill>
                  <a:schemeClr val="dk1"/>
                </a:solidFill>
                <a:latin typeface="Barlow"/>
                <a:ea typeface="Barlow"/>
                <a:cs typeface="Barlow"/>
                <a:sym typeface="Barlow"/>
              </a:rPr>
              <a:t> and harm health. What does it mean to embody inequity? This means harm is produced through pathways of systemic inequity over lifetimes. Often studies fail to account for lifetime accumulation of systemic racism/oppression. That socioeconomic status (SES) is often a snapshot of data at the time, it is not equivalent to racism, and may not be an adequate proxy of the impacts of racism so we should be thoughtful about how to include it in research but also how to interpret research that attempts to replace racism with SES because it is an easier thing to measure. The impacts of racism over a lifetime are much more than SES.</a:t>
            </a:r>
            <a:br>
              <a:rPr lang="en-CA" sz="1200" dirty="0">
                <a:solidFill>
                  <a:schemeClr val="dk1"/>
                </a:solidFill>
                <a:latin typeface="Barlow"/>
                <a:ea typeface="Barlow"/>
                <a:cs typeface="Barlow"/>
                <a:sym typeface="Barlow"/>
              </a:rPr>
            </a:br>
            <a:endParaRPr sz="1200" dirty="0">
              <a:solidFill>
                <a:schemeClr val="dk1"/>
              </a:solidFill>
              <a:latin typeface="Barlow"/>
              <a:ea typeface="Barlow"/>
              <a:cs typeface="Barlow"/>
              <a:sym typeface="Barlow"/>
            </a:endParaRPr>
          </a:p>
          <a:p>
            <a:pPr marL="0" lvl="0" indent="0" algn="l" rtl="0">
              <a:spcBef>
                <a:spcPts val="0"/>
              </a:spcBef>
              <a:spcAft>
                <a:spcPts val="0"/>
              </a:spcAft>
              <a:buNone/>
            </a:pPr>
            <a:r>
              <a:rPr lang="en-CA" sz="1200" dirty="0">
                <a:solidFill>
                  <a:schemeClr val="dk1"/>
                </a:solidFill>
                <a:latin typeface="Barlow"/>
                <a:ea typeface="Barlow"/>
                <a:cs typeface="Barlow"/>
                <a:sym typeface="Barlow"/>
              </a:rPr>
              <a:t>Racial discrimination produces poor health through pathways of systemic inequity over lifetimes through the creation of barriers to opportunities and resources that promote health and access. Key examples include: </a:t>
            </a:r>
          </a:p>
          <a:p>
            <a:pPr marL="0" lvl="0" indent="0" algn="l" rtl="0">
              <a:spcBef>
                <a:spcPts val="0"/>
              </a:spcBef>
              <a:spcAft>
                <a:spcPts val="0"/>
              </a:spcAft>
              <a:buNone/>
            </a:pPr>
            <a:endParaRPr lang="en-CA" sz="1200" b="1" dirty="0">
              <a:solidFill>
                <a:schemeClr val="dk1"/>
              </a:solidFill>
              <a:latin typeface="Barlow"/>
              <a:ea typeface="Barlow"/>
              <a:cs typeface="Barlow"/>
              <a:sym typeface="Barlow"/>
            </a:endParaRPr>
          </a:p>
          <a:p>
            <a:pPr marL="171450" lvl="0" indent="-171450" algn="l" rtl="0">
              <a:spcBef>
                <a:spcPts val="0"/>
              </a:spcBef>
              <a:spcAft>
                <a:spcPts val="0"/>
              </a:spcAft>
              <a:buFont typeface="Courier New" panose="02070309020205020404" pitchFamily="49" charset="0"/>
              <a:buChar char="o"/>
            </a:pPr>
            <a:r>
              <a:rPr lang="en-CA" sz="1200" b="1" dirty="0">
                <a:solidFill>
                  <a:schemeClr val="dk1"/>
                </a:solidFill>
                <a:latin typeface="Barlow"/>
                <a:ea typeface="Barlow"/>
                <a:cs typeface="Barlow"/>
                <a:sym typeface="Barlow"/>
              </a:rPr>
              <a:t>Economic Disadvantage: </a:t>
            </a:r>
            <a:r>
              <a:rPr lang="en-CA" sz="1200" dirty="0">
                <a:solidFill>
                  <a:schemeClr val="dk1"/>
                </a:solidFill>
                <a:latin typeface="Barlow"/>
                <a:ea typeface="Barlow"/>
                <a:cs typeface="Barlow"/>
                <a:sym typeface="Barlow"/>
              </a:rPr>
              <a:t>Systemic racism creates barriers to economic opportunities, affecting the ability to secure good jobs and accumulate wealth. Leading to chronic stress and limited access to health-promoting resources</a:t>
            </a:r>
          </a:p>
          <a:p>
            <a:pPr marL="171450" lvl="0" indent="-171450" algn="l" rtl="0">
              <a:spcBef>
                <a:spcPts val="0"/>
              </a:spcBef>
              <a:spcAft>
                <a:spcPts val="0"/>
              </a:spcAft>
              <a:buFont typeface="Courier New" panose="02070309020205020404" pitchFamily="49" charset="0"/>
              <a:buChar char="o"/>
            </a:pPr>
            <a:r>
              <a:rPr lang="en-CA" sz="1200" b="1" dirty="0">
                <a:solidFill>
                  <a:schemeClr val="dk1"/>
                </a:solidFill>
                <a:latin typeface="Barlow"/>
                <a:ea typeface="Barlow"/>
                <a:cs typeface="Barlow"/>
                <a:sym typeface="Barlow"/>
              </a:rPr>
              <a:t>Educational Inequities</a:t>
            </a:r>
            <a:r>
              <a:rPr lang="en-CA" sz="1200" dirty="0">
                <a:solidFill>
                  <a:schemeClr val="dk1"/>
                </a:solidFill>
                <a:latin typeface="Barlow"/>
                <a:ea typeface="Barlow"/>
                <a:cs typeface="Barlow"/>
                <a:sym typeface="Barlow"/>
              </a:rPr>
              <a:t>: Policies that underfund schools in predominantly Black and Latino neighbourhoods perpetuate cycles of poverty and poor health, limiting educational opportunities for future generations</a:t>
            </a:r>
          </a:p>
          <a:p>
            <a:pPr marL="171450" lvl="0" indent="-171450" algn="l" rtl="0">
              <a:spcBef>
                <a:spcPts val="0"/>
              </a:spcBef>
              <a:spcAft>
                <a:spcPts val="0"/>
              </a:spcAft>
              <a:buFont typeface="Courier New" panose="02070309020205020404" pitchFamily="49" charset="0"/>
              <a:buChar char="o"/>
            </a:pPr>
            <a:r>
              <a:rPr lang="en-CA" sz="1200" b="1" dirty="0">
                <a:solidFill>
                  <a:schemeClr val="dk1"/>
                </a:solidFill>
                <a:latin typeface="Barlow"/>
                <a:ea typeface="Barlow"/>
                <a:cs typeface="Barlow"/>
                <a:sym typeface="Barlow"/>
              </a:rPr>
              <a:t>Environmental Injustice: </a:t>
            </a:r>
            <a:r>
              <a:rPr lang="en-CA" sz="1200" dirty="0">
                <a:solidFill>
                  <a:schemeClr val="dk1"/>
                </a:solidFill>
                <a:latin typeface="Barlow"/>
                <a:ea typeface="Barlow"/>
                <a:cs typeface="Barlow"/>
                <a:sym typeface="Barlow"/>
              </a:rPr>
              <a:t>Communities of colour often face disproportionate exposure to environmental hazards, further exacerbating health disparities </a:t>
            </a:r>
          </a:p>
          <a:p>
            <a:pPr marL="171450" lvl="0" indent="-171450" algn="l" rtl="0">
              <a:spcBef>
                <a:spcPts val="0"/>
              </a:spcBef>
              <a:spcAft>
                <a:spcPts val="0"/>
              </a:spcAft>
              <a:buFont typeface="Courier New" panose="02070309020205020404" pitchFamily="49" charset="0"/>
              <a:buChar char="o"/>
            </a:pPr>
            <a:r>
              <a:rPr lang="en-CA" sz="1200" b="1" dirty="0">
                <a:solidFill>
                  <a:schemeClr val="dk1"/>
                </a:solidFill>
                <a:latin typeface="Barlow"/>
                <a:ea typeface="Barlow"/>
                <a:cs typeface="Barlow"/>
                <a:sym typeface="Barlow"/>
              </a:rPr>
              <a:t>Health Disparities: </a:t>
            </a:r>
            <a:r>
              <a:rPr lang="en-CA" sz="1200" dirty="0">
                <a:solidFill>
                  <a:schemeClr val="dk1"/>
                </a:solidFill>
                <a:latin typeface="Barlow"/>
                <a:ea typeface="Barlow"/>
                <a:cs typeface="Barlow"/>
                <a:sym typeface="Barlow"/>
              </a:rPr>
              <a:t>The Legacy of systemic racism is evident in various health outcomes, such as higher mortality rates for Black infants compared to White infants, highlighting the long-term effects of these inequities</a:t>
            </a:r>
          </a:p>
          <a:p>
            <a:pPr algn="l">
              <a:buFont typeface="Arial" panose="020B0604020202020204" pitchFamily="34" charset="0"/>
              <a:buNone/>
            </a:pPr>
            <a:br>
              <a:rPr lang="en-US" b="0" i="0" dirty="0">
                <a:effectLst/>
                <a:latin typeface="Roboto" panose="02000000000000000000" pitchFamily="2" charset="0"/>
              </a:rPr>
            </a:br>
            <a:r>
              <a:rPr lang="en-US" b="0" i="0" dirty="0">
                <a:effectLst/>
                <a:latin typeface="Roboto" panose="02000000000000000000" pitchFamily="2" charset="0"/>
              </a:rPr>
              <a:t>Addressing these systemic issues is crucial for improving health outcomes for marginalized communities.</a:t>
            </a:r>
          </a:p>
          <a:p>
            <a:pPr marL="0" lvl="0" indent="0" algn="l" rtl="0">
              <a:spcBef>
                <a:spcPts val="0"/>
              </a:spcBef>
              <a:spcAft>
                <a:spcPts val="0"/>
              </a:spcAft>
              <a:buFont typeface="Courier New" panose="02070309020205020404" pitchFamily="49" charset="0"/>
              <a:buNone/>
            </a:pPr>
            <a:endParaRPr sz="1200" dirty="0">
              <a:solidFill>
                <a:schemeClr val="dk1"/>
              </a:solidFill>
              <a:latin typeface="Barlow"/>
              <a:ea typeface="Barlow"/>
              <a:cs typeface="Barlow"/>
              <a:sym typeface="Barlow"/>
            </a:endParaRPr>
          </a:p>
          <a:p>
            <a:pPr marL="0" lvl="0" indent="0" algn="l" rtl="0">
              <a:spcBef>
                <a:spcPts val="0"/>
              </a:spcBef>
              <a:spcAft>
                <a:spcPts val="0"/>
              </a:spcAft>
              <a:buNone/>
            </a:pPr>
            <a:r>
              <a:rPr lang="en-CA" sz="1200" dirty="0">
                <a:solidFill>
                  <a:schemeClr val="dk1"/>
                </a:solidFill>
                <a:latin typeface="Barlow"/>
                <a:ea typeface="Barlow"/>
                <a:cs typeface="Barlow"/>
                <a:sym typeface="Barlow"/>
              </a:rPr>
              <a:t>—-</a:t>
            </a:r>
            <a:br>
              <a:rPr lang="en-CA" sz="1200" dirty="0">
                <a:solidFill>
                  <a:schemeClr val="dk1"/>
                </a:solidFill>
                <a:latin typeface="Barlow"/>
                <a:ea typeface="Barlow"/>
                <a:cs typeface="Barlow"/>
                <a:sym typeface="Barlow"/>
              </a:rPr>
            </a:br>
            <a:endParaRPr sz="1200"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sz="1200" b="1" dirty="0">
                <a:solidFill>
                  <a:schemeClr val="dk1"/>
                </a:solidFill>
                <a:latin typeface="Barlow"/>
                <a:ea typeface="Barlow"/>
                <a:cs typeface="Barlow"/>
                <a:sym typeface="Barlow"/>
              </a:rPr>
              <a:t>References</a:t>
            </a:r>
            <a:endParaRPr sz="1200" b="1" dirty="0">
              <a:solidFill>
                <a:schemeClr val="dk1"/>
              </a:solidFill>
              <a:latin typeface="Barlow"/>
              <a:ea typeface="Barlow"/>
              <a:cs typeface="Barlow"/>
              <a:sym typeface="Barlow"/>
            </a:endParaRPr>
          </a:p>
          <a:p>
            <a:pPr marL="0" lvl="0" indent="0" algn="l" rtl="0">
              <a:spcBef>
                <a:spcPts val="0"/>
              </a:spcBef>
              <a:spcAft>
                <a:spcPts val="0"/>
              </a:spcAft>
              <a:buNone/>
            </a:pPr>
            <a:endParaRPr sz="1000" i="1" dirty="0">
              <a:solidFill>
                <a:srgbClr val="222222"/>
              </a:solidFill>
              <a:highlight>
                <a:srgbClr val="FFFFFF"/>
              </a:highlight>
              <a:latin typeface="Barlow"/>
              <a:ea typeface="Barlow"/>
              <a:cs typeface="Barlow"/>
              <a:sym typeface="Barlow"/>
            </a:endParaRPr>
          </a:p>
          <a:p>
            <a:pPr marL="0" lvl="0" indent="0" algn="l" rtl="0">
              <a:spcBef>
                <a:spcPts val="0"/>
              </a:spcBef>
              <a:spcAft>
                <a:spcPts val="0"/>
              </a:spcAft>
              <a:buNone/>
            </a:pPr>
            <a:r>
              <a:rPr lang="en-CA" sz="1000" i="1" dirty="0">
                <a:solidFill>
                  <a:srgbClr val="222222"/>
                </a:solidFill>
                <a:highlight>
                  <a:srgbClr val="FFFFFF"/>
                </a:highlight>
                <a:latin typeface="Barlow"/>
                <a:ea typeface="Barlow"/>
                <a:cs typeface="Barlow"/>
                <a:sym typeface="Barlow"/>
              </a:rPr>
              <a:t>Int. J. Environ. Res. Public Health</a:t>
            </a:r>
            <a:r>
              <a:rPr lang="en-CA" sz="1000" dirty="0">
                <a:solidFill>
                  <a:srgbClr val="222222"/>
                </a:solidFill>
                <a:highlight>
                  <a:srgbClr val="FFFFFF"/>
                </a:highlight>
                <a:latin typeface="Barlow"/>
                <a:ea typeface="Barlow"/>
                <a:cs typeface="Barlow"/>
                <a:sym typeface="Barlow"/>
              </a:rPr>
              <a:t> </a:t>
            </a:r>
            <a:r>
              <a:rPr lang="en-CA" sz="1000" b="1" dirty="0">
                <a:solidFill>
                  <a:srgbClr val="222222"/>
                </a:solidFill>
                <a:highlight>
                  <a:srgbClr val="FFFFFF"/>
                </a:highlight>
                <a:latin typeface="Barlow"/>
                <a:ea typeface="Barlow"/>
                <a:cs typeface="Barlow"/>
                <a:sym typeface="Barlow"/>
              </a:rPr>
              <a:t>2025</a:t>
            </a:r>
            <a:r>
              <a:rPr lang="en-CA" sz="1000" dirty="0">
                <a:solidFill>
                  <a:srgbClr val="222222"/>
                </a:solidFill>
                <a:highlight>
                  <a:srgbClr val="FFFFFF"/>
                </a:highlight>
                <a:latin typeface="Barlow"/>
                <a:ea typeface="Barlow"/>
                <a:cs typeface="Barlow"/>
                <a:sym typeface="Barlow"/>
              </a:rPr>
              <a:t>, </a:t>
            </a:r>
            <a:r>
              <a:rPr lang="en-CA" sz="1000" i="1" dirty="0">
                <a:solidFill>
                  <a:srgbClr val="222222"/>
                </a:solidFill>
                <a:highlight>
                  <a:srgbClr val="FFFFFF"/>
                </a:highlight>
                <a:latin typeface="Barlow"/>
                <a:ea typeface="Barlow"/>
                <a:cs typeface="Barlow"/>
                <a:sym typeface="Barlow"/>
              </a:rPr>
              <a:t>22</a:t>
            </a:r>
            <a:r>
              <a:rPr lang="en-CA" sz="1000" dirty="0">
                <a:solidFill>
                  <a:srgbClr val="222222"/>
                </a:solidFill>
                <a:highlight>
                  <a:srgbClr val="FFFFFF"/>
                </a:highlight>
                <a:latin typeface="Barlow"/>
                <a:ea typeface="Barlow"/>
                <a:cs typeface="Barlow"/>
                <a:sym typeface="Barlow"/>
              </a:rPr>
              <a:t>(1), 1; </a:t>
            </a:r>
            <a:r>
              <a:rPr lang="en-CA" dirty="0">
                <a:latin typeface="Barlow"/>
                <a:ea typeface="Barlow"/>
                <a:cs typeface="Barlow"/>
                <a:sym typeface="Barlow"/>
              </a:rPr>
              <a:t>A Scoping Review of the Current Knowledge of the Social Determinants of Health and Infectious Diseases (Specifically COVID-19, Tuberculosis, and H1N1 Influenza) in Canadian Arctic Indigenous Communities </a:t>
            </a:r>
            <a:endParaRPr dirty="0">
              <a:latin typeface="Barlow"/>
              <a:ea typeface="Barlow"/>
              <a:cs typeface="Barlow"/>
              <a:sym typeface="Barlow"/>
            </a:endParaRPr>
          </a:p>
          <a:p>
            <a:pPr marL="0" lvl="0" indent="0" algn="l" rtl="0">
              <a:spcBef>
                <a:spcPts val="0"/>
              </a:spcBef>
              <a:spcAft>
                <a:spcPts val="0"/>
              </a:spcAft>
              <a:buNone/>
            </a:pPr>
            <a:endParaRPr dirty="0">
              <a:latin typeface="Barlow"/>
              <a:ea typeface="Barlow"/>
              <a:cs typeface="Barlow"/>
              <a:sym typeface="Barlow"/>
            </a:endParaRPr>
          </a:p>
          <a:p>
            <a:pPr marL="0" lvl="0" indent="0" algn="l" rtl="0">
              <a:spcBef>
                <a:spcPts val="0"/>
              </a:spcBef>
              <a:spcAft>
                <a:spcPts val="0"/>
              </a:spcAft>
              <a:buNone/>
            </a:pPr>
            <a:r>
              <a:rPr lang="en-CA" sz="900" u="sng" dirty="0">
                <a:solidFill>
                  <a:schemeClr val="hlink"/>
                </a:solidFill>
                <a:latin typeface="Barlow"/>
                <a:ea typeface="Barlow"/>
                <a:cs typeface="Barlow"/>
                <a:sym typeface="Barlow"/>
                <a:hlinkClick r:id="rId3"/>
              </a:rPr>
              <a:t>https://www.cma.ca/our-focus/indigenous-health/apology-harms-indigenous-peoples</a:t>
            </a:r>
            <a:endParaRPr lang="en-CA" sz="900" u="sng" dirty="0">
              <a:solidFill>
                <a:schemeClr val="hlink"/>
              </a:solidFill>
              <a:latin typeface="Barlow"/>
              <a:ea typeface="Barlow"/>
              <a:cs typeface="Barlow"/>
              <a:sym typeface="Barlow"/>
            </a:endParaRPr>
          </a:p>
          <a:p>
            <a:pPr marL="0" lvl="0" indent="0" algn="l" rtl="0">
              <a:spcBef>
                <a:spcPts val="0"/>
              </a:spcBef>
              <a:spcAft>
                <a:spcPts val="0"/>
              </a:spcAft>
              <a:buNone/>
            </a:pPr>
            <a:endParaRPr lang="en-CA" sz="900" u="sng" dirty="0">
              <a:solidFill>
                <a:schemeClr val="hlink"/>
              </a:solidFill>
              <a:latin typeface="Barlow"/>
              <a:ea typeface="Barlow"/>
              <a:cs typeface="Barlow"/>
              <a:sym typeface="Barlow"/>
            </a:endParaRPr>
          </a:p>
          <a:p>
            <a:pPr marL="0" lvl="0" indent="0" algn="l" rtl="0">
              <a:spcBef>
                <a:spcPts val="0"/>
              </a:spcBef>
              <a:spcAft>
                <a:spcPts val="0"/>
              </a:spcAft>
              <a:buNone/>
            </a:pPr>
            <a:r>
              <a:rPr lang="en-CA" sz="900" i="1" u="none" dirty="0">
                <a:solidFill>
                  <a:schemeClr val="hlink"/>
                </a:solidFill>
                <a:latin typeface="Barlow"/>
                <a:ea typeface="Barlow"/>
                <a:cs typeface="Barlow"/>
                <a:sym typeface="Barlow"/>
              </a:rPr>
              <a:t>Health Affairs, </a:t>
            </a:r>
            <a:r>
              <a:rPr lang="en-CA" sz="900" i="1" u="none" dirty="0" err="1">
                <a:solidFill>
                  <a:schemeClr val="hlink"/>
                </a:solidFill>
                <a:latin typeface="Barlow"/>
                <a:ea typeface="Barlow"/>
                <a:cs typeface="Barlow"/>
                <a:sym typeface="Barlow"/>
              </a:rPr>
              <a:t>Rascism</a:t>
            </a:r>
            <a:r>
              <a:rPr lang="en-CA" sz="900" i="1" u="none" dirty="0">
                <a:solidFill>
                  <a:schemeClr val="hlink"/>
                </a:solidFill>
                <a:latin typeface="Barlow"/>
                <a:ea typeface="Barlow"/>
                <a:cs typeface="Barlow"/>
                <a:sym typeface="Barlow"/>
              </a:rPr>
              <a:t> &amp; Health </a:t>
            </a:r>
            <a:r>
              <a:rPr lang="en-CA" sz="900" u="none" dirty="0">
                <a:solidFill>
                  <a:schemeClr val="hlink"/>
                </a:solidFill>
                <a:latin typeface="Barlow"/>
                <a:ea typeface="Barlow"/>
                <a:cs typeface="Barlow"/>
                <a:sym typeface="Barlow"/>
              </a:rPr>
              <a:t>2022, 41(2), Systemic and Structural </a:t>
            </a:r>
            <a:r>
              <a:rPr lang="en-CA" sz="900" u="none" dirty="0" err="1">
                <a:solidFill>
                  <a:schemeClr val="hlink"/>
                </a:solidFill>
                <a:latin typeface="Barlow"/>
                <a:ea typeface="Barlow"/>
                <a:cs typeface="Barlow"/>
                <a:sym typeface="Barlow"/>
              </a:rPr>
              <a:t>Rascism</a:t>
            </a:r>
            <a:r>
              <a:rPr lang="en-CA" sz="900" u="none" dirty="0">
                <a:solidFill>
                  <a:schemeClr val="hlink"/>
                </a:solidFill>
                <a:latin typeface="Barlow"/>
                <a:ea typeface="Barlow"/>
                <a:cs typeface="Barlow"/>
                <a:sym typeface="Barlow"/>
              </a:rPr>
              <a:t>: Definitions, Examples, Health Damages, and Approaches to Dismantling</a:t>
            </a:r>
          </a:p>
          <a:p>
            <a:pPr marL="0" lvl="0" indent="0" algn="l" rtl="0">
              <a:spcBef>
                <a:spcPts val="0"/>
              </a:spcBef>
              <a:spcAft>
                <a:spcPts val="0"/>
              </a:spcAft>
              <a:buNone/>
            </a:pPr>
            <a:endParaRPr sz="900" dirty="0">
              <a:solidFill>
                <a:schemeClr val="dk1"/>
              </a:solidFill>
              <a:latin typeface="Barlow"/>
              <a:ea typeface="Barlow"/>
              <a:cs typeface="Barlow"/>
              <a:sym typeface="Barlow"/>
            </a:endParaRPr>
          </a:p>
          <a:p>
            <a:pPr marL="0" lvl="0" indent="0" algn="l" rtl="0">
              <a:spcBef>
                <a:spcPts val="0"/>
              </a:spcBef>
              <a:spcAft>
                <a:spcPts val="0"/>
              </a:spcAft>
              <a:buNone/>
            </a:pPr>
            <a:r>
              <a:rPr lang="en-US" sz="1100" dirty="0">
                <a:hlinkClick r:id="rId4"/>
              </a:rPr>
              <a:t>Systemic And Structural Racism: Definitions, Examples, Health Damages, And Approaches To Dismantling | Health Affairs</a:t>
            </a:r>
            <a:endParaRPr sz="900"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900" dirty="0">
              <a:solidFill>
                <a:schemeClr val="dk1"/>
              </a:solidFill>
              <a:latin typeface="Barlow"/>
              <a:ea typeface="Barlow"/>
              <a:cs typeface="Barlow"/>
              <a:sym typeface="Barlow"/>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834cd642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3834cd6424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dirty="0">
                <a:solidFill>
                  <a:srgbClr val="181818"/>
                </a:solidFill>
              </a:rPr>
              <a:t>And here we can see an example of the pathway but described in very different ways. How does systemic anti-Black racism affect Black health? </a:t>
            </a:r>
            <a:br>
              <a:rPr lang="en-CA" dirty="0">
                <a:solidFill>
                  <a:srgbClr val="181818"/>
                </a:solidFill>
              </a:rPr>
            </a:br>
            <a:br>
              <a:rPr lang="en-CA" dirty="0">
                <a:solidFill>
                  <a:srgbClr val="181818"/>
                </a:solidFill>
              </a:rPr>
            </a:br>
            <a:r>
              <a:rPr lang="en-CA" dirty="0">
                <a:solidFill>
                  <a:srgbClr val="181818"/>
                </a:solidFill>
              </a:rPr>
              <a:t>Ascribing the correct causes of health outcomes is important because it has real world impact. Race is a made up construct but the effects of </a:t>
            </a:r>
            <a:r>
              <a:rPr lang="en-CA" i="1" dirty="0">
                <a:solidFill>
                  <a:srgbClr val="181818"/>
                </a:solidFill>
              </a:rPr>
              <a:t>racism</a:t>
            </a:r>
            <a:r>
              <a:rPr lang="en-CA" dirty="0">
                <a:solidFill>
                  <a:srgbClr val="181818"/>
                </a:solidFill>
              </a:rPr>
              <a:t> are not. This has major care implications like focusing on reducing stress in pregnancy and addressing personal and institutional discrimination to reduce instances of preterm birth. </a:t>
            </a:r>
            <a:endParaRPr dirty="0">
              <a:solidFill>
                <a:srgbClr val="181818"/>
              </a:solidFill>
            </a:endParaRPr>
          </a:p>
          <a:p>
            <a:pPr marL="0" lvl="0" indent="0" algn="l" rtl="0">
              <a:lnSpc>
                <a:spcPct val="115000"/>
              </a:lnSpc>
              <a:spcBef>
                <a:spcPts val="0"/>
              </a:spcBef>
              <a:spcAft>
                <a:spcPts val="0"/>
              </a:spcAft>
              <a:buNone/>
            </a:pPr>
            <a:endParaRPr dirty="0">
              <a:solidFill>
                <a:srgbClr val="181818"/>
              </a:solidFill>
            </a:endParaRPr>
          </a:p>
          <a:p>
            <a:pPr marL="0" lvl="0" indent="0" algn="l" rtl="0">
              <a:lnSpc>
                <a:spcPct val="115000"/>
              </a:lnSpc>
              <a:spcBef>
                <a:spcPts val="0"/>
              </a:spcBef>
              <a:spcAft>
                <a:spcPts val="0"/>
              </a:spcAft>
              <a:buNone/>
            </a:pPr>
            <a:r>
              <a:rPr lang="en-CA" dirty="0">
                <a:solidFill>
                  <a:srgbClr val="181818"/>
                </a:solidFill>
              </a:rPr>
              <a:t>Often when people talk about race-based data or race-based medicine in medicine or public health, they will present a person’s race as being the “risk factor” and not the system of racism that produces poor health outcomes. As this framework from Mayne et. al. suggests, this actually obscures the pathways to health disparities, making Black bodies the problem, which, if we think back to the slides on eugenics and how that ideology frames certain groups as “undesirable” this designates Black people as defective or inferior which is simply biologically untrue.</a:t>
            </a:r>
          </a:p>
          <a:p>
            <a:pPr marL="0" lvl="0" indent="0" algn="l" rtl="0">
              <a:lnSpc>
                <a:spcPct val="115000"/>
              </a:lnSpc>
              <a:spcBef>
                <a:spcPts val="0"/>
              </a:spcBef>
              <a:spcAft>
                <a:spcPts val="0"/>
              </a:spcAft>
              <a:buNone/>
            </a:pPr>
            <a:br>
              <a:rPr lang="en-CA" dirty="0">
                <a:solidFill>
                  <a:srgbClr val="181818"/>
                </a:solidFill>
              </a:rPr>
            </a:br>
            <a:r>
              <a:rPr lang="en-US" b="1" dirty="0">
                <a:solidFill>
                  <a:srgbClr val="181818"/>
                </a:solidFill>
              </a:rPr>
              <a:t>REFERENCES</a:t>
            </a:r>
            <a:br>
              <a:rPr lang="en-US" dirty="0">
                <a:solidFill>
                  <a:srgbClr val="181818"/>
                </a:solidFill>
              </a:rPr>
            </a:br>
            <a:r>
              <a:rPr lang="en-US" dirty="0">
                <a:solidFill>
                  <a:srgbClr val="181818"/>
                </a:solidFill>
              </a:rPr>
              <a:t>—</a:t>
            </a:r>
            <a:br>
              <a:rPr lang="en-US" sz="1400" dirty="0">
                <a:solidFill>
                  <a:srgbClr val="181818"/>
                </a:solidFill>
                <a:latin typeface="Barlow"/>
                <a:ea typeface="Barlow"/>
                <a:cs typeface="Barlow"/>
                <a:sym typeface="Barlow"/>
              </a:rPr>
            </a:br>
            <a:r>
              <a:rPr lang="en-US" dirty="0">
                <a:solidFill>
                  <a:schemeClr val="dk1"/>
                </a:solidFill>
              </a:rPr>
              <a:t>Why Causation Matters: Rethinking "Race" as a Risk Factor (2023)</a:t>
            </a:r>
            <a:br>
              <a:rPr lang="en-US" dirty="0"/>
            </a:br>
            <a:r>
              <a:rPr lang="en-US" u="sng" dirty="0">
                <a:solidFill>
                  <a:schemeClr val="hlink"/>
                </a:solidFill>
                <a:hlinkClick r:id="rId3"/>
              </a:rPr>
              <a:t>https://pubmed.ncbi.nlm.nih.gov/37678936/</a:t>
            </a:r>
            <a:r>
              <a:rPr lang="en-US" dirty="0"/>
              <a:t> </a:t>
            </a:r>
          </a:p>
          <a:p>
            <a:pPr marL="0" lvl="0" indent="0" algn="l" rtl="0">
              <a:lnSpc>
                <a:spcPct val="100000"/>
              </a:lnSpc>
              <a:spcBef>
                <a:spcPts val="0"/>
              </a:spcBef>
              <a:spcAft>
                <a:spcPts val="0"/>
              </a:spcAft>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1030BC-BCCC-A0EC-FC5F-B86E89766C61}"/>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art, pie chart&#10;&#10;Description automatically generated">
            <a:extLst>
              <a:ext uri="{FF2B5EF4-FFF2-40B4-BE49-F238E27FC236}">
                <a16:creationId xmlns:a16="http://schemas.microsoft.com/office/drawing/2014/main" id="{6ED4C102-95D5-81ED-E14A-95EA47A7ECE8}"/>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2" name="Title 1">
            <a:extLst>
              <a:ext uri="{FF2B5EF4-FFF2-40B4-BE49-F238E27FC236}">
                <a16:creationId xmlns:a16="http://schemas.microsoft.com/office/drawing/2014/main" id="{B34F97F1-5085-0249-CFAC-88BA2E056E9B}"/>
              </a:ext>
            </a:extLst>
          </p:cNvPr>
          <p:cNvSpPr>
            <a:spLocks noGrp="1"/>
          </p:cNvSpPr>
          <p:nvPr>
            <p:ph type="ctrTitle"/>
          </p:nvPr>
        </p:nvSpPr>
        <p:spPr>
          <a:xfrm>
            <a:off x="512368"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8875404-0CAC-09AA-17A7-DAA0EE8DE2D7}"/>
              </a:ext>
            </a:extLst>
          </p:cNvPr>
          <p:cNvSpPr>
            <a:spLocks noGrp="1"/>
          </p:cNvSpPr>
          <p:nvPr>
            <p:ph type="subTitle" idx="1"/>
          </p:nvPr>
        </p:nvSpPr>
        <p:spPr>
          <a:xfrm>
            <a:off x="512368" y="4786936"/>
            <a:ext cx="7239000" cy="603732"/>
          </a:xfrm>
        </p:spPr>
        <p:txBody>
          <a:bodyPr/>
          <a:lstStyle>
            <a:lvl1pPr marL="0" indent="0" algn="l">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Text&#10;&#10;Description automatically generated">
            <a:extLst>
              <a:ext uri="{FF2B5EF4-FFF2-40B4-BE49-F238E27FC236}">
                <a16:creationId xmlns:a16="http://schemas.microsoft.com/office/drawing/2014/main" id="{99A602AF-E484-AB6A-C7DF-E468D1755C18}"/>
              </a:ext>
            </a:extLst>
          </p:cNvPr>
          <p:cNvPicPr>
            <a:picLocks noChangeAspect="1"/>
          </p:cNvPicPr>
          <p:nvPr userDrawn="1"/>
        </p:nvPicPr>
        <p:blipFill>
          <a:blip r:embed="rId3"/>
          <a:stretch>
            <a:fillRect/>
          </a:stretch>
        </p:blipFill>
        <p:spPr>
          <a:xfrm>
            <a:off x="609600" y="685800"/>
            <a:ext cx="3564392" cy="1273629"/>
          </a:xfrm>
          <a:prstGeom prst="rect">
            <a:avLst/>
          </a:prstGeom>
        </p:spPr>
      </p:pic>
    </p:spTree>
    <p:extLst>
      <p:ext uri="{BB962C8B-B14F-4D97-AF65-F5344CB8AC3E}">
        <p14:creationId xmlns:p14="http://schemas.microsoft.com/office/powerpoint/2010/main" val="39431902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B2F51-98C4-D3D7-53FB-4892C2AC24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31FE999-0110-44EE-F066-D496570475AB}"/>
              </a:ext>
            </a:extLst>
          </p:cNvPr>
          <p:cNvSpPr>
            <a:spLocks noGrp="1"/>
          </p:cNvSpPr>
          <p:nvPr>
            <p:ph type="title" hasCustomPrompt="1"/>
          </p:nvPr>
        </p:nvSpPr>
        <p:spPr>
          <a:xfrm>
            <a:off x="609600" y="685800"/>
            <a:ext cx="10972800" cy="671945"/>
          </a:xfrm>
        </p:spPr>
        <p:txBody>
          <a:bodyPr/>
          <a:lstStyle>
            <a:lvl1pPr>
              <a:defRPr>
                <a:solidFill>
                  <a:schemeClr val="bg1"/>
                </a:solidFill>
              </a:defRPr>
            </a:lvl1pPr>
          </a:lstStyle>
          <a:p>
            <a:r>
              <a:rPr lang="en-US"/>
              <a:t>Dividing Title Slide</a:t>
            </a:r>
          </a:p>
        </p:txBody>
      </p:sp>
    </p:spTree>
    <p:extLst>
      <p:ext uri="{BB962C8B-B14F-4D97-AF65-F5344CB8AC3E}">
        <p14:creationId xmlns:p14="http://schemas.microsoft.com/office/powerpoint/2010/main" val="34251674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1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E7C556-3329-C3F4-1AED-68E995CCFBA7}"/>
              </a:ext>
            </a:extLst>
          </p:cNvPr>
          <p:cNvSpPr>
            <a:spLocks noGrp="1"/>
          </p:cNvSpPr>
          <p:nvPr>
            <p:ph type="title" hasCustomPrompt="1"/>
          </p:nvPr>
        </p:nvSpPr>
        <p:spPr>
          <a:xfrm>
            <a:off x="609600" y="685800"/>
            <a:ext cx="10972800" cy="671945"/>
          </a:xfrm>
        </p:spPr>
        <p:txBody>
          <a:bodyPr/>
          <a:lstStyle>
            <a:lvl1pPr>
              <a:defRPr/>
            </a:lvl1pPr>
          </a:lstStyle>
          <a:p>
            <a:r>
              <a:rPr lang="en-US"/>
              <a:t>Slide with Subtitle</a:t>
            </a:r>
          </a:p>
        </p:txBody>
      </p:sp>
      <p:pic>
        <p:nvPicPr>
          <p:cNvPr id="4" name="Picture 3" descr="Logo&#10;&#10;Description automatically generated">
            <a:extLst>
              <a:ext uri="{FF2B5EF4-FFF2-40B4-BE49-F238E27FC236}">
                <a16:creationId xmlns:a16="http://schemas.microsoft.com/office/drawing/2014/main" id="{DE286052-88E6-2F22-5A4A-C74551D6A9D9}"/>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9" name="Slide Number Placeholder 6">
            <a:extLst>
              <a:ext uri="{FF2B5EF4-FFF2-40B4-BE49-F238E27FC236}">
                <a16:creationId xmlns:a16="http://schemas.microsoft.com/office/drawing/2014/main" id="{CE955B2F-0DE4-B189-579A-DA6875189C8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
        <p:nvSpPr>
          <p:cNvPr id="3" name="Text Placeholder 2">
            <a:extLst>
              <a:ext uri="{FF2B5EF4-FFF2-40B4-BE49-F238E27FC236}">
                <a16:creationId xmlns:a16="http://schemas.microsoft.com/office/drawing/2014/main" id="{9AB64E76-2CDD-42FD-8E7D-9B34C3CF6AD0}"/>
              </a:ext>
            </a:extLst>
          </p:cNvPr>
          <p:cNvSpPr>
            <a:spLocks noGrp="1"/>
          </p:cNvSpPr>
          <p:nvPr>
            <p:ph type="body" sz="quarter" idx="15"/>
          </p:nvPr>
        </p:nvSpPr>
        <p:spPr>
          <a:xfrm>
            <a:off x="796925" y="1493838"/>
            <a:ext cx="10841230" cy="381209"/>
          </a:xfrm>
        </p:spPr>
        <p:txBody>
          <a:bodyPr/>
          <a:lstStyle>
            <a:lvl1pPr marL="0" indent="0">
              <a:buNone/>
              <a:defRPr cap="all" baseline="0">
                <a:solidFill>
                  <a:schemeClr val="tx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248F8AE8-FB09-4E6D-BD49-F61813D2C39F}"/>
              </a:ext>
            </a:extLst>
          </p:cNvPr>
          <p:cNvSpPr>
            <a:spLocks noGrp="1"/>
          </p:cNvSpPr>
          <p:nvPr>
            <p:ph type="body" sz="quarter" idx="16"/>
          </p:nvPr>
        </p:nvSpPr>
        <p:spPr>
          <a:xfrm>
            <a:off x="1189038" y="2155825"/>
            <a:ext cx="9683750" cy="363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436670"/>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282DA-CE39-B909-C6A3-CF6DDDE96558}"/>
              </a:ext>
            </a:extLst>
          </p:cNvPr>
          <p:cNvSpPr>
            <a:spLocks noGrp="1"/>
          </p:cNvSpPr>
          <p:nvPr>
            <p:ph type="body" idx="1"/>
          </p:nvPr>
        </p:nvSpPr>
        <p:spPr>
          <a:xfrm>
            <a:off x="609601"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8CF70-0291-7C4D-3162-CF5E559F8749}"/>
              </a:ext>
            </a:extLst>
          </p:cNvPr>
          <p:cNvSpPr>
            <a:spLocks noGrp="1"/>
          </p:cNvSpPr>
          <p:nvPr>
            <p:ph sz="half" idx="2"/>
          </p:nvPr>
        </p:nvSpPr>
        <p:spPr>
          <a:xfrm>
            <a:off x="609601"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2D287-AB0A-A163-7024-BE8FDC032B53}"/>
              </a:ext>
            </a:extLst>
          </p:cNvPr>
          <p:cNvSpPr>
            <a:spLocks noGrp="1"/>
          </p:cNvSpPr>
          <p:nvPr>
            <p:ph type="body" sz="quarter" idx="3"/>
          </p:nvPr>
        </p:nvSpPr>
        <p:spPr>
          <a:xfrm>
            <a:off x="6553200"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176D5-406A-0589-E287-0DEFD05178B4}"/>
              </a:ext>
            </a:extLst>
          </p:cNvPr>
          <p:cNvSpPr>
            <a:spLocks noGrp="1"/>
          </p:cNvSpPr>
          <p:nvPr>
            <p:ph sz="quarter" idx="4"/>
          </p:nvPr>
        </p:nvSpPr>
        <p:spPr>
          <a:xfrm>
            <a:off x="6553200"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8225B3B-02CA-0F1D-882B-11223C63B137}"/>
              </a:ext>
            </a:extLst>
          </p:cNvPr>
          <p:cNvSpPr>
            <a:spLocks noGrp="1"/>
          </p:cNvSpPr>
          <p:nvPr>
            <p:ph type="title" hasCustomPrompt="1"/>
          </p:nvPr>
        </p:nvSpPr>
        <p:spPr>
          <a:xfrm>
            <a:off x="609600" y="685800"/>
            <a:ext cx="10972800" cy="671945"/>
          </a:xfrm>
        </p:spPr>
        <p:txBody>
          <a:bodyPr/>
          <a:lstStyle>
            <a:lvl1pPr>
              <a:defRPr/>
            </a:lvl1pPr>
          </a:lstStyle>
          <a:p>
            <a:r>
              <a:rPr lang="en-US"/>
              <a:t>Two Column Text with Subtitle</a:t>
            </a:r>
          </a:p>
        </p:txBody>
      </p:sp>
      <p:pic>
        <p:nvPicPr>
          <p:cNvPr id="8" name="Picture 7" descr="Logo&#10;&#10;Description automatically generated">
            <a:extLst>
              <a:ext uri="{FF2B5EF4-FFF2-40B4-BE49-F238E27FC236}">
                <a16:creationId xmlns:a16="http://schemas.microsoft.com/office/drawing/2014/main" id="{B29FD919-F4B5-A3C1-19A3-6C6E32C3AEC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14" name="Slide Number Placeholder 6">
            <a:extLst>
              <a:ext uri="{FF2B5EF4-FFF2-40B4-BE49-F238E27FC236}">
                <a16:creationId xmlns:a16="http://schemas.microsoft.com/office/drawing/2014/main" id="{56BE94F8-913A-92EE-32A0-5595ECD703B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2537040906"/>
      </p:ext>
    </p:extLst>
  </p:cSld>
  <p:clrMapOvr>
    <a:masterClrMapping/>
  </p:clrMapOvr>
  <p:extLst>
    <p:ext uri="{DCECCB84-F9BA-43D5-87BE-67443E8EF086}">
      <p15:sldGuideLst xmlns:p15="http://schemas.microsoft.com/office/powerpoint/2012/main">
        <p15:guide id="1" pos="3840" userDrawn="1">
          <p15:clr>
            <a:srgbClr val="FBAE40"/>
          </p15:clr>
        </p15:guide>
        <p15:guide id="2" pos="4128" userDrawn="1">
          <p15:clr>
            <a:srgbClr val="FBAE40"/>
          </p15:clr>
        </p15:guide>
        <p15:guide id="3" pos="3552" userDrawn="1">
          <p15:clr>
            <a:srgbClr val="FBAE40"/>
          </p15:clr>
        </p15:guide>
        <p15:guide id="4" orient="horz" pos="1008" userDrawn="1">
          <p15:clr>
            <a:srgbClr val="FBAE40"/>
          </p15:clr>
        </p15:guide>
        <p15:guide id="5" orient="horz" pos="3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Width Text with Bulleted Li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C28C9C-D062-727A-E261-D8249BA97647}"/>
              </a:ext>
            </a:extLst>
          </p:cNvPr>
          <p:cNvSpPr>
            <a:spLocks noGrp="1"/>
          </p:cNvSpPr>
          <p:nvPr>
            <p:ph type="title" hasCustomPrompt="1"/>
          </p:nvPr>
        </p:nvSpPr>
        <p:spPr>
          <a:xfrm>
            <a:off x="609600" y="685800"/>
            <a:ext cx="10972800" cy="671945"/>
          </a:xfrm>
        </p:spPr>
        <p:txBody>
          <a:bodyPr/>
          <a:lstStyle/>
          <a:p>
            <a:r>
              <a:rPr lang="en-US"/>
              <a:t>Full-Width Text with Bulleted List</a:t>
            </a:r>
          </a:p>
        </p:txBody>
      </p:sp>
      <p:sp>
        <p:nvSpPr>
          <p:cNvPr id="12" name="Text Placeholder 11">
            <a:extLst>
              <a:ext uri="{FF2B5EF4-FFF2-40B4-BE49-F238E27FC236}">
                <a16:creationId xmlns:a16="http://schemas.microsoft.com/office/drawing/2014/main" id="{67ADC0C8-5C10-3D39-AC64-DF042878BA77}"/>
              </a:ext>
            </a:extLst>
          </p:cNvPr>
          <p:cNvSpPr>
            <a:spLocks noGrp="1"/>
          </p:cNvSpPr>
          <p:nvPr>
            <p:ph type="body" sz="quarter" idx="11"/>
          </p:nvPr>
        </p:nvSpPr>
        <p:spPr>
          <a:xfrm>
            <a:off x="6096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57A3CA29-267D-2AA8-F48C-C3BBA2CCA57C}"/>
              </a:ext>
            </a:extLst>
          </p:cNvPr>
          <p:cNvSpPr>
            <a:spLocks noGrp="1"/>
          </p:cNvSpPr>
          <p:nvPr>
            <p:ph type="body" sz="quarter" idx="12"/>
          </p:nvPr>
        </p:nvSpPr>
        <p:spPr>
          <a:xfrm>
            <a:off x="609600" y="1600200"/>
            <a:ext cx="10972800" cy="211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a:extLst>
              <a:ext uri="{FF2B5EF4-FFF2-40B4-BE49-F238E27FC236}">
                <a16:creationId xmlns:a16="http://schemas.microsoft.com/office/drawing/2014/main" id="{D6BE0FAF-D161-67AB-2921-2D2865D38F4B}"/>
              </a:ext>
            </a:extLst>
          </p:cNvPr>
          <p:cNvSpPr>
            <a:spLocks noGrp="1"/>
          </p:cNvSpPr>
          <p:nvPr>
            <p:ph type="body" sz="quarter" idx="13"/>
          </p:nvPr>
        </p:nvSpPr>
        <p:spPr>
          <a:xfrm>
            <a:off x="65532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10;&#10;Description automatically generated">
            <a:extLst>
              <a:ext uri="{FF2B5EF4-FFF2-40B4-BE49-F238E27FC236}">
                <a16:creationId xmlns:a16="http://schemas.microsoft.com/office/drawing/2014/main" id="{E14D0446-7C8D-761A-B711-3514DD59048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5" name="Slide Number Placeholder 6">
            <a:extLst>
              <a:ext uri="{FF2B5EF4-FFF2-40B4-BE49-F238E27FC236}">
                <a16:creationId xmlns:a16="http://schemas.microsoft.com/office/drawing/2014/main" id="{EEA0F149-778D-1CFA-6742-669BA8388EB3}"/>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3691199266"/>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guide id="3" pos="4128">
          <p15:clr>
            <a:srgbClr val="FBAE40"/>
          </p15:clr>
        </p15:guide>
        <p15:guide id="4" pos="3552">
          <p15:clr>
            <a:srgbClr val="FBAE40"/>
          </p15:clr>
        </p15:guide>
        <p15:guide id="5" orient="horz"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101A-63BF-46C7-9318-48DD690DCC81}"/>
              </a:ext>
            </a:extLst>
          </p:cNvPr>
          <p:cNvSpPr>
            <a:spLocks noGrp="1"/>
          </p:cNvSpPr>
          <p:nvPr>
            <p:ph type="title" hasCustomPrompt="1"/>
          </p:nvPr>
        </p:nvSpPr>
        <p:spPr/>
        <p:txBody>
          <a:bodyPr/>
          <a:lstStyle>
            <a:lvl1pPr>
              <a:defRPr/>
            </a:lvl1pPr>
          </a:lstStyle>
          <a:p>
            <a:r>
              <a:rPr lang="en-US"/>
              <a:t>Agenda</a:t>
            </a:r>
          </a:p>
        </p:txBody>
      </p:sp>
      <p:sp>
        <p:nvSpPr>
          <p:cNvPr id="4" name="Table Placeholder 3">
            <a:extLst>
              <a:ext uri="{FF2B5EF4-FFF2-40B4-BE49-F238E27FC236}">
                <a16:creationId xmlns:a16="http://schemas.microsoft.com/office/drawing/2014/main" id="{FA5D8D2D-2760-47CC-9505-AA3864BC09F5}"/>
              </a:ext>
            </a:extLst>
          </p:cNvPr>
          <p:cNvSpPr>
            <a:spLocks noGrp="1"/>
          </p:cNvSpPr>
          <p:nvPr>
            <p:ph type="tbl" sz="quarter" idx="10"/>
          </p:nvPr>
        </p:nvSpPr>
        <p:spPr>
          <a:xfrm>
            <a:off x="881063" y="1752600"/>
            <a:ext cx="10410825" cy="3935413"/>
          </a:xfrm>
        </p:spPr>
        <p:txBody>
          <a:bodyPr/>
          <a:lstStyle/>
          <a:p>
            <a:r>
              <a:rPr lang="en-US"/>
              <a:t>Click icon to add table</a:t>
            </a:r>
          </a:p>
        </p:txBody>
      </p:sp>
    </p:spTree>
    <p:extLst>
      <p:ext uri="{BB962C8B-B14F-4D97-AF65-F5344CB8AC3E}">
        <p14:creationId xmlns:p14="http://schemas.microsoft.com/office/powerpoint/2010/main" val="51996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E4EAA0-074A-7706-944F-EBA9223FD6F3}"/>
              </a:ext>
            </a:extLst>
          </p:cNvPr>
          <p:cNvSpPr txBox="1"/>
          <p:nvPr userDrawn="1"/>
        </p:nvSpPr>
        <p:spPr>
          <a:xfrm>
            <a:off x="923098" y="4826709"/>
            <a:ext cx="3666931" cy="338554"/>
          </a:xfrm>
          <a:prstGeom prst="rect">
            <a:avLst/>
          </a:prstGeom>
          <a:noFill/>
        </p:spPr>
        <p:txBody>
          <a:bodyPr wrap="square" rtlCol="0">
            <a:spAutoFit/>
          </a:bodyPr>
          <a:lstStyle/>
          <a:p>
            <a:r>
              <a:rPr lang="en-US" sz="1600" b="1" i="0">
                <a:latin typeface="Century Gothic" panose="020B0502020202020204" pitchFamily="34" charset="0"/>
              </a:rPr>
              <a:t>nwtoht.ca</a:t>
            </a:r>
          </a:p>
        </p:txBody>
      </p:sp>
      <p:sp>
        <p:nvSpPr>
          <p:cNvPr id="2" name="Rectangle 1">
            <a:extLst>
              <a:ext uri="{FF2B5EF4-FFF2-40B4-BE49-F238E27FC236}">
                <a16:creationId xmlns:a16="http://schemas.microsoft.com/office/drawing/2014/main" id="{6ADC3628-B4B1-8622-D5DE-94C0AD7D395A}"/>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pie chart&#10;&#10;Description automatically generated">
            <a:extLst>
              <a:ext uri="{FF2B5EF4-FFF2-40B4-BE49-F238E27FC236}">
                <a16:creationId xmlns:a16="http://schemas.microsoft.com/office/drawing/2014/main" id="{9E441CA0-471B-614C-C0E9-13D2A1C2F6F9}"/>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6" name="Title 1">
            <a:extLst>
              <a:ext uri="{FF2B5EF4-FFF2-40B4-BE49-F238E27FC236}">
                <a16:creationId xmlns:a16="http://schemas.microsoft.com/office/drawing/2014/main" id="{5A33479B-DB90-E88B-10C4-09ACEF3DA296}"/>
              </a:ext>
            </a:extLst>
          </p:cNvPr>
          <p:cNvSpPr>
            <a:spLocks noGrp="1"/>
          </p:cNvSpPr>
          <p:nvPr>
            <p:ph type="ctrTitle"/>
          </p:nvPr>
        </p:nvSpPr>
        <p:spPr>
          <a:xfrm>
            <a:off x="498410"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12" name="Freeform 5">
            <a:extLst>
              <a:ext uri="{FF2B5EF4-FFF2-40B4-BE49-F238E27FC236}">
                <a16:creationId xmlns:a16="http://schemas.microsoft.com/office/drawing/2014/main" id="{47EE6E73-28C4-4A6E-9E29-BFEBA8143E63}"/>
              </a:ext>
            </a:extLst>
          </p:cNvPr>
          <p:cNvSpPr>
            <a:spLocks noChangeAspect="1"/>
          </p:cNvSpPr>
          <p:nvPr userDrawn="1"/>
        </p:nvSpPr>
        <p:spPr>
          <a:xfrm>
            <a:off x="3639021" y="4854016"/>
            <a:ext cx="276045" cy="274320"/>
          </a:xfrm>
          <a:custGeom>
            <a:avLst/>
            <a:gdLst/>
            <a:ahLst/>
            <a:cxnLst/>
            <a:rect l="l" t="t" r="r" b="b"/>
            <a:pathLst>
              <a:path w="800544" h="795541">
                <a:moveTo>
                  <a:pt x="0" y="0"/>
                </a:moveTo>
                <a:lnTo>
                  <a:pt x="800544" y="0"/>
                </a:lnTo>
                <a:lnTo>
                  <a:pt x="800544" y="795540"/>
                </a:lnTo>
                <a:lnTo>
                  <a:pt x="0" y="795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a:extLst>
              <a:ext uri="{FF2B5EF4-FFF2-40B4-BE49-F238E27FC236}">
                <a16:creationId xmlns:a16="http://schemas.microsoft.com/office/drawing/2014/main" id="{5884246A-AD38-2767-69D6-8DAA0D4D5033}"/>
              </a:ext>
            </a:extLst>
          </p:cNvPr>
          <p:cNvSpPr txBox="1"/>
          <p:nvPr userDrawn="1"/>
        </p:nvSpPr>
        <p:spPr>
          <a:xfrm>
            <a:off x="3973268" y="4827888"/>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@NWTorontoOHT</a:t>
            </a:r>
          </a:p>
        </p:txBody>
      </p:sp>
      <p:pic>
        <p:nvPicPr>
          <p:cNvPr id="4" name="Picture 3" descr="Text&#10;&#10;Description automatically generated">
            <a:extLst>
              <a:ext uri="{FF2B5EF4-FFF2-40B4-BE49-F238E27FC236}">
                <a16:creationId xmlns:a16="http://schemas.microsoft.com/office/drawing/2014/main" id="{AC953CE9-B208-7250-4B47-2EF95C852869}"/>
              </a:ext>
            </a:extLst>
          </p:cNvPr>
          <p:cNvPicPr>
            <a:picLocks noChangeAspect="1"/>
          </p:cNvPicPr>
          <p:nvPr userDrawn="1"/>
        </p:nvPicPr>
        <p:blipFill>
          <a:blip r:embed="rId5"/>
          <a:stretch>
            <a:fillRect/>
          </a:stretch>
        </p:blipFill>
        <p:spPr>
          <a:xfrm>
            <a:off x="609600" y="685800"/>
            <a:ext cx="3564392" cy="1273629"/>
          </a:xfrm>
          <a:prstGeom prst="rect">
            <a:avLst/>
          </a:prstGeom>
        </p:spPr>
      </p:pic>
      <p:sp>
        <p:nvSpPr>
          <p:cNvPr id="13" name="Freeform 6">
            <a:extLst>
              <a:ext uri="{FF2B5EF4-FFF2-40B4-BE49-F238E27FC236}">
                <a16:creationId xmlns:a16="http://schemas.microsoft.com/office/drawing/2014/main" id="{8C3A3CB0-EFDA-4638-8A28-ECF5131E479B}"/>
              </a:ext>
            </a:extLst>
          </p:cNvPr>
          <p:cNvSpPr>
            <a:spLocks noChangeAspect="1"/>
          </p:cNvSpPr>
          <p:nvPr userDrawn="1"/>
        </p:nvSpPr>
        <p:spPr>
          <a:xfrm>
            <a:off x="3639021"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7">
            <a:extLst>
              <a:ext uri="{FF2B5EF4-FFF2-40B4-BE49-F238E27FC236}">
                <a16:creationId xmlns:a16="http://schemas.microsoft.com/office/drawing/2014/main" id="{E7EFB9DC-5CA5-49AC-B43D-7C5806A4A3E2}"/>
              </a:ext>
            </a:extLst>
          </p:cNvPr>
          <p:cNvSpPr>
            <a:spLocks noChangeAspect="1"/>
          </p:cNvSpPr>
          <p:nvPr userDrawn="1"/>
        </p:nvSpPr>
        <p:spPr>
          <a:xfrm>
            <a:off x="628673"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8">
            <a:extLst>
              <a:ext uri="{FF2B5EF4-FFF2-40B4-BE49-F238E27FC236}">
                <a16:creationId xmlns:a16="http://schemas.microsoft.com/office/drawing/2014/main" id="{CA615AE7-226E-4E21-851E-F37D909F9F7B}"/>
              </a:ext>
            </a:extLst>
          </p:cNvPr>
          <p:cNvSpPr>
            <a:spLocks noChangeAspect="1"/>
          </p:cNvSpPr>
          <p:nvPr userDrawn="1"/>
        </p:nvSpPr>
        <p:spPr>
          <a:xfrm>
            <a:off x="625874" y="4854016"/>
            <a:ext cx="279918" cy="274320"/>
          </a:xfrm>
          <a:custGeom>
            <a:avLst/>
            <a:gdLst/>
            <a:ahLst/>
            <a:cxnLst/>
            <a:rect l="l" t="t" r="r" b="b"/>
            <a:pathLst>
              <a:path w="846146" h="829223">
                <a:moveTo>
                  <a:pt x="0" y="0"/>
                </a:moveTo>
                <a:lnTo>
                  <a:pt x="846146" y="0"/>
                </a:lnTo>
                <a:lnTo>
                  <a:pt x="846146" y="829223"/>
                </a:lnTo>
                <a:lnTo>
                  <a:pt x="0" y="8292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5">
            <a:extLst>
              <a:ext uri="{FF2B5EF4-FFF2-40B4-BE49-F238E27FC236}">
                <a16:creationId xmlns:a16="http://schemas.microsoft.com/office/drawing/2014/main" id="{E7B89A67-7683-4DF4-8298-662631D02CF2}"/>
              </a:ext>
            </a:extLst>
          </p:cNvPr>
          <p:cNvSpPr txBox="1"/>
          <p:nvPr userDrawn="1"/>
        </p:nvSpPr>
        <p:spPr>
          <a:xfrm>
            <a:off x="923098" y="5338699"/>
            <a:ext cx="2833561" cy="584775"/>
          </a:xfrm>
          <a:prstGeom prst="rect">
            <a:avLst/>
          </a:prstGeom>
          <a:noFill/>
        </p:spPr>
        <p:txBody>
          <a:bodyPr wrap="square" rtlCol="0">
            <a:spAutoFit/>
          </a:bodyPr>
          <a:lstStyle/>
          <a:p>
            <a:r>
              <a:rPr lang="en-US" sz="1600" b="1" i="0">
                <a:latin typeface="Century Gothic" panose="020B0502020202020204" pitchFamily="34" charset="0"/>
              </a:rPr>
              <a:t>@North Western Toronto Ontario Health Team</a:t>
            </a:r>
          </a:p>
        </p:txBody>
      </p:sp>
      <p:sp>
        <p:nvSpPr>
          <p:cNvPr id="17" name="TextBox 16">
            <a:extLst>
              <a:ext uri="{FF2B5EF4-FFF2-40B4-BE49-F238E27FC236}">
                <a16:creationId xmlns:a16="http://schemas.microsoft.com/office/drawing/2014/main" id="{664430D2-FEC9-4ED4-A97B-9838B912EE42}"/>
              </a:ext>
            </a:extLst>
          </p:cNvPr>
          <p:cNvSpPr txBox="1"/>
          <p:nvPr userDrawn="1"/>
        </p:nvSpPr>
        <p:spPr>
          <a:xfrm>
            <a:off x="3973268" y="5461809"/>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@nwtoht</a:t>
            </a:r>
          </a:p>
        </p:txBody>
      </p:sp>
    </p:spTree>
    <p:extLst>
      <p:ext uri="{BB962C8B-B14F-4D97-AF65-F5344CB8AC3E}">
        <p14:creationId xmlns:p14="http://schemas.microsoft.com/office/powerpoint/2010/main" val="199902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316140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66C38-3FCE-C4BD-A135-44F93529FE0C}"/>
              </a:ext>
            </a:extLst>
          </p:cNvPr>
          <p:cNvSpPr>
            <a:spLocks noGrp="1"/>
          </p:cNvSpPr>
          <p:nvPr>
            <p:ph type="title"/>
          </p:nvPr>
        </p:nvSpPr>
        <p:spPr>
          <a:xfrm>
            <a:off x="609600" y="685800"/>
            <a:ext cx="10972800" cy="5524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DBC9574-EC6C-C1C7-AA9E-E7A3833D534C}"/>
              </a:ext>
            </a:extLst>
          </p:cNvPr>
          <p:cNvSpPr>
            <a:spLocks noGrp="1"/>
          </p:cNvSpPr>
          <p:nvPr>
            <p:ph type="body" idx="1"/>
          </p:nvPr>
        </p:nvSpPr>
        <p:spPr>
          <a:xfrm>
            <a:off x="609600" y="1562100"/>
            <a:ext cx="10972800" cy="4614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8BA1EB6-8C96-EDDE-ED9A-2738ECE7E854}"/>
              </a:ext>
            </a:extLst>
          </p:cNvPr>
          <p:cNvCxnSpPr>
            <a:cxnSpLocks/>
          </p:cNvCxnSpPr>
          <p:nvPr userDrawn="1"/>
        </p:nvCxnSpPr>
        <p:spPr>
          <a:xfrm flipH="1">
            <a:off x="609600" y="6138747"/>
            <a:ext cx="1046356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1471020-3262-8C76-7F3A-419B1E11F36B}"/>
              </a:ext>
            </a:extLst>
          </p:cNvPr>
          <p:cNvSpPr txBox="1">
            <a:spLocks/>
          </p:cNvSpPr>
          <p:nvPr userDrawn="1"/>
        </p:nvSpPr>
        <p:spPr>
          <a:xfrm>
            <a:off x="7295322" y="5950895"/>
            <a:ext cx="4027265" cy="365125"/>
          </a:xfrm>
          <a:prstGeom prst="rect">
            <a:avLst/>
          </a:prstGeom>
          <a:solidFill>
            <a:schemeClr val="bg2"/>
          </a:solidFill>
          <a:ln>
            <a:noFill/>
          </a:ln>
        </p:spPr>
        <p:txBody>
          <a:bodyPr vert="horz" lIns="91440" tIns="45720" rIns="91440" bIns="45720" rtlCol="0" anchor="ctr"/>
          <a:lstStyle>
            <a:defPPr>
              <a:defRPr lang="en-US"/>
            </a:defPPr>
            <a:lvl1pPr marL="0" algn="r" defTabSz="914400" rtl="0" eaLnBrk="1" latinLnBrk="0" hangingPunct="1">
              <a:defRPr sz="1000" b="1" i="0" kern="1200">
                <a:solidFill>
                  <a:srgbClr val="231F20"/>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solidFill>
                  <a:schemeClr val="tx1"/>
                </a:solidFill>
                <a:latin typeface="Century Gothic" panose="020B0502020202020204" pitchFamily="34" charset="0"/>
              </a:rPr>
              <a:t>NWT OHT HE Training, Module 2: Exploring Root Causes</a:t>
            </a:r>
          </a:p>
        </p:txBody>
      </p:sp>
      <p:sp>
        <p:nvSpPr>
          <p:cNvPr id="4" name="Slide Number Placeholder 5">
            <a:extLst>
              <a:ext uri="{FF2B5EF4-FFF2-40B4-BE49-F238E27FC236}">
                <a16:creationId xmlns:a16="http://schemas.microsoft.com/office/drawing/2014/main" id="{3B860143-77DD-0F9E-B8EE-929A7D9D27D7}"/>
              </a:ext>
            </a:extLst>
          </p:cNvPr>
          <p:cNvSpPr>
            <a:spLocks noGrp="1"/>
          </p:cNvSpPr>
          <p:nvPr>
            <p:ph type="sldNum" sz="quarter" idx="4"/>
          </p:nvPr>
        </p:nvSpPr>
        <p:spPr>
          <a:xfrm>
            <a:off x="11222229" y="5986887"/>
            <a:ext cx="415926" cy="32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2C561-A41C-D443-B264-42DD39AE3245}" type="slidenum">
              <a:rPr kumimoji="0" lang="en-US" sz="1200" b="1" i="0" u="none" strike="noStrike" kern="1200" cap="none" spc="0" normalizeH="0" baseline="0" noProof="0" smtClean="0">
                <a:ln>
                  <a:noFill/>
                </a:ln>
                <a:solidFill>
                  <a:srgbClr val="792C80"/>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792C8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6321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5" r:id="rId4"/>
    <p:sldLayoutId id="2147483653" r:id="rId5"/>
    <p:sldLayoutId id="2147483675" r:id="rId6"/>
    <p:sldLayoutId id="2147483662" r:id="rId7"/>
    <p:sldLayoutId id="2147483659" r:id="rId8"/>
    <p:sldLayoutId id="2147483676" r:id="rId9"/>
  </p:sldLayoutIdLst>
  <p:hf hdr="0" dt="0"/>
  <p:txStyles>
    <p:titleStyle>
      <a:lvl1pPr algn="l" defTabSz="914400" rtl="0" eaLnBrk="1" latinLnBrk="0" hangingPunct="1">
        <a:lnSpc>
          <a:spcPts val="4000"/>
        </a:lnSpc>
        <a:spcBef>
          <a:spcPct val="0"/>
        </a:spcBef>
        <a:buNone/>
        <a:defRPr sz="32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ts val="2200"/>
        </a:lnSpc>
        <a:spcBef>
          <a:spcPts val="0"/>
        </a:spcBef>
        <a:spcAft>
          <a:spcPts val="1500"/>
        </a:spcAft>
        <a:buFont typeface="Arial" panose="020B0604020202020204" pitchFamily="34" charset="0"/>
        <a:buChar char="•"/>
        <a:defRPr sz="16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200"/>
        </a:lnSpc>
        <a:spcBef>
          <a:spcPts val="0"/>
        </a:spcBef>
        <a:spcAft>
          <a:spcPts val="1500"/>
        </a:spcAft>
        <a:buFont typeface="Arial" panose="020B0604020202020204" pitchFamily="34" charset="0"/>
        <a:buChar char="•"/>
        <a:defRPr sz="16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000"/>
        </a:lnSpc>
        <a:spcBef>
          <a:spcPts val="0"/>
        </a:spcBef>
        <a:spcAft>
          <a:spcPts val="100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1800"/>
        </a:lnSpc>
        <a:spcBef>
          <a:spcPts val="0"/>
        </a:spcBef>
        <a:spcAft>
          <a:spcPts val="10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1800"/>
        </a:lnSpc>
        <a:spcBef>
          <a:spcPts val="0"/>
        </a:spcBef>
        <a:spcAft>
          <a:spcPts val="5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432"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2.gov.bc.ca/assets/gov/british-columbians-our-governments/indigenous-people/aboriginal-peoples-documents/calls_to_action_english2.pdf" TargetMode="External"/><Relationship Id="rId2" Type="http://schemas.openxmlformats.org/officeDocument/2006/relationships/hyperlink" Target="https://www.toronto.ca/wp-content/uploads/2019/06/90c6-2019-Land-Acknowledgment-Guidance.pdf" TargetMode="External"/><Relationship Id="rId1" Type="http://schemas.openxmlformats.org/officeDocument/2006/relationships/slideLayout" Target="../slideLayouts/slideLayout6.xml"/><Relationship Id="rId5" Type="http://schemas.openxmlformats.org/officeDocument/2006/relationships/hyperlink" Target="https://www.amnesty.ca/blog/activism-skills-land-and-territory-acknowledgement/#:~:text=%20Process%20for%20land%20acknowledgements%20%201%20Name,in%20order%20if%20that%20helps%20the...%20More%20" TargetMode="External"/><Relationship Id="rId4" Type="http://schemas.openxmlformats.org/officeDocument/2006/relationships/hyperlink" Target="https://nandogikendan.com/dish-with-one-spo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2124B-0A8F-2E8B-35EE-144FBD67CB19}"/>
              </a:ext>
            </a:extLst>
          </p:cNvPr>
          <p:cNvSpPr>
            <a:spLocks noGrp="1"/>
          </p:cNvSpPr>
          <p:nvPr>
            <p:ph type="ctrTitle"/>
          </p:nvPr>
        </p:nvSpPr>
        <p:spPr>
          <a:xfrm>
            <a:off x="626667" y="4215533"/>
            <a:ext cx="8401829" cy="1101436"/>
          </a:xfrm>
        </p:spPr>
        <p:txBody>
          <a:bodyPr>
            <a:noAutofit/>
          </a:bodyPr>
          <a:lstStyle/>
          <a:p>
            <a:pPr>
              <a:lnSpc>
                <a:spcPct val="100000"/>
              </a:lnSpc>
            </a:pPr>
            <a:r>
              <a:rPr lang="en-US" dirty="0"/>
              <a:t>Health Equity Training Module 2: </a:t>
            </a:r>
            <a:br>
              <a:rPr lang="en-US" dirty="0"/>
            </a:br>
            <a:r>
              <a:rPr lang="en-US" dirty="0"/>
              <a:t>Exploring Root Causes of </a:t>
            </a:r>
            <a:br>
              <a:rPr lang="en-US" dirty="0"/>
            </a:br>
            <a:r>
              <a:rPr lang="en-US" dirty="0"/>
              <a:t>Health Inequities </a:t>
            </a:r>
          </a:p>
        </p:txBody>
      </p:sp>
      <p:sp>
        <p:nvSpPr>
          <p:cNvPr id="5" name="Subtitle 4">
            <a:extLst>
              <a:ext uri="{FF2B5EF4-FFF2-40B4-BE49-F238E27FC236}">
                <a16:creationId xmlns:a16="http://schemas.microsoft.com/office/drawing/2014/main" id="{61EBAE50-A8E1-FC25-B878-FC65C93BA337}"/>
              </a:ext>
            </a:extLst>
          </p:cNvPr>
          <p:cNvSpPr>
            <a:spLocks noGrp="1"/>
          </p:cNvSpPr>
          <p:nvPr>
            <p:ph type="subTitle" idx="1"/>
          </p:nvPr>
        </p:nvSpPr>
        <p:spPr>
          <a:xfrm>
            <a:off x="626667" y="5483922"/>
            <a:ext cx="7239000" cy="603732"/>
          </a:xfrm>
        </p:spPr>
        <p:txBody>
          <a:bodyPr/>
          <a:lstStyle/>
          <a:p>
            <a:r>
              <a:rPr lang="en-US" dirty="0">
                <a:solidFill>
                  <a:schemeClr val="accent4"/>
                </a:solidFill>
              </a:rPr>
              <a:t>January 2026</a:t>
            </a:r>
          </a:p>
        </p:txBody>
      </p:sp>
    </p:spTree>
    <p:extLst>
      <p:ext uri="{BB962C8B-B14F-4D97-AF65-F5344CB8AC3E}">
        <p14:creationId xmlns:p14="http://schemas.microsoft.com/office/powerpoint/2010/main" val="308200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1"/>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4" name="Google Shape;304;p31"/>
          <p:cNvSpPr txBox="1"/>
          <p:nvPr/>
        </p:nvSpPr>
        <p:spPr>
          <a:xfrm>
            <a:off x="2802600" y="-40351"/>
            <a:ext cx="6586800" cy="9908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2667" b="1" dirty="0">
                <a:solidFill>
                  <a:schemeClr val="lt1"/>
                </a:solidFill>
                <a:latin typeface="Century Gothic" panose="020B0502020202020204" pitchFamily="34" charset="0"/>
                <a:ea typeface="Barlow"/>
                <a:cs typeface="Barlow"/>
                <a:sym typeface="Barlow"/>
              </a:rPr>
              <a:t>How does systemic Anti-Black Racism affect Black health?</a:t>
            </a:r>
            <a:endParaRPr sz="2933" dirty="0">
              <a:solidFill>
                <a:schemeClr val="lt1"/>
              </a:solidFill>
              <a:latin typeface="Century Gothic" panose="020B0502020202020204" pitchFamily="34" charset="0"/>
              <a:ea typeface="Barlow SemiBold"/>
              <a:cs typeface="Barlow SemiBold"/>
              <a:sym typeface="Barlow SemiBold"/>
            </a:endParaRPr>
          </a:p>
        </p:txBody>
      </p:sp>
      <p:grpSp>
        <p:nvGrpSpPr>
          <p:cNvPr id="311" name="Google Shape;311;p31"/>
          <p:cNvGrpSpPr/>
          <p:nvPr/>
        </p:nvGrpSpPr>
        <p:grpSpPr>
          <a:xfrm>
            <a:off x="3972664" y="1846536"/>
            <a:ext cx="2749405" cy="2219205"/>
            <a:chOff x="3071457" y="2013875"/>
            <a:chExt cx="1944600" cy="1569600"/>
          </a:xfrm>
          <a:solidFill>
            <a:schemeClr val="accent1"/>
          </a:solidFill>
        </p:grpSpPr>
        <p:sp>
          <p:nvSpPr>
            <p:cNvPr id="312" name="Google Shape;312;p31"/>
            <p:cNvSpPr/>
            <p:nvPr/>
          </p:nvSpPr>
          <p:spPr>
            <a:xfrm rot="10800000" flipH="1">
              <a:off x="3071457" y="2013875"/>
              <a:ext cx="1944600" cy="1569600"/>
            </a:xfrm>
            <a:prstGeom prst="round2DiagRect">
              <a:avLst>
                <a:gd name="adj1" fmla="val 0"/>
                <a:gd name="adj2" fmla="val 17764"/>
              </a:avLst>
            </a:prstGeom>
            <a:grpFill/>
            <a:ln>
              <a:noFill/>
            </a:ln>
          </p:spPr>
          <p:txBody>
            <a:bodyPr spcFirstLastPara="1" wrap="square" lIns="129267" tIns="129267" rIns="129267" bIns="129267" anchor="ctr" anchorCtr="0">
              <a:noAutofit/>
            </a:bodyPr>
            <a:lstStyle/>
            <a:p>
              <a:endParaRPr sz="2400"/>
            </a:p>
          </p:txBody>
        </p:sp>
        <p:sp>
          <p:nvSpPr>
            <p:cNvPr id="313" name="Google Shape;313;p31"/>
            <p:cNvSpPr txBox="1"/>
            <p:nvPr/>
          </p:nvSpPr>
          <p:spPr>
            <a:xfrm>
              <a:off x="3319125" y="2035917"/>
              <a:ext cx="1440900" cy="618300"/>
            </a:xfrm>
            <a:prstGeom prst="rect">
              <a:avLst/>
            </a:prstGeom>
            <a:grpFill/>
            <a:ln>
              <a:noFill/>
            </a:ln>
          </p:spPr>
          <p:txBody>
            <a:bodyPr spcFirstLastPara="1" wrap="square" lIns="129267" tIns="129267" rIns="129267" bIns="129267" anchor="t" anchorCtr="0">
              <a:noAutofit/>
            </a:bodyPr>
            <a:lstStyle/>
            <a:p>
              <a:pPr algn="ctr"/>
              <a:r>
                <a:rPr lang="en-CA" sz="1979" b="1" dirty="0">
                  <a:solidFill>
                    <a:srgbClr val="FFFFFF"/>
                  </a:solidFill>
                  <a:latin typeface="Century Gothic" panose="020B0502020202020204" pitchFamily="34" charset="0"/>
                  <a:ea typeface="Barlow"/>
                  <a:cs typeface="Barlow"/>
                  <a:sym typeface="Barlow"/>
                </a:rPr>
                <a:t>Obscures Key Pathways</a:t>
              </a:r>
              <a:endParaRPr sz="1979" dirty="0">
                <a:solidFill>
                  <a:srgbClr val="FFFFFF"/>
                </a:solidFill>
                <a:latin typeface="Century Gothic" panose="020B0502020202020204" pitchFamily="34" charset="0"/>
                <a:ea typeface="Barlow"/>
                <a:cs typeface="Barlow"/>
                <a:sym typeface="Barlow"/>
              </a:endParaRPr>
            </a:p>
          </p:txBody>
        </p:sp>
        <p:sp>
          <p:nvSpPr>
            <p:cNvPr id="314" name="Google Shape;314;p31"/>
            <p:cNvSpPr txBox="1"/>
            <p:nvPr/>
          </p:nvSpPr>
          <p:spPr>
            <a:xfrm>
              <a:off x="3277935" y="2542475"/>
              <a:ext cx="1735585" cy="875075"/>
            </a:xfrm>
            <a:prstGeom prst="rect">
              <a:avLst/>
            </a:prstGeom>
            <a:grpFill/>
            <a:ln>
              <a:noFill/>
            </a:ln>
          </p:spPr>
          <p:txBody>
            <a:bodyPr spcFirstLastPara="1" wrap="square" lIns="129267" tIns="129267" rIns="129267" bIns="129267" anchor="t" anchorCtr="0">
              <a:noAutofit/>
            </a:bodyPr>
            <a:lstStyle/>
            <a:p>
              <a:pPr>
                <a:lnSpc>
                  <a:spcPct val="115000"/>
                </a:lnSpc>
                <a:spcAft>
                  <a:spcPts val="2263"/>
                </a:spcAft>
              </a:pPr>
              <a:r>
                <a:rPr lang="en-CA" sz="1400" dirty="0">
                  <a:solidFill>
                    <a:srgbClr val="FFFFFF"/>
                  </a:solidFill>
                  <a:latin typeface="Century Gothic" panose="020B0502020202020204" pitchFamily="34" charset="0"/>
                  <a:ea typeface="Barlow"/>
                  <a:cs typeface="Barlow"/>
                  <a:sym typeface="Barlow"/>
                </a:rPr>
                <a:t>Incorrectly identifies </a:t>
              </a:r>
              <a:r>
                <a:rPr lang="en-CA" sz="1400" b="1" dirty="0">
                  <a:solidFill>
                    <a:srgbClr val="FFFFFF"/>
                  </a:solidFill>
                  <a:latin typeface="Century Gothic" panose="020B0502020202020204" pitchFamily="34" charset="0"/>
                  <a:ea typeface="Barlow"/>
                  <a:cs typeface="Barlow"/>
                  <a:sym typeface="Barlow"/>
                </a:rPr>
                <a:t>biological differences </a:t>
              </a:r>
              <a:r>
                <a:rPr lang="en-CA" sz="1400" dirty="0">
                  <a:solidFill>
                    <a:srgbClr val="FFFFFF"/>
                  </a:solidFill>
                  <a:latin typeface="Century Gothic" panose="020B0502020202020204" pitchFamily="34" charset="0"/>
                  <a:ea typeface="Barlow"/>
                  <a:cs typeface="Barlow"/>
                  <a:sym typeface="Barlow"/>
                </a:rPr>
                <a:t>to explain disparities</a:t>
              </a:r>
              <a:endParaRPr sz="1400" dirty="0">
                <a:solidFill>
                  <a:srgbClr val="FFFFFF"/>
                </a:solidFill>
                <a:latin typeface="Century Gothic" panose="020B0502020202020204" pitchFamily="34" charset="0"/>
                <a:ea typeface="Barlow"/>
                <a:cs typeface="Barlow"/>
                <a:sym typeface="Barlow"/>
              </a:endParaRPr>
            </a:p>
          </p:txBody>
        </p:sp>
      </p:grpSp>
      <p:sp>
        <p:nvSpPr>
          <p:cNvPr id="316" name="Google Shape;316;p31"/>
          <p:cNvSpPr/>
          <p:nvPr/>
        </p:nvSpPr>
        <p:spPr>
          <a:xfrm>
            <a:off x="6722068" y="1846150"/>
            <a:ext cx="4243296" cy="2219205"/>
          </a:xfrm>
          <a:prstGeom prst="round2DiagRect">
            <a:avLst>
              <a:gd name="adj1" fmla="val 0"/>
              <a:gd name="adj2" fmla="val 17764"/>
            </a:avLst>
          </a:prstGeom>
          <a:solidFill>
            <a:schemeClr val="tx2"/>
          </a:solidFill>
          <a:ln>
            <a:noFill/>
          </a:ln>
        </p:spPr>
        <p:txBody>
          <a:bodyPr spcFirstLastPara="1" wrap="square" lIns="129267" tIns="129267" rIns="129267" bIns="129267" anchor="ctr" anchorCtr="0">
            <a:noAutofit/>
          </a:bodyPr>
          <a:lstStyle/>
          <a:p>
            <a:endParaRPr sz="1979"/>
          </a:p>
          <a:p>
            <a:endParaRPr sz="1979"/>
          </a:p>
          <a:p>
            <a:endParaRPr sz="1979"/>
          </a:p>
          <a:p>
            <a:endParaRPr sz="1979"/>
          </a:p>
        </p:txBody>
      </p:sp>
      <p:sp>
        <p:nvSpPr>
          <p:cNvPr id="318" name="Google Shape;318;p31"/>
          <p:cNvSpPr txBox="1"/>
          <p:nvPr/>
        </p:nvSpPr>
        <p:spPr>
          <a:xfrm>
            <a:off x="6867113" y="1877700"/>
            <a:ext cx="3749840" cy="1165682"/>
          </a:xfrm>
          <a:prstGeom prst="rect">
            <a:avLst/>
          </a:prstGeom>
          <a:solidFill>
            <a:schemeClr val="tx2"/>
          </a:solidFill>
          <a:ln>
            <a:noFill/>
          </a:ln>
        </p:spPr>
        <p:txBody>
          <a:bodyPr spcFirstLastPara="1" wrap="square" lIns="129267" tIns="129267" rIns="129267" bIns="129267" anchor="t" anchorCtr="0">
            <a:noAutofit/>
          </a:bodyPr>
          <a:lstStyle/>
          <a:p>
            <a:pPr marL="221604" algn="ctr">
              <a:lnSpc>
                <a:spcPct val="115000"/>
              </a:lnSpc>
              <a:buClr>
                <a:srgbClr val="FFFFFF"/>
              </a:buClr>
              <a:buSzPts val="1200"/>
            </a:pPr>
            <a:r>
              <a:rPr lang="en-CA" sz="2000" b="1" dirty="0">
                <a:solidFill>
                  <a:srgbClr val="FFFFFF"/>
                </a:solidFill>
                <a:latin typeface="Century Gothic" panose="020B0502020202020204" pitchFamily="34" charset="0"/>
                <a:ea typeface="Barlow"/>
                <a:cs typeface="Barlow"/>
                <a:sym typeface="Barlow"/>
              </a:rPr>
              <a:t>Implications for Care</a:t>
            </a:r>
          </a:p>
          <a:p>
            <a:pPr marL="646403" indent="-424799">
              <a:lnSpc>
                <a:spcPct val="115000"/>
              </a:lnSpc>
              <a:buClr>
                <a:srgbClr val="FFFFFF"/>
              </a:buClr>
              <a:buSzPts val="1200"/>
              <a:buFont typeface="Barlow"/>
              <a:buChar char="●"/>
            </a:pPr>
            <a:endParaRPr lang="en-CA" sz="1600" dirty="0">
              <a:solidFill>
                <a:srgbClr val="FFFFFF"/>
              </a:solidFill>
              <a:latin typeface="Barlow"/>
              <a:ea typeface="Barlow"/>
              <a:cs typeface="Barlow"/>
              <a:sym typeface="Barlow"/>
            </a:endParaRPr>
          </a:p>
          <a:p>
            <a:pPr marL="646403" indent="-424799">
              <a:lnSpc>
                <a:spcPct val="115000"/>
              </a:lnSpc>
              <a:buClr>
                <a:srgbClr val="FFFFFF"/>
              </a:buClr>
              <a:buSzPts val="1200"/>
              <a:buFont typeface="Barlow"/>
              <a:buChar char="●"/>
            </a:pPr>
            <a:r>
              <a:rPr lang="en-CA" sz="1400" dirty="0">
                <a:solidFill>
                  <a:srgbClr val="FFFFFF"/>
                </a:solidFill>
                <a:latin typeface="Century Gothic" panose="020B0502020202020204" pitchFamily="34" charset="0"/>
                <a:ea typeface="Barlow"/>
                <a:cs typeface="Barlow"/>
                <a:sym typeface="Barlow"/>
              </a:rPr>
              <a:t>Missed opportunity to understand what makes us sick</a:t>
            </a:r>
            <a:endParaRPr sz="1400" dirty="0">
              <a:solidFill>
                <a:srgbClr val="FFFFFF"/>
              </a:solidFill>
              <a:latin typeface="Century Gothic" panose="020B0502020202020204" pitchFamily="34" charset="0"/>
              <a:ea typeface="Barlow"/>
              <a:cs typeface="Barlow"/>
              <a:sym typeface="Barlow"/>
            </a:endParaRPr>
          </a:p>
          <a:p>
            <a:pPr marL="646403" indent="-424799">
              <a:lnSpc>
                <a:spcPct val="115000"/>
              </a:lnSpc>
              <a:buClr>
                <a:srgbClr val="FFFFFF"/>
              </a:buClr>
              <a:buSzPts val="1200"/>
              <a:buFont typeface="Barlow"/>
              <a:buChar char="●"/>
            </a:pPr>
            <a:r>
              <a:rPr lang="en-CA" sz="1400" dirty="0">
                <a:solidFill>
                  <a:srgbClr val="FFFFFF"/>
                </a:solidFill>
                <a:latin typeface="Century Gothic" panose="020B0502020202020204" pitchFamily="34" charset="0"/>
                <a:ea typeface="Barlow"/>
                <a:cs typeface="Barlow"/>
                <a:sym typeface="Barlow"/>
              </a:rPr>
              <a:t>Possibility of wrong assessment/ diagnosis / treatment</a:t>
            </a:r>
            <a:endParaRPr sz="1400" dirty="0">
              <a:solidFill>
                <a:srgbClr val="FFFFFF"/>
              </a:solidFill>
              <a:latin typeface="Century Gothic" panose="020B0502020202020204" pitchFamily="34" charset="0"/>
              <a:ea typeface="Barlow"/>
              <a:cs typeface="Barlow"/>
              <a:sym typeface="Barlow"/>
            </a:endParaRPr>
          </a:p>
          <a:p>
            <a:pPr marL="646403" indent="-424799">
              <a:lnSpc>
                <a:spcPct val="115000"/>
              </a:lnSpc>
              <a:buClr>
                <a:srgbClr val="FFFFFF"/>
              </a:buClr>
              <a:buSzPts val="1200"/>
              <a:buFont typeface="Barlow"/>
              <a:buChar char="●"/>
            </a:pPr>
            <a:r>
              <a:rPr lang="en-CA" sz="1400" dirty="0">
                <a:solidFill>
                  <a:srgbClr val="FFFFFF"/>
                </a:solidFill>
                <a:latin typeface="Century Gothic" panose="020B0502020202020204" pitchFamily="34" charset="0"/>
                <a:ea typeface="Barlow"/>
                <a:cs typeface="Barlow"/>
                <a:sym typeface="Barlow"/>
              </a:rPr>
              <a:t>Exacerbates stigma  </a:t>
            </a:r>
            <a:endParaRPr sz="1400" dirty="0">
              <a:solidFill>
                <a:srgbClr val="FFFFFF"/>
              </a:solidFill>
              <a:latin typeface="Century Gothic" panose="020B0502020202020204" pitchFamily="34" charset="0"/>
              <a:ea typeface="Barlow"/>
              <a:cs typeface="Barlow"/>
              <a:sym typeface="Barlow"/>
            </a:endParaRPr>
          </a:p>
        </p:txBody>
      </p:sp>
      <p:grpSp>
        <p:nvGrpSpPr>
          <p:cNvPr id="325" name="Google Shape;325;p31"/>
          <p:cNvGrpSpPr/>
          <p:nvPr/>
        </p:nvGrpSpPr>
        <p:grpSpPr>
          <a:xfrm>
            <a:off x="1226634" y="1833253"/>
            <a:ext cx="2749405" cy="2219205"/>
            <a:chOff x="1126863" y="2013875"/>
            <a:chExt cx="1944600" cy="1569600"/>
          </a:xfrm>
          <a:solidFill>
            <a:schemeClr val="accent2">
              <a:lumMod val="75000"/>
            </a:schemeClr>
          </a:solidFill>
        </p:grpSpPr>
        <p:sp>
          <p:nvSpPr>
            <p:cNvPr id="326" name="Google Shape;326;p31"/>
            <p:cNvSpPr/>
            <p:nvPr/>
          </p:nvSpPr>
          <p:spPr>
            <a:xfrm>
              <a:off x="1126863" y="2013875"/>
              <a:ext cx="1944600" cy="1569600"/>
            </a:xfrm>
            <a:prstGeom prst="round2DiagRect">
              <a:avLst>
                <a:gd name="adj1" fmla="val 0"/>
                <a:gd name="adj2" fmla="val 17764"/>
              </a:avLst>
            </a:prstGeom>
            <a:grpFill/>
            <a:ln>
              <a:noFill/>
            </a:ln>
          </p:spPr>
          <p:txBody>
            <a:bodyPr spcFirstLastPara="1" wrap="square" lIns="129267" tIns="129267" rIns="129267" bIns="129267" anchor="ctr" anchorCtr="0">
              <a:noAutofit/>
            </a:bodyPr>
            <a:lstStyle/>
            <a:p>
              <a:endParaRPr sz="2400"/>
            </a:p>
          </p:txBody>
        </p:sp>
        <p:sp>
          <p:nvSpPr>
            <p:cNvPr id="327" name="Google Shape;327;p31"/>
            <p:cNvSpPr txBox="1"/>
            <p:nvPr/>
          </p:nvSpPr>
          <p:spPr>
            <a:xfrm>
              <a:off x="1353473" y="2717145"/>
              <a:ext cx="1591800" cy="709800"/>
            </a:xfrm>
            <a:prstGeom prst="rect">
              <a:avLst/>
            </a:prstGeom>
            <a:grpFill/>
            <a:ln>
              <a:noFill/>
            </a:ln>
          </p:spPr>
          <p:txBody>
            <a:bodyPr spcFirstLastPara="1" wrap="square" lIns="129267" tIns="129267" rIns="129267" bIns="129267" anchor="t" anchorCtr="0">
              <a:noAutofit/>
            </a:bodyPr>
            <a:lstStyle/>
            <a:p>
              <a:pPr>
                <a:lnSpc>
                  <a:spcPct val="115000"/>
                </a:lnSpc>
                <a:spcAft>
                  <a:spcPts val="2263"/>
                </a:spcAft>
              </a:pPr>
              <a:r>
                <a:rPr lang="en-CA" sz="1600" dirty="0">
                  <a:solidFill>
                    <a:srgbClr val="FFFFFF"/>
                  </a:solidFill>
                  <a:latin typeface="Century Gothic" panose="020B0502020202020204" pitchFamily="34" charset="0"/>
                  <a:ea typeface="Barlow"/>
                  <a:cs typeface="Barlow"/>
                  <a:sym typeface="Barlow"/>
                </a:rPr>
                <a:t>Names </a:t>
              </a:r>
              <a:r>
                <a:rPr lang="en-CA" sz="1600" b="1" dirty="0">
                  <a:solidFill>
                    <a:srgbClr val="FFFFFF"/>
                  </a:solidFill>
                  <a:latin typeface="Century Gothic" panose="020B0502020202020204" pitchFamily="34" charset="0"/>
                  <a:ea typeface="Barlow"/>
                  <a:cs typeface="Barlow"/>
                  <a:sym typeface="Barlow"/>
                </a:rPr>
                <a:t>“race” </a:t>
              </a:r>
              <a:r>
                <a:rPr lang="en-CA" sz="1600" dirty="0">
                  <a:solidFill>
                    <a:srgbClr val="FFFFFF"/>
                  </a:solidFill>
                  <a:latin typeface="Century Gothic" panose="020B0502020202020204" pitchFamily="34" charset="0"/>
                  <a:ea typeface="Barlow"/>
                  <a:cs typeface="Barlow"/>
                  <a:sym typeface="Barlow"/>
                </a:rPr>
                <a:t>as the </a:t>
              </a:r>
              <a:r>
                <a:rPr lang="en-CA" sz="1600" b="1" dirty="0">
                  <a:solidFill>
                    <a:srgbClr val="FFFFFF"/>
                  </a:solidFill>
                  <a:latin typeface="Century Gothic" panose="020B0502020202020204" pitchFamily="34" charset="0"/>
                  <a:ea typeface="Barlow"/>
                  <a:cs typeface="Barlow"/>
                  <a:sym typeface="Barlow"/>
                </a:rPr>
                <a:t>risk factor</a:t>
              </a:r>
              <a:endParaRPr sz="1600" b="1" dirty="0">
                <a:solidFill>
                  <a:srgbClr val="FFFFFF"/>
                </a:solidFill>
                <a:latin typeface="Century Gothic" panose="020B0502020202020204" pitchFamily="34" charset="0"/>
                <a:ea typeface="Barlow"/>
                <a:cs typeface="Barlow"/>
                <a:sym typeface="Barlow"/>
              </a:endParaRPr>
            </a:p>
          </p:txBody>
        </p:sp>
        <p:sp>
          <p:nvSpPr>
            <p:cNvPr id="328" name="Google Shape;328;p31"/>
            <p:cNvSpPr txBox="1"/>
            <p:nvPr/>
          </p:nvSpPr>
          <p:spPr>
            <a:xfrm>
              <a:off x="1266151" y="2116074"/>
              <a:ext cx="1694400" cy="501000"/>
            </a:xfrm>
            <a:prstGeom prst="rect">
              <a:avLst/>
            </a:prstGeom>
            <a:grpFill/>
            <a:ln>
              <a:noFill/>
            </a:ln>
          </p:spPr>
          <p:txBody>
            <a:bodyPr spcFirstLastPara="1" wrap="square" lIns="129267" tIns="129267" rIns="129267" bIns="129267" anchor="t" anchorCtr="0">
              <a:noAutofit/>
            </a:bodyPr>
            <a:lstStyle/>
            <a:p>
              <a:pPr algn="ctr"/>
              <a:r>
                <a:rPr lang="en-CA" sz="1979" b="1" dirty="0">
                  <a:solidFill>
                    <a:srgbClr val="FFFFFF"/>
                  </a:solidFill>
                  <a:latin typeface="Century Gothic" panose="020B0502020202020204" pitchFamily="34" charset="0"/>
                  <a:ea typeface="Barlow"/>
                  <a:cs typeface="Barlow"/>
                  <a:sym typeface="Barlow"/>
                </a:rPr>
                <a:t>Current Paradigm</a:t>
              </a:r>
              <a:endParaRPr sz="1979" dirty="0">
                <a:solidFill>
                  <a:srgbClr val="FFFFFF"/>
                </a:solidFill>
                <a:latin typeface="Century Gothic" panose="020B0502020202020204" pitchFamily="34" charset="0"/>
                <a:ea typeface="Barlow"/>
                <a:cs typeface="Barlow"/>
                <a:sym typeface="Barlow"/>
              </a:endParaRPr>
            </a:p>
          </p:txBody>
        </p:sp>
      </p:grpSp>
      <p:sp>
        <p:nvSpPr>
          <p:cNvPr id="347" name="Google Shape;347;p31"/>
          <p:cNvSpPr/>
          <p:nvPr/>
        </p:nvSpPr>
        <p:spPr>
          <a:xfrm>
            <a:off x="766600" y="1034877"/>
            <a:ext cx="10658800" cy="796400"/>
          </a:xfrm>
          <a:prstGeom prst="roundRect">
            <a:avLst>
              <a:gd name="adj" fmla="val 16667"/>
            </a:avLst>
          </a:prstGeom>
          <a:noFill/>
          <a:ln>
            <a:noFill/>
          </a:ln>
        </p:spPr>
        <p:txBody>
          <a:bodyPr spcFirstLastPara="1" wrap="square" lIns="72000" tIns="72000" rIns="24000" bIns="72000" anchor="ctr" anchorCtr="0">
            <a:noAutofit/>
          </a:bodyPr>
          <a:lstStyle/>
          <a:p>
            <a:pPr algn="ctr">
              <a:lnSpc>
                <a:spcPct val="115000"/>
              </a:lnSpc>
            </a:pPr>
            <a:r>
              <a:rPr lang="en-CA" sz="2067" dirty="0">
                <a:latin typeface="Century Gothic" panose="020B0502020202020204" pitchFamily="34" charset="0"/>
                <a:ea typeface="Barlow"/>
                <a:cs typeface="Barlow"/>
                <a:sym typeface="Barlow"/>
              </a:rPr>
              <a:t>Naming the correct causes of health outcomes has impact. </a:t>
            </a:r>
            <a:endParaRPr sz="2067" dirty="0">
              <a:latin typeface="Century Gothic" panose="020B0502020202020204" pitchFamily="34" charset="0"/>
              <a:ea typeface="Barlow"/>
              <a:cs typeface="Barlow"/>
              <a:sym typeface="Barlow"/>
            </a:endParaRPr>
          </a:p>
          <a:p>
            <a:pPr algn="ctr">
              <a:lnSpc>
                <a:spcPct val="115000"/>
              </a:lnSpc>
            </a:pPr>
            <a:r>
              <a:rPr lang="en-CA" sz="2067" dirty="0">
                <a:latin typeface="Century Gothic" panose="020B0502020202020204" pitchFamily="34" charset="0"/>
                <a:ea typeface="Barlow"/>
                <a:cs typeface="Barlow"/>
                <a:sym typeface="Barlow"/>
              </a:rPr>
              <a:t>Race is a social construct, though its impact, </a:t>
            </a:r>
            <a:r>
              <a:rPr lang="en-CA" sz="2067" b="1" dirty="0">
                <a:solidFill>
                  <a:schemeClr val="accent1"/>
                </a:solidFill>
                <a:latin typeface="Century Gothic" panose="020B0502020202020204" pitchFamily="34" charset="0"/>
                <a:ea typeface="Barlow"/>
                <a:cs typeface="Barlow"/>
                <a:sym typeface="Barlow"/>
              </a:rPr>
              <a:t>racism</a:t>
            </a:r>
            <a:r>
              <a:rPr lang="en-CA" sz="2067" dirty="0">
                <a:latin typeface="Century Gothic" panose="020B0502020202020204" pitchFamily="34" charset="0"/>
                <a:ea typeface="Barlow"/>
                <a:cs typeface="Barlow"/>
                <a:sym typeface="Barlow"/>
              </a:rPr>
              <a:t>, is very real.</a:t>
            </a:r>
            <a:endParaRPr sz="2067" dirty="0">
              <a:latin typeface="Century Gothic" panose="020B0502020202020204" pitchFamily="34" charset="0"/>
              <a:ea typeface="Barlow"/>
              <a:cs typeface="Barlow"/>
              <a:sym typeface="Barlow"/>
            </a:endParaRPr>
          </a:p>
        </p:txBody>
      </p:sp>
      <p:sp>
        <p:nvSpPr>
          <p:cNvPr id="348" name="Google Shape;348;p31"/>
          <p:cNvSpPr txBox="1"/>
          <p:nvPr/>
        </p:nvSpPr>
        <p:spPr>
          <a:xfrm>
            <a:off x="161668" y="6459070"/>
            <a:ext cx="5693200" cy="434459"/>
          </a:xfrm>
          <a:prstGeom prst="rect">
            <a:avLst/>
          </a:prstGeom>
          <a:noFill/>
          <a:ln>
            <a:noFill/>
          </a:ln>
        </p:spPr>
        <p:txBody>
          <a:bodyPr spcFirstLastPara="1" wrap="square" lIns="128800" tIns="128800" rIns="128800" bIns="128800" anchor="t" anchorCtr="0">
            <a:spAutoFit/>
          </a:bodyPr>
          <a:lstStyle/>
          <a:p>
            <a:pPr>
              <a:buClr>
                <a:schemeClr val="dk1"/>
              </a:buClr>
              <a:buSzPts val="1162"/>
            </a:pPr>
            <a:r>
              <a:rPr lang="en-CA" sz="1133" dirty="0">
                <a:solidFill>
                  <a:schemeClr val="dk1"/>
                </a:solidFill>
                <a:latin typeface="Barlow"/>
                <a:ea typeface="Barlow"/>
                <a:cs typeface="Barlow"/>
                <a:sym typeface="Barlow"/>
              </a:rPr>
              <a:t>Why Causation Matters: Rethinking "Race" as a Risk Factor (2023)</a:t>
            </a:r>
            <a:endParaRPr sz="1133" dirty="0">
              <a:solidFill>
                <a:schemeClr val="dk2"/>
              </a:solidFill>
              <a:latin typeface="Barlow"/>
              <a:ea typeface="Barlow"/>
              <a:cs typeface="Barlow"/>
              <a:sym typeface="Barlow"/>
            </a:endParaRPr>
          </a:p>
        </p:txBody>
      </p:sp>
      <p:pic>
        <p:nvPicPr>
          <p:cNvPr id="350" name="Google Shape;350;p31"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grpSp>
        <p:nvGrpSpPr>
          <p:cNvPr id="51" name="Google Shape;322;p31">
            <a:extLst>
              <a:ext uri="{FF2B5EF4-FFF2-40B4-BE49-F238E27FC236}">
                <a16:creationId xmlns:a16="http://schemas.microsoft.com/office/drawing/2014/main" id="{A78B69F1-9BC0-4011-988C-BA255C585D0D}"/>
              </a:ext>
            </a:extLst>
          </p:cNvPr>
          <p:cNvGrpSpPr/>
          <p:nvPr/>
        </p:nvGrpSpPr>
        <p:grpSpPr>
          <a:xfrm>
            <a:off x="3788711" y="2830592"/>
            <a:ext cx="368104" cy="368104"/>
            <a:chOff x="3157188" y="909150"/>
            <a:chExt cx="470400" cy="470400"/>
          </a:xfrm>
        </p:grpSpPr>
        <p:sp>
          <p:nvSpPr>
            <p:cNvPr id="52" name="Google Shape;323;p31">
              <a:extLst>
                <a:ext uri="{FF2B5EF4-FFF2-40B4-BE49-F238E27FC236}">
                  <a16:creationId xmlns:a16="http://schemas.microsoft.com/office/drawing/2014/main" id="{2086CE1F-39E7-473D-976B-D21B684B6934}"/>
                </a:ext>
              </a:extLst>
            </p:cNvPr>
            <p:cNvSpPr/>
            <p:nvPr/>
          </p:nvSpPr>
          <p:spPr>
            <a:xfrm>
              <a:off x="3157188" y="909150"/>
              <a:ext cx="470400" cy="470400"/>
            </a:xfrm>
            <a:prstGeom prst="ellipse">
              <a:avLst/>
            </a:prstGeom>
            <a:solidFill>
              <a:srgbClr val="FFFFFF"/>
            </a:solidFill>
            <a:ln>
              <a:noFill/>
            </a:ln>
          </p:spPr>
          <p:txBody>
            <a:bodyPr spcFirstLastPara="1" wrap="square" lIns="129267" tIns="129267" rIns="129267" bIns="129267" anchor="ctr" anchorCtr="0">
              <a:noAutofit/>
            </a:bodyPr>
            <a:lstStyle/>
            <a:p>
              <a:endParaRPr sz="2400"/>
            </a:p>
          </p:txBody>
        </p:sp>
        <p:sp>
          <p:nvSpPr>
            <p:cNvPr id="53" name="Google Shape;324;p31">
              <a:extLst>
                <a:ext uri="{FF2B5EF4-FFF2-40B4-BE49-F238E27FC236}">
                  <a16:creationId xmlns:a16="http://schemas.microsoft.com/office/drawing/2014/main" id="{074B7367-F7B6-4667-B4D9-337ADAAE2DFF}"/>
                </a:ext>
              </a:extLst>
            </p:cNvPr>
            <p:cNvSpPr/>
            <p:nvPr/>
          </p:nvSpPr>
          <p:spPr>
            <a:xfrm>
              <a:off x="3243138" y="995100"/>
              <a:ext cx="298500" cy="298500"/>
            </a:xfrm>
            <a:prstGeom prst="mathPlus">
              <a:avLst>
                <a:gd name="adj1" fmla="val 9900"/>
              </a:avLst>
            </a:prstGeom>
            <a:solidFill>
              <a:schemeClr val="accent3"/>
            </a:solidFill>
            <a:ln>
              <a:noFill/>
            </a:ln>
          </p:spPr>
          <p:txBody>
            <a:bodyPr spcFirstLastPara="1" wrap="square" lIns="129267" tIns="129267" rIns="129267" bIns="129267" anchor="ctr" anchorCtr="0">
              <a:noAutofit/>
            </a:bodyPr>
            <a:lstStyle/>
            <a:p>
              <a:endParaRPr sz="2400"/>
            </a:p>
          </p:txBody>
        </p:sp>
      </p:grpSp>
      <p:grpSp>
        <p:nvGrpSpPr>
          <p:cNvPr id="58" name="Google Shape;319;p31">
            <a:extLst>
              <a:ext uri="{FF2B5EF4-FFF2-40B4-BE49-F238E27FC236}">
                <a16:creationId xmlns:a16="http://schemas.microsoft.com/office/drawing/2014/main" id="{C3804F42-FE55-45C6-9CF4-655725754483}"/>
              </a:ext>
            </a:extLst>
          </p:cNvPr>
          <p:cNvGrpSpPr/>
          <p:nvPr/>
        </p:nvGrpSpPr>
        <p:grpSpPr>
          <a:xfrm>
            <a:off x="6609684" y="2779099"/>
            <a:ext cx="369815" cy="368129"/>
            <a:chOff x="4858109" y="2631368"/>
            <a:chExt cx="316442" cy="315000"/>
          </a:xfrm>
        </p:grpSpPr>
        <p:sp>
          <p:nvSpPr>
            <p:cNvPr id="59" name="Google Shape;320;p31">
              <a:extLst>
                <a:ext uri="{FF2B5EF4-FFF2-40B4-BE49-F238E27FC236}">
                  <a16:creationId xmlns:a16="http://schemas.microsoft.com/office/drawing/2014/main" id="{45CEA60A-D444-42DA-B951-36A1C6B5CF22}"/>
                </a:ext>
              </a:extLst>
            </p:cNvPr>
            <p:cNvSpPr/>
            <p:nvPr/>
          </p:nvSpPr>
          <p:spPr>
            <a:xfrm>
              <a:off x="4859551" y="2631368"/>
              <a:ext cx="315000" cy="315000"/>
            </a:xfrm>
            <a:prstGeom prst="ellipse">
              <a:avLst/>
            </a:prstGeom>
            <a:solidFill>
              <a:srgbClr val="FFFFFF"/>
            </a:solidFill>
            <a:ln>
              <a:noFill/>
            </a:ln>
          </p:spPr>
          <p:txBody>
            <a:bodyPr spcFirstLastPara="1" wrap="square" lIns="129267" tIns="129267" rIns="129267" bIns="129267" anchor="ctr" anchorCtr="0">
              <a:noAutofit/>
            </a:bodyPr>
            <a:lstStyle/>
            <a:p>
              <a:endParaRPr sz="2400"/>
            </a:p>
          </p:txBody>
        </p:sp>
        <p:sp>
          <p:nvSpPr>
            <p:cNvPr id="60" name="Google Shape;321;p31">
              <a:extLst>
                <a:ext uri="{FF2B5EF4-FFF2-40B4-BE49-F238E27FC236}">
                  <a16:creationId xmlns:a16="http://schemas.microsoft.com/office/drawing/2014/main" id="{32275BF3-0177-441C-994E-6751B6B62C7F}"/>
                </a:ext>
              </a:extLst>
            </p:cNvPr>
            <p:cNvSpPr/>
            <p:nvPr/>
          </p:nvSpPr>
          <p:spPr>
            <a:xfrm>
              <a:off x="4858109" y="2739300"/>
              <a:ext cx="239100" cy="99000"/>
            </a:xfrm>
            <a:prstGeom prst="rightArrow">
              <a:avLst>
                <a:gd name="adj1" fmla="val 32020"/>
                <a:gd name="adj2" fmla="val 66970"/>
              </a:avLst>
            </a:prstGeom>
            <a:solidFill>
              <a:schemeClr val="tx1"/>
            </a:solidFill>
            <a:ln>
              <a:noFill/>
            </a:ln>
          </p:spPr>
          <p:txBody>
            <a:bodyPr spcFirstLastPara="1" wrap="square" lIns="129267" tIns="129267" rIns="129267" bIns="129267" anchor="ctr" anchorCtr="0">
              <a:noAutofit/>
            </a:bodyPr>
            <a:lstStyle/>
            <a:p>
              <a:br>
                <a:rPr lang="en-CA" sz="1979"/>
              </a:br>
              <a:endParaRPr sz="1979"/>
            </a:p>
          </p:txBody>
        </p:sp>
      </p:grpSp>
      <p:sp>
        <p:nvSpPr>
          <p:cNvPr id="6" name="Rectangle 5">
            <a:extLst>
              <a:ext uri="{FF2B5EF4-FFF2-40B4-BE49-F238E27FC236}">
                <a16:creationId xmlns:a16="http://schemas.microsoft.com/office/drawing/2014/main" id="{836BA5EB-8D36-4AE8-8DAE-06BE8C748FA5}"/>
              </a:ext>
            </a:extLst>
          </p:cNvPr>
          <p:cNvSpPr/>
          <p:nvPr/>
        </p:nvSpPr>
        <p:spPr>
          <a:xfrm>
            <a:off x="509168" y="5823123"/>
            <a:ext cx="10916231" cy="598360"/>
          </a:xfrm>
          <a:prstGeom prst="rect">
            <a:avLst/>
          </a:prstGeom>
          <a:solidFill>
            <a:srgbClr val="F3FBFE"/>
          </a:solidFill>
          <a:ln>
            <a:solidFill>
              <a:srgbClr val="F3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344;p31">
            <a:extLst>
              <a:ext uri="{FF2B5EF4-FFF2-40B4-BE49-F238E27FC236}">
                <a16:creationId xmlns:a16="http://schemas.microsoft.com/office/drawing/2014/main" id="{8303671B-39F6-4834-A861-7801CD72A148}"/>
              </a:ext>
            </a:extLst>
          </p:cNvPr>
          <p:cNvSpPr/>
          <p:nvPr/>
        </p:nvSpPr>
        <p:spPr>
          <a:xfrm>
            <a:off x="1223257" y="4297101"/>
            <a:ext cx="2749406" cy="2219204"/>
          </a:xfrm>
          <a:prstGeom prst="round2DiagRect">
            <a:avLst>
              <a:gd name="adj1" fmla="val 0"/>
              <a:gd name="adj2" fmla="val 17764"/>
            </a:avLst>
          </a:prstGeom>
          <a:solidFill>
            <a:schemeClr val="accent4"/>
          </a:solidFill>
          <a:ln>
            <a:noFill/>
          </a:ln>
        </p:spPr>
        <p:txBody>
          <a:bodyPr spcFirstLastPara="1" wrap="square" lIns="129267" tIns="129267" rIns="129267" bIns="129267" anchor="ctr" anchorCtr="0">
            <a:noAutofit/>
          </a:bodyPr>
          <a:lstStyle/>
          <a:p>
            <a:pPr algn="ctr">
              <a:lnSpc>
                <a:spcPct val="115000"/>
              </a:lnSpc>
              <a:spcAft>
                <a:spcPts val="2263"/>
              </a:spcAft>
            </a:pPr>
            <a:r>
              <a:rPr lang="en-CA" sz="2000" b="1" dirty="0">
                <a:solidFill>
                  <a:schemeClr val="bg1"/>
                </a:solidFill>
                <a:latin typeface="Century Gothic" panose="020B0502020202020204" pitchFamily="34" charset="0"/>
                <a:ea typeface="Barlow"/>
                <a:cs typeface="Barlow"/>
                <a:sym typeface="Barlow"/>
              </a:rPr>
              <a:t>Anti-Racist Paradigm</a:t>
            </a:r>
          </a:p>
          <a:p>
            <a:pPr>
              <a:lnSpc>
                <a:spcPct val="115000"/>
              </a:lnSpc>
              <a:spcAft>
                <a:spcPts val="2263"/>
              </a:spcAft>
            </a:pPr>
            <a:r>
              <a:rPr lang="en-CA" sz="1400" dirty="0">
                <a:solidFill>
                  <a:schemeClr val="bg1"/>
                </a:solidFill>
                <a:latin typeface="Century Gothic" panose="020B0502020202020204" pitchFamily="34" charset="0"/>
                <a:ea typeface="Barlow"/>
                <a:cs typeface="Barlow"/>
                <a:sym typeface="Barlow"/>
              </a:rPr>
              <a:t>Names </a:t>
            </a:r>
            <a:r>
              <a:rPr lang="en-CA" sz="1400" b="1" dirty="0">
                <a:solidFill>
                  <a:schemeClr val="bg1"/>
                </a:solidFill>
                <a:latin typeface="Century Gothic" panose="020B0502020202020204" pitchFamily="34" charset="0"/>
                <a:ea typeface="Barlow"/>
                <a:cs typeface="Barlow"/>
                <a:sym typeface="Barlow"/>
              </a:rPr>
              <a:t>“racism” </a:t>
            </a:r>
            <a:r>
              <a:rPr lang="en-CA" sz="1400" dirty="0">
                <a:solidFill>
                  <a:schemeClr val="bg1"/>
                </a:solidFill>
                <a:latin typeface="Century Gothic" panose="020B0502020202020204" pitchFamily="34" charset="0"/>
                <a:ea typeface="Barlow"/>
                <a:cs typeface="Barlow"/>
                <a:sym typeface="Barlow"/>
              </a:rPr>
              <a:t>as </a:t>
            </a:r>
            <a:r>
              <a:rPr lang="en-CA" sz="1400" b="1" dirty="0">
                <a:solidFill>
                  <a:schemeClr val="bg1"/>
                </a:solidFill>
                <a:latin typeface="Century Gothic" panose="020B0502020202020204" pitchFamily="34" charset="0"/>
                <a:ea typeface="Barlow"/>
                <a:cs typeface="Barlow"/>
                <a:sym typeface="Barlow"/>
              </a:rPr>
              <a:t>the root cause</a:t>
            </a:r>
          </a:p>
        </p:txBody>
      </p:sp>
      <p:sp>
        <p:nvSpPr>
          <p:cNvPr id="70" name="Google Shape;330;p31">
            <a:extLst>
              <a:ext uri="{FF2B5EF4-FFF2-40B4-BE49-F238E27FC236}">
                <a16:creationId xmlns:a16="http://schemas.microsoft.com/office/drawing/2014/main" id="{A04AAD2B-B3C3-4C91-9083-8A4925E52809}"/>
              </a:ext>
            </a:extLst>
          </p:cNvPr>
          <p:cNvSpPr/>
          <p:nvPr/>
        </p:nvSpPr>
        <p:spPr>
          <a:xfrm flipH="1">
            <a:off x="3988554" y="4297100"/>
            <a:ext cx="2915179" cy="2219205"/>
          </a:xfrm>
          <a:prstGeom prst="round2DiagRect">
            <a:avLst>
              <a:gd name="adj1" fmla="val 0"/>
              <a:gd name="adj2" fmla="val 17764"/>
            </a:avLst>
          </a:prstGeom>
          <a:solidFill>
            <a:schemeClr val="tx1">
              <a:lumMod val="50000"/>
              <a:lumOff val="50000"/>
            </a:schemeClr>
          </a:solidFill>
          <a:ln>
            <a:noFill/>
          </a:ln>
        </p:spPr>
        <p:txBody>
          <a:bodyPr spcFirstLastPara="1" wrap="square" lIns="129267" tIns="129267" rIns="129267" bIns="129267" anchor="ctr" anchorCtr="0">
            <a:noAutofit/>
          </a:bodyPr>
          <a:lstStyle/>
          <a:p>
            <a:pPr algn="ctr"/>
            <a:endParaRPr lang="en-US" sz="2400" b="1" dirty="0"/>
          </a:p>
          <a:p>
            <a:pPr algn="ctr"/>
            <a:r>
              <a:rPr lang="en-US" sz="2400" b="1" dirty="0">
                <a:solidFill>
                  <a:schemeClr val="bg1"/>
                </a:solidFill>
                <a:latin typeface="Century Gothic" panose="020B0502020202020204" pitchFamily="34" charset="0"/>
              </a:rPr>
              <a:t>Reveals Key Pathways</a:t>
            </a:r>
            <a:endParaRPr lang="en-US" sz="1400" dirty="0">
              <a:solidFill>
                <a:schemeClr val="bg1"/>
              </a:solidFill>
              <a:latin typeface="Century Gothic" panose="020B0502020202020204" pitchFamily="34" charset="0"/>
              <a:ea typeface="Barlow"/>
              <a:cs typeface="Barlow"/>
              <a:sym typeface="Barlow"/>
            </a:endParaRPr>
          </a:p>
          <a:p>
            <a:pPr marL="207428">
              <a:lnSpc>
                <a:spcPct val="115000"/>
              </a:lnSpc>
              <a:buClr>
                <a:schemeClr val="dk1"/>
              </a:buClr>
              <a:buSzPts val="1150"/>
            </a:pPr>
            <a:r>
              <a:rPr lang="en-US" sz="1400" dirty="0">
                <a:solidFill>
                  <a:schemeClr val="bg1"/>
                </a:solidFill>
                <a:latin typeface="Century Gothic" panose="020B0502020202020204" pitchFamily="34" charset="0"/>
                <a:ea typeface="Barlow"/>
                <a:cs typeface="Barlow"/>
                <a:sym typeface="Barlow"/>
              </a:rPr>
              <a:t>Racism understood as a stressor + impediment to SDOH</a:t>
            </a:r>
          </a:p>
          <a:p>
            <a:pPr marL="207428">
              <a:lnSpc>
                <a:spcPct val="115000"/>
              </a:lnSpc>
              <a:buClr>
                <a:schemeClr val="dk1"/>
              </a:buClr>
              <a:buSzPts val="1150"/>
            </a:pPr>
            <a:r>
              <a:rPr lang="en-US" sz="1400" dirty="0">
                <a:solidFill>
                  <a:schemeClr val="bg1"/>
                </a:solidFill>
                <a:latin typeface="Century Gothic" panose="020B0502020202020204" pitchFamily="34" charset="0"/>
                <a:ea typeface="Barlow"/>
                <a:cs typeface="Barlow"/>
                <a:sym typeface="Barlow"/>
              </a:rPr>
              <a:t>Racism affects care, interactions + treatment</a:t>
            </a:r>
          </a:p>
          <a:p>
            <a:pPr algn="ctr"/>
            <a:endParaRPr lang="en-US" sz="2400" b="1" dirty="0"/>
          </a:p>
          <a:p>
            <a:pPr algn="ctr"/>
            <a:endParaRPr sz="2400" b="1" dirty="0"/>
          </a:p>
        </p:txBody>
      </p:sp>
      <p:sp>
        <p:nvSpPr>
          <p:cNvPr id="71" name="Google Shape;334;p31">
            <a:extLst>
              <a:ext uri="{FF2B5EF4-FFF2-40B4-BE49-F238E27FC236}">
                <a16:creationId xmlns:a16="http://schemas.microsoft.com/office/drawing/2014/main" id="{E4A7ECDF-886D-47E0-9A87-DF4D4EFF511A}"/>
              </a:ext>
            </a:extLst>
          </p:cNvPr>
          <p:cNvSpPr/>
          <p:nvPr/>
        </p:nvSpPr>
        <p:spPr>
          <a:xfrm>
            <a:off x="6919624" y="4297100"/>
            <a:ext cx="4045740" cy="2219205"/>
          </a:xfrm>
          <a:prstGeom prst="round2DiagRect">
            <a:avLst>
              <a:gd name="adj1" fmla="val 0"/>
              <a:gd name="adj2" fmla="val 17764"/>
            </a:avLst>
          </a:prstGeom>
          <a:solidFill>
            <a:srgbClr val="103B58"/>
          </a:solidFill>
          <a:ln>
            <a:solidFill>
              <a:srgbClr val="000000"/>
            </a:solidFill>
          </a:ln>
        </p:spPr>
        <p:txBody>
          <a:bodyPr spcFirstLastPara="1" wrap="square" lIns="129267" tIns="129267" rIns="129267" bIns="129267" anchor="ctr" anchorCtr="0">
            <a:noAutofit/>
          </a:bodyPr>
          <a:lstStyle/>
          <a:p>
            <a:pPr algn="ctr"/>
            <a:endParaRPr lang="en-US" sz="2000" b="1" dirty="0">
              <a:solidFill>
                <a:schemeClr val="bg1"/>
              </a:solidFill>
              <a:latin typeface="Century Gothic" panose="020B0502020202020204" pitchFamily="34" charset="0"/>
            </a:endParaRPr>
          </a:p>
          <a:p>
            <a:pPr algn="ctr"/>
            <a:endParaRPr lang="en-US" sz="2000" b="1" dirty="0">
              <a:solidFill>
                <a:schemeClr val="bg1"/>
              </a:solidFill>
              <a:latin typeface="Century Gothic" panose="020B0502020202020204" pitchFamily="34" charset="0"/>
            </a:endParaRPr>
          </a:p>
          <a:p>
            <a:pPr algn="ctr"/>
            <a:r>
              <a:rPr lang="en-US" sz="2000" b="1" dirty="0">
                <a:solidFill>
                  <a:schemeClr val="bg1"/>
                </a:solidFill>
                <a:latin typeface="Century Gothic" panose="020B0502020202020204" pitchFamily="34" charset="0"/>
              </a:rPr>
              <a:t>Implication for Care</a:t>
            </a:r>
          </a:p>
          <a:p>
            <a:endParaRPr lang="en-US" sz="2000" b="1" dirty="0">
              <a:solidFill>
                <a:schemeClr val="bg1"/>
              </a:solidFill>
              <a:latin typeface="Century Gothic" panose="020B0502020202020204" pitchFamily="34" charset="0"/>
            </a:endParaRPr>
          </a:p>
          <a:p>
            <a:pPr marL="507354" indent="-285750">
              <a:lnSpc>
                <a:spcPct val="115000"/>
              </a:lnSpc>
              <a:buClr>
                <a:schemeClr val="bg1"/>
              </a:buClr>
              <a:buSzPts val="1200"/>
              <a:buFont typeface="Arial" panose="020B0604020202020204" pitchFamily="34" charset="0"/>
              <a:buChar char="•"/>
            </a:pPr>
            <a:r>
              <a:rPr lang="en-US" sz="1400" dirty="0">
                <a:solidFill>
                  <a:schemeClr val="bg1"/>
                </a:solidFill>
                <a:latin typeface="Barlow"/>
                <a:ea typeface="Barlow"/>
                <a:cs typeface="Barlow"/>
                <a:sym typeface="Barlow"/>
              </a:rPr>
              <a:t>Opportunity to address broader needs</a:t>
            </a:r>
          </a:p>
          <a:p>
            <a:pPr marL="507354" indent="-285750">
              <a:lnSpc>
                <a:spcPct val="115000"/>
              </a:lnSpc>
              <a:buClr>
                <a:schemeClr val="bg1"/>
              </a:buClr>
              <a:buSzPts val="1200"/>
              <a:buFont typeface="Arial" panose="020B0604020202020204" pitchFamily="34" charset="0"/>
              <a:buChar char="•"/>
            </a:pPr>
            <a:endParaRPr lang="en-US" sz="1400" dirty="0">
              <a:solidFill>
                <a:schemeClr val="bg1"/>
              </a:solidFill>
              <a:latin typeface="Barlow"/>
              <a:ea typeface="Barlow"/>
              <a:cs typeface="Barlow"/>
              <a:sym typeface="Barlow"/>
            </a:endParaRPr>
          </a:p>
          <a:p>
            <a:pPr marL="507354" indent="-285750">
              <a:lnSpc>
                <a:spcPct val="115000"/>
              </a:lnSpc>
              <a:buClr>
                <a:schemeClr val="bg1"/>
              </a:buClr>
              <a:buSzPts val="1200"/>
              <a:buFont typeface="Arial" panose="020B0604020202020204" pitchFamily="34" charset="0"/>
              <a:buChar char="•"/>
            </a:pPr>
            <a:r>
              <a:rPr lang="en-US" sz="1400" dirty="0">
                <a:solidFill>
                  <a:schemeClr val="bg1"/>
                </a:solidFill>
                <a:latin typeface="Barlow"/>
                <a:ea typeface="Barlow"/>
                <a:cs typeface="Barlow"/>
                <a:sym typeface="Barlow"/>
              </a:rPr>
              <a:t>Removes stigma/blame from the individual to consider gaps in the system   </a:t>
            </a:r>
            <a:endParaRPr sz="1400" b="1" dirty="0">
              <a:solidFill>
                <a:schemeClr val="bg1"/>
              </a:solidFill>
              <a:latin typeface="Century Gothic" panose="020B0502020202020204" pitchFamily="34" charset="0"/>
            </a:endParaRPr>
          </a:p>
          <a:p>
            <a:endParaRPr sz="1979" dirty="0"/>
          </a:p>
          <a:p>
            <a:endParaRPr sz="1979" dirty="0"/>
          </a:p>
          <a:p>
            <a:endParaRPr sz="1979" dirty="0"/>
          </a:p>
        </p:txBody>
      </p:sp>
      <p:grpSp>
        <p:nvGrpSpPr>
          <p:cNvPr id="72" name="Google Shape;322;p31">
            <a:extLst>
              <a:ext uri="{FF2B5EF4-FFF2-40B4-BE49-F238E27FC236}">
                <a16:creationId xmlns:a16="http://schemas.microsoft.com/office/drawing/2014/main" id="{78DE4B49-56ED-49F1-A4E2-7F20B2CD9832}"/>
              </a:ext>
            </a:extLst>
          </p:cNvPr>
          <p:cNvGrpSpPr/>
          <p:nvPr/>
        </p:nvGrpSpPr>
        <p:grpSpPr>
          <a:xfrm>
            <a:off x="3735799" y="5261847"/>
            <a:ext cx="368104" cy="368104"/>
            <a:chOff x="3157188" y="909150"/>
            <a:chExt cx="470400" cy="470400"/>
          </a:xfrm>
        </p:grpSpPr>
        <p:sp>
          <p:nvSpPr>
            <p:cNvPr id="73" name="Google Shape;323;p31">
              <a:extLst>
                <a:ext uri="{FF2B5EF4-FFF2-40B4-BE49-F238E27FC236}">
                  <a16:creationId xmlns:a16="http://schemas.microsoft.com/office/drawing/2014/main" id="{7983A80F-7044-4C55-8201-3C21EE205DAC}"/>
                </a:ext>
              </a:extLst>
            </p:cNvPr>
            <p:cNvSpPr/>
            <p:nvPr/>
          </p:nvSpPr>
          <p:spPr>
            <a:xfrm>
              <a:off x="3157188" y="909150"/>
              <a:ext cx="470400" cy="470400"/>
            </a:xfrm>
            <a:prstGeom prst="ellipse">
              <a:avLst/>
            </a:prstGeom>
            <a:solidFill>
              <a:srgbClr val="FFFFFF"/>
            </a:solidFill>
            <a:ln>
              <a:noFill/>
            </a:ln>
          </p:spPr>
          <p:txBody>
            <a:bodyPr spcFirstLastPara="1" wrap="square" lIns="129267" tIns="129267" rIns="129267" bIns="129267" anchor="ctr" anchorCtr="0">
              <a:noAutofit/>
            </a:bodyPr>
            <a:lstStyle/>
            <a:p>
              <a:endParaRPr sz="2400"/>
            </a:p>
          </p:txBody>
        </p:sp>
        <p:sp>
          <p:nvSpPr>
            <p:cNvPr id="74" name="Google Shape;324;p31">
              <a:extLst>
                <a:ext uri="{FF2B5EF4-FFF2-40B4-BE49-F238E27FC236}">
                  <a16:creationId xmlns:a16="http://schemas.microsoft.com/office/drawing/2014/main" id="{359C747A-77F0-4548-89D5-9885C45D93D9}"/>
                </a:ext>
              </a:extLst>
            </p:cNvPr>
            <p:cNvSpPr/>
            <p:nvPr/>
          </p:nvSpPr>
          <p:spPr>
            <a:xfrm>
              <a:off x="3243138" y="995100"/>
              <a:ext cx="298500" cy="298500"/>
            </a:xfrm>
            <a:prstGeom prst="mathPlus">
              <a:avLst>
                <a:gd name="adj1" fmla="val 9900"/>
              </a:avLst>
            </a:prstGeom>
            <a:solidFill>
              <a:schemeClr val="accent3"/>
            </a:solidFill>
            <a:ln>
              <a:noFill/>
            </a:ln>
          </p:spPr>
          <p:txBody>
            <a:bodyPr spcFirstLastPara="1" wrap="square" lIns="129267" tIns="129267" rIns="129267" bIns="129267" anchor="ctr" anchorCtr="0">
              <a:noAutofit/>
            </a:bodyPr>
            <a:lstStyle/>
            <a:p>
              <a:endParaRPr sz="2400"/>
            </a:p>
          </p:txBody>
        </p:sp>
      </p:grpSp>
      <p:grpSp>
        <p:nvGrpSpPr>
          <p:cNvPr id="75" name="Google Shape;319;p31">
            <a:extLst>
              <a:ext uri="{FF2B5EF4-FFF2-40B4-BE49-F238E27FC236}">
                <a16:creationId xmlns:a16="http://schemas.microsoft.com/office/drawing/2014/main" id="{44FB706A-3720-46AA-8869-89F8EA045327}"/>
              </a:ext>
            </a:extLst>
          </p:cNvPr>
          <p:cNvGrpSpPr/>
          <p:nvPr/>
        </p:nvGrpSpPr>
        <p:grpSpPr>
          <a:xfrm>
            <a:off x="6787898" y="5223248"/>
            <a:ext cx="369815" cy="368129"/>
            <a:chOff x="4858109" y="2631368"/>
            <a:chExt cx="316442" cy="315000"/>
          </a:xfrm>
        </p:grpSpPr>
        <p:sp>
          <p:nvSpPr>
            <p:cNvPr id="76" name="Google Shape;320;p31">
              <a:extLst>
                <a:ext uri="{FF2B5EF4-FFF2-40B4-BE49-F238E27FC236}">
                  <a16:creationId xmlns:a16="http://schemas.microsoft.com/office/drawing/2014/main" id="{44F7A77A-ACAF-4141-ADBB-C339D6D7EBD9}"/>
                </a:ext>
              </a:extLst>
            </p:cNvPr>
            <p:cNvSpPr/>
            <p:nvPr/>
          </p:nvSpPr>
          <p:spPr>
            <a:xfrm>
              <a:off x="4859551" y="2631368"/>
              <a:ext cx="315000" cy="315000"/>
            </a:xfrm>
            <a:prstGeom prst="ellipse">
              <a:avLst/>
            </a:prstGeom>
            <a:solidFill>
              <a:srgbClr val="FFFFFF"/>
            </a:solidFill>
            <a:ln>
              <a:noFill/>
            </a:ln>
          </p:spPr>
          <p:txBody>
            <a:bodyPr spcFirstLastPara="1" wrap="square" lIns="129267" tIns="129267" rIns="129267" bIns="129267" anchor="ctr" anchorCtr="0">
              <a:noAutofit/>
            </a:bodyPr>
            <a:lstStyle/>
            <a:p>
              <a:endParaRPr sz="2400"/>
            </a:p>
          </p:txBody>
        </p:sp>
        <p:sp>
          <p:nvSpPr>
            <p:cNvPr id="77" name="Google Shape;321;p31">
              <a:extLst>
                <a:ext uri="{FF2B5EF4-FFF2-40B4-BE49-F238E27FC236}">
                  <a16:creationId xmlns:a16="http://schemas.microsoft.com/office/drawing/2014/main" id="{6B4467C4-E61C-41F7-8758-C15E66822E15}"/>
                </a:ext>
              </a:extLst>
            </p:cNvPr>
            <p:cNvSpPr/>
            <p:nvPr/>
          </p:nvSpPr>
          <p:spPr>
            <a:xfrm>
              <a:off x="4858109" y="2739300"/>
              <a:ext cx="239100" cy="99000"/>
            </a:xfrm>
            <a:prstGeom prst="rightArrow">
              <a:avLst>
                <a:gd name="adj1" fmla="val 32020"/>
                <a:gd name="adj2" fmla="val 66970"/>
              </a:avLst>
            </a:prstGeom>
            <a:solidFill>
              <a:schemeClr val="tx1"/>
            </a:solidFill>
            <a:ln>
              <a:noFill/>
            </a:ln>
          </p:spPr>
          <p:txBody>
            <a:bodyPr spcFirstLastPara="1" wrap="square" lIns="129267" tIns="129267" rIns="129267" bIns="129267" anchor="ctr" anchorCtr="0">
              <a:noAutofit/>
            </a:bodyPr>
            <a:lstStyle/>
            <a:p>
              <a:br>
                <a:rPr lang="en-CA" sz="1979"/>
              </a:br>
              <a:endParaRPr sz="1979"/>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6D85-4D71-4EFF-120C-069FB1B8FBA5}"/>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39721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8317F-0D33-65EB-600D-7A1B791019ED}"/>
              </a:ext>
            </a:extLst>
          </p:cNvPr>
          <p:cNvSpPr>
            <a:spLocks noGrp="1"/>
          </p:cNvSpPr>
          <p:nvPr>
            <p:ph type="title"/>
          </p:nvPr>
        </p:nvSpPr>
        <p:spPr/>
        <p:txBody>
          <a:bodyPr/>
          <a:lstStyle/>
          <a:p>
            <a:r>
              <a:rPr lang="en-US" dirty="0"/>
              <a:t>Land Acknowledgement</a:t>
            </a:r>
          </a:p>
        </p:txBody>
      </p:sp>
    </p:spTree>
    <p:extLst>
      <p:ext uri="{BB962C8B-B14F-4D97-AF65-F5344CB8AC3E}">
        <p14:creationId xmlns:p14="http://schemas.microsoft.com/office/powerpoint/2010/main" val="42720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2241D6-B32D-8E47-5325-8C149DD5B0F5}"/>
              </a:ext>
            </a:extLst>
          </p:cNvPr>
          <p:cNvSpPr>
            <a:spLocks noGrp="1"/>
          </p:cNvSpPr>
          <p:nvPr>
            <p:ph type="title"/>
          </p:nvPr>
        </p:nvSpPr>
        <p:spPr>
          <a:xfrm>
            <a:off x="609600" y="541980"/>
            <a:ext cx="10972800" cy="671945"/>
          </a:xfrm>
        </p:spPr>
        <p:txBody>
          <a:bodyPr/>
          <a:lstStyle/>
          <a:p>
            <a:r>
              <a:rPr lang="en-CA" dirty="0"/>
              <a:t>Land Acknowledgement </a:t>
            </a:r>
            <a:endParaRPr lang="en-US" dirty="0"/>
          </a:p>
        </p:txBody>
      </p:sp>
      <p:sp>
        <p:nvSpPr>
          <p:cNvPr id="4" name="Text Placeholder 3">
            <a:extLst>
              <a:ext uri="{FF2B5EF4-FFF2-40B4-BE49-F238E27FC236}">
                <a16:creationId xmlns:a16="http://schemas.microsoft.com/office/drawing/2014/main" id="{B8BE86DD-0DC9-EF68-EB2D-FEB270330C8D}"/>
              </a:ext>
            </a:extLst>
          </p:cNvPr>
          <p:cNvSpPr>
            <a:spLocks noGrp="1"/>
          </p:cNvSpPr>
          <p:nvPr>
            <p:ph type="body" sz="quarter" idx="12"/>
          </p:nvPr>
        </p:nvSpPr>
        <p:spPr>
          <a:xfrm>
            <a:off x="609600" y="1070559"/>
            <a:ext cx="11028555" cy="4120116"/>
          </a:xfrm>
        </p:spPr>
        <p:txBody>
          <a:bodyPr>
            <a:noAutofit/>
          </a:bodyPr>
          <a:lstStyle/>
          <a:p>
            <a:pPr marL="0" lvl="0" indent="0">
              <a:lnSpc>
                <a:spcPct val="100000"/>
              </a:lnSpc>
              <a:spcBef>
                <a:spcPts val="1000"/>
              </a:spcBef>
              <a:spcAft>
                <a:spcPts val="0"/>
              </a:spcAft>
              <a:buNone/>
            </a:pPr>
            <a:endParaRPr lang="en-CA" sz="2000" b="0" i="1" dirty="0"/>
          </a:p>
          <a:p>
            <a:pPr marL="0" lvl="0" indent="0">
              <a:lnSpc>
                <a:spcPct val="100000"/>
              </a:lnSpc>
              <a:spcBef>
                <a:spcPts val="1000"/>
              </a:spcBef>
              <a:spcAft>
                <a:spcPts val="0"/>
              </a:spcAft>
              <a:buNone/>
            </a:pPr>
            <a:r>
              <a:rPr lang="en-CA" sz="2000" b="0" i="1" dirty="0"/>
              <a:t>I would like to acknowledge that we are situated on the traditional and ancestral lands of many Indigenous Nations on which we are learning, working and organizing today. The area known as </a:t>
            </a:r>
            <a:r>
              <a:rPr lang="en-CA" sz="2000" b="0" i="1" dirty="0" err="1"/>
              <a:t>Tkaronto</a:t>
            </a:r>
            <a:r>
              <a:rPr lang="en-CA" sz="2000" b="0" i="1" dirty="0"/>
              <a:t> has been taken care of by the Anishinaabe, including the </a:t>
            </a:r>
            <a:r>
              <a:rPr lang="en-CA" sz="2000" b="0" i="1" dirty="0" err="1"/>
              <a:t>Mississaugas</a:t>
            </a:r>
            <a:r>
              <a:rPr lang="en-CA" sz="2000" b="0" i="1" dirty="0"/>
              <a:t> of the Credit, Haudenosaunee, and Huron-Wendat territory. Today, this meeting place is still the home to many Indigenous Peoples from across Turtle Island and I am grateful to have the opportunity to work on this land as a settler. </a:t>
            </a:r>
          </a:p>
          <a:p>
            <a:pPr marL="0" lvl="0" indent="0">
              <a:lnSpc>
                <a:spcPct val="100000"/>
              </a:lnSpc>
              <a:spcBef>
                <a:spcPts val="1000"/>
              </a:spcBef>
              <a:spcAft>
                <a:spcPts val="0"/>
              </a:spcAft>
              <a:buNone/>
            </a:pPr>
            <a:endParaRPr lang="en-CA" sz="2000" b="0" i="1" dirty="0">
              <a:hlinkClick r:id="rId2"/>
            </a:endParaRPr>
          </a:p>
          <a:p>
            <a:pPr marL="0" lvl="0" indent="0">
              <a:lnSpc>
                <a:spcPct val="100000"/>
              </a:lnSpc>
              <a:spcBef>
                <a:spcPts val="1000"/>
              </a:spcBef>
              <a:spcAft>
                <a:spcPts val="0"/>
              </a:spcAft>
              <a:buNone/>
            </a:pPr>
            <a:r>
              <a:rPr lang="en-CA" sz="1200" i="1" dirty="0">
                <a:hlinkClick r:id="rId2"/>
              </a:rPr>
              <a:t>References: </a:t>
            </a:r>
          </a:p>
          <a:p>
            <a:pPr marL="0" lvl="0" indent="0">
              <a:lnSpc>
                <a:spcPct val="90000"/>
              </a:lnSpc>
              <a:spcBef>
                <a:spcPts val="1000"/>
              </a:spcBef>
              <a:spcAft>
                <a:spcPts val="0"/>
              </a:spcAft>
              <a:buNone/>
            </a:pPr>
            <a:r>
              <a:rPr lang="en-US" sz="1200" b="0" dirty="0">
                <a:solidFill>
                  <a:prstClr val="black"/>
                </a:solidFill>
                <a:hlinkClick r:id="rId3"/>
              </a:rPr>
              <a:t>Truth and Reconciliation Commission of Canada: Calls to Action</a:t>
            </a:r>
            <a:endParaRPr lang="en-CA" sz="1200" b="0" dirty="0">
              <a:solidFill>
                <a:prstClr val="black"/>
              </a:solidFill>
              <a:hlinkClick r:id="" action="ppaction://noaction"/>
            </a:endParaRPr>
          </a:p>
          <a:p>
            <a:pPr marL="0" lvl="0" indent="0">
              <a:lnSpc>
                <a:spcPct val="90000"/>
              </a:lnSpc>
              <a:spcBef>
                <a:spcPts val="1000"/>
              </a:spcBef>
              <a:spcAft>
                <a:spcPts val="0"/>
              </a:spcAft>
              <a:buNone/>
            </a:pPr>
            <a:r>
              <a:rPr lang="en-CA" sz="1200" b="0" dirty="0">
                <a:solidFill>
                  <a:prstClr val="black"/>
                </a:solidFill>
                <a:hlinkClick r:id="" action="ppaction://noaction"/>
              </a:rPr>
              <a:t>Land Acknowledgement Guidance (toronto.ca)</a:t>
            </a:r>
            <a:endParaRPr lang="en-CA" sz="1200" b="0" i="1" dirty="0">
              <a:solidFill>
                <a:prstClr val="black"/>
              </a:solidFill>
              <a:hlinkClick r:id="rId4"/>
            </a:endParaRPr>
          </a:p>
          <a:p>
            <a:pPr marL="0" lvl="0" indent="0">
              <a:lnSpc>
                <a:spcPct val="90000"/>
              </a:lnSpc>
              <a:spcBef>
                <a:spcPts val="1000"/>
              </a:spcBef>
              <a:spcAft>
                <a:spcPts val="0"/>
              </a:spcAft>
              <a:buNone/>
            </a:pPr>
            <a:r>
              <a:rPr lang="en-CA" sz="1200" b="0" dirty="0">
                <a:solidFill>
                  <a:prstClr val="black"/>
                </a:solidFill>
                <a:hlinkClick r:id="rId4"/>
              </a:rPr>
              <a:t>Dish With One Spoon - </a:t>
            </a:r>
            <a:r>
              <a:rPr lang="en-CA" sz="1200" b="0" dirty="0" err="1">
                <a:solidFill>
                  <a:prstClr val="black"/>
                </a:solidFill>
                <a:hlinkClick r:id="rId4"/>
              </a:rPr>
              <a:t>Nandogikendan</a:t>
            </a:r>
            <a:endParaRPr lang="en-CA" sz="1200" b="0" dirty="0">
              <a:solidFill>
                <a:prstClr val="black"/>
              </a:solidFill>
            </a:endParaRPr>
          </a:p>
          <a:p>
            <a:pPr marL="0" lvl="0" indent="0">
              <a:lnSpc>
                <a:spcPct val="90000"/>
              </a:lnSpc>
              <a:spcBef>
                <a:spcPts val="1000"/>
              </a:spcBef>
              <a:spcAft>
                <a:spcPts val="0"/>
              </a:spcAft>
              <a:buNone/>
            </a:pPr>
            <a:r>
              <a:rPr lang="en-CA" sz="1200" b="0" dirty="0">
                <a:solidFill>
                  <a:prstClr val="black"/>
                </a:solidFill>
                <a:hlinkClick r:id="rId5"/>
              </a:rPr>
              <a:t>Activism Skills: Land and Territory Acknowledgement - Amnesty International Canada</a:t>
            </a:r>
            <a:endParaRPr lang="en-CA" sz="1200" b="0" dirty="0">
              <a:solidFill>
                <a:prstClr val="black"/>
              </a:solidFill>
            </a:endParaRPr>
          </a:p>
        </p:txBody>
      </p:sp>
      <p:sp>
        <p:nvSpPr>
          <p:cNvPr id="11" name="Slide Number Placeholder 10">
            <a:extLst>
              <a:ext uri="{FF2B5EF4-FFF2-40B4-BE49-F238E27FC236}">
                <a16:creationId xmlns:a16="http://schemas.microsoft.com/office/drawing/2014/main" id="{36C1D4D9-C50F-F48F-BF77-92C24E759091}"/>
              </a:ext>
            </a:extLst>
          </p:cNvPr>
          <p:cNvSpPr>
            <a:spLocks noGrp="1"/>
          </p:cNvSpPr>
          <p:nvPr>
            <p:ph type="sldNum" sz="quarter" idx="14"/>
          </p:nvPr>
        </p:nvSpPr>
        <p:spPr/>
        <p:txBody>
          <a:bodyPr/>
          <a:lstStyle/>
          <a:p>
            <a:fld id="{1782C561-A41C-D443-B264-42DD39AE3245}" type="slidenum">
              <a:rPr lang="en-US" smtClean="0"/>
              <a:pPr/>
              <a:t>3</a:t>
            </a:fld>
            <a:endParaRPr lang="en-US"/>
          </a:p>
        </p:txBody>
      </p:sp>
    </p:spTree>
    <p:extLst>
      <p:ext uri="{BB962C8B-B14F-4D97-AF65-F5344CB8AC3E}">
        <p14:creationId xmlns:p14="http://schemas.microsoft.com/office/powerpoint/2010/main" val="229387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1E26-4609-B762-47CA-934A321A905A}"/>
              </a:ext>
            </a:extLst>
          </p:cNvPr>
          <p:cNvSpPr>
            <a:spLocks noGrp="1"/>
          </p:cNvSpPr>
          <p:nvPr>
            <p:ph type="title"/>
          </p:nvPr>
        </p:nvSpPr>
        <p:spPr>
          <a:xfrm>
            <a:off x="609600" y="823511"/>
            <a:ext cx="10972800" cy="671945"/>
          </a:xfrm>
        </p:spPr>
        <p:txBody>
          <a:bodyPr/>
          <a:lstStyle/>
          <a:p>
            <a:r>
              <a:rPr lang="en-US"/>
              <a:t>Placeholder for EAP Contact Information</a:t>
            </a:r>
            <a:endParaRPr lang="en-US" b="0">
              <a:solidFill>
                <a:srgbClr val="000000"/>
              </a:solidFill>
            </a:endParaRPr>
          </a:p>
        </p:txBody>
      </p:sp>
    </p:spTree>
    <p:extLst>
      <p:ext uri="{BB962C8B-B14F-4D97-AF65-F5344CB8AC3E}">
        <p14:creationId xmlns:p14="http://schemas.microsoft.com/office/powerpoint/2010/main" val="82602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471E-F470-4DAC-8A9B-77F13DAEBBA0}"/>
              </a:ext>
            </a:extLst>
          </p:cNvPr>
          <p:cNvSpPr>
            <a:spLocks noGrp="1"/>
          </p:cNvSpPr>
          <p:nvPr>
            <p:ph type="title"/>
          </p:nvPr>
        </p:nvSpPr>
        <p:spPr>
          <a:xfrm>
            <a:off x="609600" y="2841859"/>
            <a:ext cx="10972800" cy="671945"/>
          </a:xfrm>
        </p:spPr>
        <p:txBody>
          <a:bodyPr/>
          <a:lstStyle/>
          <a:p>
            <a:r>
              <a:rPr lang="en-US" dirty="0"/>
              <a:t>Module 2: Exploring Root Causes of Health Inequities </a:t>
            </a:r>
          </a:p>
        </p:txBody>
      </p:sp>
    </p:spTree>
    <p:extLst>
      <p:ext uri="{BB962C8B-B14F-4D97-AF65-F5344CB8AC3E}">
        <p14:creationId xmlns:p14="http://schemas.microsoft.com/office/powerpoint/2010/main" val="20009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p:nvPr/>
        </p:nvSpPr>
        <p:spPr>
          <a:xfrm>
            <a:off x="0" y="-12700"/>
            <a:ext cx="12192000" cy="990800"/>
          </a:xfrm>
          <a:prstGeom prst="rect">
            <a:avLst/>
          </a:prstGeom>
          <a:solidFill>
            <a:srgbClr val="103B5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9" name="Google Shape;219;p26"/>
          <p:cNvSpPr txBox="1"/>
          <p:nvPr/>
        </p:nvSpPr>
        <p:spPr>
          <a:xfrm>
            <a:off x="0" y="114267"/>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dirty="0">
                <a:solidFill>
                  <a:schemeClr val="lt1"/>
                </a:solidFill>
                <a:latin typeface="Century Gothic" panose="020B0502020202020204" pitchFamily="34" charset="0"/>
                <a:ea typeface="Barlow"/>
                <a:cs typeface="Barlow"/>
                <a:sym typeface="Barlow"/>
              </a:rPr>
              <a:t>Racism, Colonialism, Eugenics</a:t>
            </a:r>
            <a:endParaRPr sz="3467" b="1" dirty="0">
              <a:solidFill>
                <a:schemeClr val="lt1"/>
              </a:solidFill>
              <a:latin typeface="Century Gothic" panose="020B0502020202020204" pitchFamily="34" charset="0"/>
              <a:ea typeface="Barlow"/>
              <a:cs typeface="Barlow"/>
              <a:sym typeface="Barlow"/>
            </a:endParaRPr>
          </a:p>
        </p:txBody>
      </p:sp>
      <p:sp>
        <p:nvSpPr>
          <p:cNvPr id="220" name="Google Shape;220;p26"/>
          <p:cNvSpPr/>
          <p:nvPr/>
        </p:nvSpPr>
        <p:spPr>
          <a:xfrm>
            <a:off x="515900" y="1254433"/>
            <a:ext cx="5265600" cy="5039600"/>
          </a:xfrm>
          <a:prstGeom prst="roundRect">
            <a:avLst>
              <a:gd name="adj" fmla="val 16667"/>
            </a:avLst>
          </a:prstGeom>
          <a:solidFill>
            <a:schemeClr val="bg2">
              <a:lumMod val="50000"/>
            </a:schemeClr>
          </a:solidFill>
          <a:ln>
            <a:noFill/>
          </a:ln>
        </p:spPr>
        <p:txBody>
          <a:bodyPr spcFirstLastPara="1" wrap="square" lIns="121900" tIns="121900" rIns="121900" bIns="121900" anchor="ctr" anchorCtr="0">
            <a:noAutofit/>
          </a:bodyPr>
          <a:lstStyle/>
          <a:p>
            <a:pPr algn="ctr"/>
            <a:endParaRPr sz="2400"/>
          </a:p>
        </p:txBody>
      </p:sp>
      <p:sp>
        <p:nvSpPr>
          <p:cNvPr id="221" name="Google Shape;221;p26"/>
          <p:cNvSpPr/>
          <p:nvPr/>
        </p:nvSpPr>
        <p:spPr>
          <a:xfrm>
            <a:off x="585100" y="1254433"/>
            <a:ext cx="5265600" cy="5149600"/>
          </a:xfrm>
          <a:prstGeom prst="roundRect">
            <a:avLst>
              <a:gd name="adj" fmla="val 16667"/>
            </a:avLst>
          </a:prstGeom>
          <a:solidFill>
            <a:srgbClr val="103B58"/>
          </a:solidFill>
          <a:ln>
            <a:noFill/>
          </a:ln>
        </p:spPr>
        <p:txBody>
          <a:bodyPr spcFirstLastPara="1" wrap="square" lIns="121900" tIns="121900" rIns="121900" bIns="121900" anchor="ctr" anchorCtr="0">
            <a:noAutofit/>
          </a:bodyPr>
          <a:lstStyle/>
          <a:p>
            <a:pPr algn="ctr"/>
            <a:endParaRPr sz="2400"/>
          </a:p>
        </p:txBody>
      </p:sp>
      <p:sp>
        <p:nvSpPr>
          <p:cNvPr id="222" name="Google Shape;222;p26"/>
          <p:cNvSpPr/>
          <p:nvPr/>
        </p:nvSpPr>
        <p:spPr>
          <a:xfrm>
            <a:off x="6252800" y="1254433"/>
            <a:ext cx="5265600" cy="5039600"/>
          </a:xfrm>
          <a:prstGeom prst="roundRect">
            <a:avLst>
              <a:gd name="adj" fmla="val 16667"/>
            </a:avLst>
          </a:prstGeom>
          <a:solidFill>
            <a:schemeClr val="bg2">
              <a:lumMod val="50000"/>
            </a:schemeClr>
          </a:solidFill>
          <a:ln>
            <a:noFill/>
          </a:ln>
        </p:spPr>
        <p:txBody>
          <a:bodyPr spcFirstLastPara="1" wrap="square" lIns="121900" tIns="121900" rIns="121900" bIns="121900" anchor="ctr" anchorCtr="0">
            <a:noAutofit/>
          </a:bodyPr>
          <a:lstStyle/>
          <a:p>
            <a:pPr algn="ctr"/>
            <a:endParaRPr sz="2400"/>
          </a:p>
        </p:txBody>
      </p:sp>
      <p:sp>
        <p:nvSpPr>
          <p:cNvPr id="223" name="Google Shape;223;p26"/>
          <p:cNvSpPr/>
          <p:nvPr/>
        </p:nvSpPr>
        <p:spPr>
          <a:xfrm>
            <a:off x="6322000" y="1254433"/>
            <a:ext cx="5265600" cy="5149600"/>
          </a:xfrm>
          <a:prstGeom prst="roundRect">
            <a:avLst>
              <a:gd name="adj" fmla="val 16667"/>
            </a:avLst>
          </a:prstGeom>
          <a:solidFill>
            <a:srgbClr val="103B58"/>
          </a:solidFill>
          <a:ln>
            <a:noFill/>
          </a:ln>
        </p:spPr>
        <p:txBody>
          <a:bodyPr spcFirstLastPara="1" wrap="square" lIns="121900" tIns="121900" rIns="121900" bIns="121900" anchor="ctr" anchorCtr="0">
            <a:noAutofit/>
          </a:bodyPr>
          <a:lstStyle/>
          <a:p>
            <a:pPr algn="ctr"/>
            <a:endParaRPr sz="2400"/>
          </a:p>
        </p:txBody>
      </p:sp>
      <p:sp>
        <p:nvSpPr>
          <p:cNvPr id="224" name="Google Shape;224;p26"/>
          <p:cNvSpPr txBox="1"/>
          <p:nvPr/>
        </p:nvSpPr>
        <p:spPr>
          <a:xfrm>
            <a:off x="1200833" y="1620933"/>
            <a:ext cx="4122800" cy="362800"/>
          </a:xfrm>
          <a:prstGeom prst="rect">
            <a:avLst/>
          </a:prstGeom>
          <a:noFill/>
          <a:ln>
            <a:noFill/>
          </a:ln>
        </p:spPr>
        <p:txBody>
          <a:bodyPr spcFirstLastPara="1" wrap="square" lIns="121900" tIns="121900" rIns="121900" bIns="121900" anchor="ctr" anchorCtr="0">
            <a:noAutofit/>
          </a:bodyPr>
          <a:lstStyle/>
          <a:p>
            <a:pPr algn="ctr"/>
            <a:r>
              <a:rPr lang="en-CA" sz="2533" b="1" dirty="0">
                <a:solidFill>
                  <a:schemeClr val="lt1"/>
                </a:solidFill>
                <a:latin typeface="Century Gothic" panose="020B0502020202020204" pitchFamily="34" charset="0"/>
                <a:ea typeface="Barlow"/>
                <a:cs typeface="Barlow"/>
                <a:sym typeface="Barlow"/>
              </a:rPr>
              <a:t>Historical Foundations</a:t>
            </a:r>
            <a:endParaRPr sz="2533" b="1" dirty="0">
              <a:solidFill>
                <a:schemeClr val="lt1"/>
              </a:solidFill>
              <a:latin typeface="Century Gothic" panose="020B0502020202020204" pitchFamily="34" charset="0"/>
              <a:ea typeface="Barlow"/>
              <a:cs typeface="Barlow"/>
              <a:sym typeface="Barlow"/>
            </a:endParaRPr>
          </a:p>
        </p:txBody>
      </p:sp>
      <p:sp>
        <p:nvSpPr>
          <p:cNvPr id="225" name="Google Shape;225;p26"/>
          <p:cNvSpPr txBox="1"/>
          <p:nvPr/>
        </p:nvSpPr>
        <p:spPr>
          <a:xfrm>
            <a:off x="6995000" y="1620933"/>
            <a:ext cx="4122800" cy="362800"/>
          </a:xfrm>
          <a:prstGeom prst="rect">
            <a:avLst/>
          </a:prstGeom>
          <a:noFill/>
          <a:ln>
            <a:noFill/>
          </a:ln>
        </p:spPr>
        <p:txBody>
          <a:bodyPr spcFirstLastPara="1" wrap="square" lIns="121900" tIns="121900" rIns="121900" bIns="121900" anchor="ctr" anchorCtr="0">
            <a:noAutofit/>
          </a:bodyPr>
          <a:lstStyle/>
          <a:p>
            <a:pPr algn="ctr"/>
            <a:r>
              <a:rPr lang="en-CA" sz="2533" b="1" dirty="0">
                <a:solidFill>
                  <a:schemeClr val="lt1"/>
                </a:solidFill>
                <a:latin typeface="Century Gothic" panose="020B0502020202020204" pitchFamily="34" charset="0"/>
                <a:ea typeface="Barlow"/>
                <a:cs typeface="Barlow"/>
                <a:sym typeface="Barlow"/>
              </a:rPr>
              <a:t>Examples</a:t>
            </a:r>
            <a:endParaRPr sz="2533" b="1" dirty="0">
              <a:solidFill>
                <a:schemeClr val="lt1"/>
              </a:solidFill>
              <a:latin typeface="Century Gothic" panose="020B0502020202020204" pitchFamily="34" charset="0"/>
              <a:ea typeface="Barlow"/>
              <a:cs typeface="Barlow"/>
              <a:sym typeface="Barlow"/>
            </a:endParaRPr>
          </a:p>
        </p:txBody>
      </p:sp>
      <p:sp>
        <p:nvSpPr>
          <p:cNvPr id="226" name="Google Shape;226;p26"/>
          <p:cNvSpPr/>
          <p:nvPr/>
        </p:nvSpPr>
        <p:spPr>
          <a:xfrm>
            <a:off x="6784633" y="4280000"/>
            <a:ext cx="2043200" cy="736000"/>
          </a:xfrm>
          <a:prstGeom prst="roundRect">
            <a:avLst>
              <a:gd name="adj" fmla="val 16667"/>
            </a:avLst>
          </a:prstGeom>
          <a:solidFill>
            <a:srgbClr val="00B0F0"/>
          </a:solidFill>
          <a:ln>
            <a:noFill/>
          </a:ln>
          <a:effectLst>
            <a:outerShdw blurRad="57150" dist="66675" dir="9120000" algn="bl" rotWithShape="0">
              <a:srgbClr val="202124">
                <a:alpha val="21000"/>
              </a:srgbClr>
            </a:outerShdw>
          </a:effectLst>
        </p:spPr>
        <p:txBody>
          <a:bodyPr spcFirstLastPara="1" wrap="square" lIns="121900" tIns="121900" rIns="121900" bIns="121900" anchor="ctr" anchorCtr="0">
            <a:noAutofit/>
          </a:bodyPr>
          <a:lstStyle/>
          <a:p>
            <a:pPr algn="ctr"/>
            <a:r>
              <a:rPr lang="en-CA" sz="2133" b="1" dirty="0">
                <a:solidFill>
                  <a:schemeClr val="accent3"/>
                </a:solidFill>
                <a:latin typeface="Barlow"/>
                <a:ea typeface="Barlow"/>
                <a:cs typeface="Barlow"/>
                <a:sym typeface="Barlow"/>
              </a:rPr>
              <a:t>Gynecology</a:t>
            </a:r>
            <a:endParaRPr sz="2400" dirty="0">
              <a:solidFill>
                <a:schemeClr val="accent3"/>
              </a:solidFill>
            </a:endParaRPr>
          </a:p>
        </p:txBody>
      </p:sp>
      <p:sp>
        <p:nvSpPr>
          <p:cNvPr id="227" name="Google Shape;227;p26"/>
          <p:cNvSpPr txBox="1"/>
          <p:nvPr/>
        </p:nvSpPr>
        <p:spPr>
          <a:xfrm>
            <a:off x="1401133" y="2147567"/>
            <a:ext cx="4257600" cy="1651200"/>
          </a:xfrm>
          <a:prstGeom prst="rect">
            <a:avLst/>
          </a:prstGeom>
          <a:noFill/>
          <a:ln>
            <a:noFill/>
          </a:ln>
        </p:spPr>
        <p:txBody>
          <a:bodyPr spcFirstLastPara="1" wrap="square" lIns="121900" tIns="121900" rIns="121900" bIns="121900" anchor="t" anchorCtr="0">
            <a:noAutofit/>
          </a:bodyPr>
          <a:lstStyle/>
          <a:p>
            <a:r>
              <a:rPr lang="en-CA" sz="2267" dirty="0">
                <a:solidFill>
                  <a:schemeClr val="lt1"/>
                </a:solidFill>
                <a:latin typeface="Century Gothic" panose="020B0502020202020204" pitchFamily="34" charset="0"/>
                <a:ea typeface="Barlow"/>
                <a:cs typeface="Barlow"/>
                <a:sym typeface="Barlow"/>
              </a:rPr>
              <a:t>Tuskegee study and Nazi experimentation often referenced as example of medical racism and  unethical research</a:t>
            </a:r>
            <a:endParaRPr sz="2267" dirty="0">
              <a:solidFill>
                <a:schemeClr val="lt1"/>
              </a:solidFill>
              <a:latin typeface="Century Gothic" panose="020B0502020202020204" pitchFamily="34" charset="0"/>
              <a:ea typeface="Barlow"/>
              <a:cs typeface="Barlow"/>
              <a:sym typeface="Barlow"/>
            </a:endParaRPr>
          </a:p>
        </p:txBody>
      </p:sp>
      <p:sp>
        <p:nvSpPr>
          <p:cNvPr id="228" name="Google Shape;228;p26"/>
          <p:cNvSpPr txBox="1"/>
          <p:nvPr/>
        </p:nvSpPr>
        <p:spPr>
          <a:xfrm>
            <a:off x="1401133" y="3983100"/>
            <a:ext cx="4122800" cy="2827200"/>
          </a:xfrm>
          <a:prstGeom prst="rect">
            <a:avLst/>
          </a:prstGeom>
          <a:noFill/>
          <a:ln>
            <a:noFill/>
          </a:ln>
        </p:spPr>
        <p:txBody>
          <a:bodyPr spcFirstLastPara="1" wrap="square" lIns="121900" tIns="121900" rIns="121900" bIns="121900" anchor="t" anchorCtr="0">
            <a:noAutofit/>
          </a:bodyPr>
          <a:lstStyle/>
          <a:p>
            <a:r>
              <a:rPr lang="en-CA" sz="2267" dirty="0">
                <a:solidFill>
                  <a:schemeClr val="lt1"/>
                </a:solidFill>
                <a:latin typeface="Century Gothic" panose="020B0502020202020204" pitchFamily="34" charset="0"/>
                <a:ea typeface="Barlow"/>
                <a:cs typeface="Barlow"/>
                <a:sym typeface="Barlow"/>
              </a:rPr>
              <a:t>Systematic exploitation disguised as research is actually </a:t>
            </a:r>
            <a:r>
              <a:rPr lang="en-CA" sz="2267" b="1" dirty="0">
                <a:solidFill>
                  <a:schemeClr val="lt1"/>
                </a:solidFill>
                <a:latin typeface="Century Gothic" panose="020B0502020202020204" pitchFamily="34" charset="0"/>
                <a:ea typeface="Barlow"/>
                <a:cs typeface="Barlow"/>
                <a:sym typeface="Barlow"/>
              </a:rPr>
              <a:t>the foundation</a:t>
            </a:r>
            <a:r>
              <a:rPr lang="en-CA" sz="2267" dirty="0">
                <a:solidFill>
                  <a:schemeClr val="lt1"/>
                </a:solidFill>
                <a:latin typeface="Century Gothic" panose="020B0502020202020204" pitchFamily="34" charset="0"/>
                <a:ea typeface="Barlow"/>
                <a:cs typeface="Barlow"/>
                <a:sym typeface="Barlow"/>
              </a:rPr>
              <a:t> of much of our medical knowledge and practices today</a:t>
            </a:r>
            <a:endParaRPr sz="2267" dirty="0">
              <a:solidFill>
                <a:schemeClr val="lt1"/>
              </a:solidFill>
              <a:latin typeface="Century Gothic" panose="020B0502020202020204" pitchFamily="34" charset="0"/>
              <a:ea typeface="Barlow"/>
              <a:cs typeface="Barlow"/>
              <a:sym typeface="Barlow"/>
            </a:endParaRPr>
          </a:p>
        </p:txBody>
      </p:sp>
      <p:cxnSp>
        <p:nvCxnSpPr>
          <p:cNvPr id="229" name="Google Shape;229;p26"/>
          <p:cNvCxnSpPr/>
          <p:nvPr/>
        </p:nvCxnSpPr>
        <p:spPr>
          <a:xfrm>
            <a:off x="936333" y="2525167"/>
            <a:ext cx="464800" cy="0"/>
          </a:xfrm>
          <a:prstGeom prst="straightConnector1">
            <a:avLst/>
          </a:prstGeom>
          <a:noFill/>
          <a:ln w="19050" cap="flat" cmpd="sng">
            <a:solidFill>
              <a:schemeClr val="accent5"/>
            </a:solidFill>
            <a:prstDash val="solid"/>
            <a:round/>
            <a:headEnd type="none" w="med" len="med"/>
            <a:tailEnd type="triangle" w="med" len="med"/>
          </a:ln>
        </p:spPr>
      </p:cxnSp>
      <p:cxnSp>
        <p:nvCxnSpPr>
          <p:cNvPr id="230" name="Google Shape;230;p26"/>
          <p:cNvCxnSpPr/>
          <p:nvPr/>
        </p:nvCxnSpPr>
        <p:spPr>
          <a:xfrm>
            <a:off x="936333" y="4287633"/>
            <a:ext cx="411200" cy="0"/>
          </a:xfrm>
          <a:prstGeom prst="straightConnector1">
            <a:avLst/>
          </a:prstGeom>
          <a:noFill/>
          <a:ln w="19050" cap="flat" cmpd="sng">
            <a:solidFill>
              <a:schemeClr val="accent5"/>
            </a:solidFill>
            <a:prstDash val="solid"/>
            <a:round/>
            <a:headEnd type="none" w="med" len="med"/>
            <a:tailEnd type="triangle" w="med" len="med"/>
          </a:ln>
        </p:spPr>
      </p:cxnSp>
      <p:pic>
        <p:nvPicPr>
          <p:cNvPr id="231" name="Google Shape;231;p26" title="noun-health-1658484-DC3546 (2).png"/>
          <p:cNvPicPr preferRelativeResize="0"/>
          <p:nvPr/>
        </p:nvPicPr>
        <p:blipFill>
          <a:blip r:embed="rId3">
            <a:alphaModFix/>
          </a:blip>
          <a:stretch>
            <a:fillRect/>
          </a:stretch>
        </p:blipFill>
        <p:spPr>
          <a:xfrm>
            <a:off x="1090996" y="1569387"/>
            <a:ext cx="380932" cy="380932"/>
          </a:xfrm>
          <a:prstGeom prst="rect">
            <a:avLst/>
          </a:prstGeom>
          <a:noFill/>
          <a:ln>
            <a:noFill/>
          </a:ln>
        </p:spPr>
      </p:pic>
      <p:pic>
        <p:nvPicPr>
          <p:cNvPr id="232" name="Google Shape;232;p26" title="noun-microscope-7983277-F9AC2F.png"/>
          <p:cNvPicPr preferRelativeResize="0"/>
          <p:nvPr/>
        </p:nvPicPr>
        <p:blipFill>
          <a:blip r:embed="rId4">
            <a:alphaModFix/>
          </a:blip>
          <a:stretch>
            <a:fillRect/>
          </a:stretch>
        </p:blipFill>
        <p:spPr>
          <a:xfrm>
            <a:off x="6995000" y="1503550"/>
            <a:ext cx="545668" cy="521584"/>
          </a:xfrm>
          <a:prstGeom prst="rect">
            <a:avLst/>
          </a:prstGeom>
          <a:noFill/>
          <a:ln>
            <a:noFill/>
          </a:ln>
        </p:spPr>
      </p:pic>
      <p:sp>
        <p:nvSpPr>
          <p:cNvPr id="233" name="Google Shape;233;p26"/>
          <p:cNvSpPr/>
          <p:nvPr/>
        </p:nvSpPr>
        <p:spPr>
          <a:xfrm>
            <a:off x="9020633" y="4280000"/>
            <a:ext cx="2043200" cy="736000"/>
          </a:xfrm>
          <a:prstGeom prst="roundRect">
            <a:avLst>
              <a:gd name="adj" fmla="val 16667"/>
            </a:avLst>
          </a:prstGeom>
          <a:solidFill>
            <a:srgbClr val="00B0F0"/>
          </a:solidFill>
          <a:ln>
            <a:noFill/>
          </a:ln>
          <a:effectLst>
            <a:outerShdw blurRad="57150" dist="66675" dir="9120000" algn="bl" rotWithShape="0">
              <a:srgbClr val="202124">
                <a:alpha val="21000"/>
              </a:srgbClr>
            </a:outerShdw>
          </a:effectLst>
        </p:spPr>
        <p:txBody>
          <a:bodyPr spcFirstLastPara="1" wrap="square" lIns="121900" tIns="121900" rIns="121900" bIns="121900" anchor="ctr" anchorCtr="0">
            <a:noAutofit/>
          </a:bodyPr>
          <a:lstStyle/>
          <a:p>
            <a:pPr algn="ctr"/>
            <a:r>
              <a:rPr lang="en-CA" sz="2133" b="1" dirty="0">
                <a:solidFill>
                  <a:schemeClr val="accent3"/>
                </a:solidFill>
                <a:latin typeface="Barlow"/>
                <a:ea typeface="Barlow"/>
                <a:cs typeface="Barlow"/>
                <a:sym typeface="Barlow"/>
              </a:rPr>
              <a:t>Dermatology</a:t>
            </a:r>
            <a:endParaRPr sz="2400" dirty="0">
              <a:solidFill>
                <a:schemeClr val="accent3"/>
              </a:solidFill>
            </a:endParaRPr>
          </a:p>
        </p:txBody>
      </p:sp>
      <p:sp>
        <p:nvSpPr>
          <p:cNvPr id="234" name="Google Shape;234;p26"/>
          <p:cNvSpPr/>
          <p:nvPr/>
        </p:nvSpPr>
        <p:spPr>
          <a:xfrm>
            <a:off x="6784633" y="5139867"/>
            <a:ext cx="2043200" cy="736000"/>
          </a:xfrm>
          <a:prstGeom prst="roundRect">
            <a:avLst>
              <a:gd name="adj" fmla="val 16667"/>
            </a:avLst>
          </a:prstGeom>
          <a:solidFill>
            <a:srgbClr val="00B0F0"/>
          </a:solidFill>
          <a:ln>
            <a:noFill/>
          </a:ln>
          <a:effectLst>
            <a:outerShdw blurRad="57150" dist="66675" dir="9120000" algn="bl" rotWithShape="0">
              <a:srgbClr val="202124">
                <a:alpha val="21000"/>
              </a:srgbClr>
            </a:outerShdw>
          </a:effectLst>
        </p:spPr>
        <p:txBody>
          <a:bodyPr spcFirstLastPara="1" wrap="square" lIns="121900" tIns="121900" rIns="121900" bIns="121900" anchor="ctr" anchorCtr="0">
            <a:noAutofit/>
          </a:bodyPr>
          <a:lstStyle/>
          <a:p>
            <a:pPr algn="ctr"/>
            <a:r>
              <a:rPr lang="en-CA" sz="2133" b="1" dirty="0">
                <a:solidFill>
                  <a:schemeClr val="accent3"/>
                </a:solidFill>
                <a:latin typeface="Barlow"/>
                <a:ea typeface="Barlow"/>
                <a:cs typeface="Barlow"/>
                <a:sym typeface="Barlow"/>
              </a:rPr>
              <a:t>Canada Food Guide</a:t>
            </a:r>
            <a:endParaRPr sz="2400" dirty="0">
              <a:solidFill>
                <a:schemeClr val="accent3"/>
              </a:solidFill>
            </a:endParaRPr>
          </a:p>
        </p:txBody>
      </p:sp>
      <p:sp>
        <p:nvSpPr>
          <p:cNvPr id="235" name="Google Shape;235;p26"/>
          <p:cNvSpPr/>
          <p:nvPr/>
        </p:nvSpPr>
        <p:spPr>
          <a:xfrm>
            <a:off x="9020633" y="5179667"/>
            <a:ext cx="2043200" cy="736000"/>
          </a:xfrm>
          <a:prstGeom prst="roundRect">
            <a:avLst>
              <a:gd name="adj" fmla="val 16667"/>
            </a:avLst>
          </a:prstGeom>
          <a:solidFill>
            <a:srgbClr val="00B0F0"/>
          </a:solidFill>
          <a:ln>
            <a:noFill/>
          </a:ln>
          <a:effectLst>
            <a:outerShdw blurRad="57150" dist="66675" dir="9120000" algn="bl" rotWithShape="0">
              <a:srgbClr val="202124">
                <a:alpha val="21000"/>
              </a:srgbClr>
            </a:outerShdw>
          </a:effectLst>
        </p:spPr>
        <p:txBody>
          <a:bodyPr spcFirstLastPara="1" wrap="square" lIns="121900" tIns="121900" rIns="121900" bIns="121900" anchor="ctr" anchorCtr="0">
            <a:noAutofit/>
          </a:bodyPr>
          <a:lstStyle/>
          <a:p>
            <a:pPr algn="ctr"/>
            <a:r>
              <a:rPr lang="en-CA" sz="2133" b="1" dirty="0">
                <a:solidFill>
                  <a:schemeClr val="accent3"/>
                </a:solidFill>
                <a:latin typeface="Barlow"/>
                <a:ea typeface="Barlow"/>
                <a:cs typeface="Barlow"/>
                <a:sym typeface="Barlow"/>
              </a:rPr>
              <a:t>Biology</a:t>
            </a:r>
            <a:endParaRPr sz="2400" dirty="0">
              <a:solidFill>
                <a:schemeClr val="accent3"/>
              </a:solidFill>
            </a:endParaRPr>
          </a:p>
        </p:txBody>
      </p:sp>
      <p:sp>
        <p:nvSpPr>
          <p:cNvPr id="236" name="Google Shape;236;p26"/>
          <p:cNvSpPr txBox="1"/>
          <p:nvPr/>
        </p:nvSpPr>
        <p:spPr>
          <a:xfrm>
            <a:off x="6676243" y="2025134"/>
            <a:ext cx="4640400" cy="2106800"/>
          </a:xfrm>
          <a:prstGeom prst="rect">
            <a:avLst/>
          </a:prstGeom>
          <a:noFill/>
          <a:ln>
            <a:noFill/>
          </a:ln>
        </p:spPr>
        <p:txBody>
          <a:bodyPr spcFirstLastPara="1" wrap="square" lIns="121900" tIns="121900" rIns="121900" bIns="121900" anchor="t" anchorCtr="0">
            <a:noAutofit/>
          </a:bodyPr>
          <a:lstStyle/>
          <a:p>
            <a:r>
              <a:rPr lang="en-CA" sz="2133" dirty="0">
                <a:solidFill>
                  <a:schemeClr val="lt1"/>
                </a:solidFill>
                <a:latin typeface="Century Gothic" panose="020B0502020202020204" pitchFamily="34" charset="0"/>
                <a:ea typeface="Barlow"/>
                <a:cs typeface="Barlow"/>
                <a:sym typeface="Barlow"/>
              </a:rPr>
              <a:t>Today’s medical knowledge and practices have been built on possibilities that emerged for data collection in captured populations due to colonization, imperialism, and enslavement. </a:t>
            </a:r>
            <a:endParaRPr sz="2133" dirty="0">
              <a:solidFill>
                <a:schemeClr val="lt1"/>
              </a:solidFill>
              <a:latin typeface="Century Gothic" panose="020B0502020202020204" pitchFamily="34" charset="0"/>
              <a:ea typeface="Barlow"/>
              <a:cs typeface="Barlow"/>
              <a:sym typeface="Barlow"/>
            </a:endParaRPr>
          </a:p>
        </p:txBody>
      </p:sp>
      <p:pic>
        <p:nvPicPr>
          <p:cNvPr id="238" name="Google Shape;238;p26" title="NWT-OHT_Logo-Final-White.png"/>
          <p:cNvPicPr preferRelativeResize="0"/>
          <p:nvPr/>
        </p:nvPicPr>
        <p:blipFill>
          <a:blip r:embed="rId5">
            <a:alphaModFix/>
          </a:blip>
          <a:stretch>
            <a:fillRect/>
          </a:stretch>
        </p:blipFill>
        <p:spPr>
          <a:xfrm>
            <a:off x="161668" y="99834"/>
            <a:ext cx="1993065" cy="7104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7"/>
          <p:cNvSpPr/>
          <p:nvPr/>
        </p:nvSpPr>
        <p:spPr>
          <a:xfrm>
            <a:off x="0" y="-12700"/>
            <a:ext cx="12192000" cy="9908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44" name="Google Shape;244;p27"/>
          <p:cNvSpPr txBox="1"/>
          <p:nvPr/>
        </p:nvSpPr>
        <p:spPr>
          <a:xfrm>
            <a:off x="3920576" y="1909779"/>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245" name="Google Shape;245;p27"/>
          <p:cNvSpPr txBox="1"/>
          <p:nvPr/>
        </p:nvSpPr>
        <p:spPr>
          <a:xfrm>
            <a:off x="3920576" y="1909779"/>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246" name="Google Shape;246;p27"/>
          <p:cNvSpPr txBox="1"/>
          <p:nvPr/>
        </p:nvSpPr>
        <p:spPr>
          <a:xfrm>
            <a:off x="3920576" y="1909779"/>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247" name="Google Shape;247;p27"/>
          <p:cNvSpPr/>
          <p:nvPr/>
        </p:nvSpPr>
        <p:spPr>
          <a:xfrm>
            <a:off x="1266383" y="1192963"/>
            <a:ext cx="9377514" cy="28272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algn="ctr"/>
            <a:endParaRPr sz="2400"/>
          </a:p>
        </p:txBody>
      </p:sp>
      <p:sp>
        <p:nvSpPr>
          <p:cNvPr id="248" name="Google Shape;248;p27"/>
          <p:cNvSpPr/>
          <p:nvPr/>
        </p:nvSpPr>
        <p:spPr>
          <a:xfrm>
            <a:off x="1441776" y="1203566"/>
            <a:ext cx="9308447" cy="2736000"/>
          </a:xfrm>
          <a:prstGeom prst="roundRect">
            <a:avLst>
              <a:gd name="adj" fmla="val 16667"/>
            </a:avLst>
          </a:prstGeom>
          <a:solidFill>
            <a:srgbClr val="103B58"/>
          </a:solidFill>
          <a:ln>
            <a:noFill/>
          </a:ln>
        </p:spPr>
        <p:txBody>
          <a:bodyPr spcFirstLastPara="1" wrap="square" lIns="121900" tIns="121900" rIns="121900" bIns="121900" anchor="ctr" anchorCtr="0">
            <a:noAutofit/>
          </a:bodyPr>
          <a:lstStyle/>
          <a:p>
            <a:pPr algn="ctr"/>
            <a:endParaRPr sz="2400"/>
          </a:p>
        </p:txBody>
      </p:sp>
      <p:sp>
        <p:nvSpPr>
          <p:cNvPr id="249" name="Google Shape;249;p27"/>
          <p:cNvSpPr txBox="1"/>
          <p:nvPr/>
        </p:nvSpPr>
        <p:spPr>
          <a:xfrm>
            <a:off x="1752979" y="1564317"/>
            <a:ext cx="6180400" cy="307200"/>
          </a:xfrm>
          <a:prstGeom prst="rect">
            <a:avLst/>
          </a:prstGeom>
          <a:noFill/>
          <a:ln>
            <a:noFill/>
          </a:ln>
        </p:spPr>
        <p:txBody>
          <a:bodyPr spcFirstLastPara="1" wrap="square" lIns="121900" tIns="121900" rIns="121900" bIns="121900" anchor="ctr" anchorCtr="0">
            <a:noAutofit/>
          </a:bodyPr>
          <a:lstStyle/>
          <a:p>
            <a:r>
              <a:rPr lang="en-CA" sz="2533" b="1" dirty="0">
                <a:solidFill>
                  <a:schemeClr val="lt1"/>
                </a:solidFill>
                <a:latin typeface="Century Gothic" panose="020B0502020202020204" pitchFamily="34" charset="0"/>
                <a:ea typeface="Barlow"/>
                <a:cs typeface="Barlow"/>
                <a:sym typeface="Barlow"/>
              </a:rPr>
              <a:t>Eugenics</a:t>
            </a:r>
            <a:r>
              <a:rPr lang="en-CA" sz="2533" b="1" dirty="0">
                <a:solidFill>
                  <a:schemeClr val="lt1"/>
                </a:solidFill>
                <a:latin typeface="Barlow"/>
                <a:ea typeface="Barlow"/>
                <a:cs typeface="Barlow"/>
                <a:sym typeface="Barlow"/>
              </a:rPr>
              <a:t>: “Good Birth” or Social Control?</a:t>
            </a:r>
            <a:endParaRPr sz="2533" b="1" dirty="0">
              <a:solidFill>
                <a:schemeClr val="lt1"/>
              </a:solidFill>
              <a:latin typeface="Barlow"/>
              <a:ea typeface="Barlow"/>
              <a:cs typeface="Barlow"/>
              <a:sym typeface="Barlow"/>
            </a:endParaRPr>
          </a:p>
        </p:txBody>
      </p:sp>
      <p:sp>
        <p:nvSpPr>
          <p:cNvPr id="250" name="Google Shape;250;p27"/>
          <p:cNvSpPr txBox="1"/>
          <p:nvPr/>
        </p:nvSpPr>
        <p:spPr>
          <a:xfrm>
            <a:off x="1705605" y="1966858"/>
            <a:ext cx="8780788" cy="1710038"/>
          </a:xfrm>
          <a:prstGeom prst="rect">
            <a:avLst/>
          </a:prstGeom>
          <a:noFill/>
          <a:ln>
            <a:noFill/>
          </a:ln>
        </p:spPr>
        <p:txBody>
          <a:bodyPr spcFirstLastPara="1" wrap="square" lIns="121900" tIns="121900" rIns="121900" bIns="121900" anchor="t" anchorCtr="0">
            <a:noAutofit/>
          </a:bodyPr>
          <a:lstStyle/>
          <a:p>
            <a:pPr marL="609585" indent="-457189">
              <a:buClr>
                <a:schemeClr val="accent4"/>
              </a:buClr>
              <a:buSzPts val="1800"/>
              <a:buFont typeface="Barlow"/>
              <a:buChar char="●"/>
            </a:pPr>
            <a:r>
              <a:rPr lang="en-CA" sz="2000" dirty="0">
                <a:solidFill>
                  <a:schemeClr val="lt1"/>
                </a:solidFill>
                <a:latin typeface="Century Gothic" panose="020B0502020202020204" pitchFamily="34" charset="0"/>
                <a:ea typeface="Barlow"/>
                <a:cs typeface="Barlow"/>
                <a:sym typeface="Barlow"/>
              </a:rPr>
              <a:t>19th-century term meaning “well-born”</a:t>
            </a:r>
            <a:endParaRPr sz="2000" dirty="0">
              <a:solidFill>
                <a:schemeClr val="lt1"/>
              </a:solidFill>
              <a:latin typeface="Century Gothic" panose="020B0502020202020204" pitchFamily="34" charset="0"/>
              <a:ea typeface="Barlow"/>
              <a:cs typeface="Barlow"/>
              <a:sym typeface="Barlow"/>
            </a:endParaRPr>
          </a:p>
          <a:p>
            <a:pPr marL="609585" indent="-457189">
              <a:buClr>
                <a:schemeClr val="accent4"/>
              </a:buClr>
              <a:buSzPts val="1800"/>
              <a:buFont typeface="Barlow"/>
              <a:buChar char="●"/>
            </a:pPr>
            <a:r>
              <a:rPr lang="en-CA" sz="2000" dirty="0">
                <a:solidFill>
                  <a:schemeClr val="lt1"/>
                </a:solidFill>
                <a:latin typeface="Century Gothic" panose="020B0502020202020204" pitchFamily="34" charset="0"/>
                <a:ea typeface="Barlow"/>
                <a:cs typeface="Barlow"/>
                <a:sym typeface="Barlow"/>
              </a:rPr>
              <a:t>Linked to fascism, genetic superiority myths</a:t>
            </a:r>
            <a:endParaRPr sz="2000" dirty="0">
              <a:solidFill>
                <a:schemeClr val="lt1"/>
              </a:solidFill>
              <a:latin typeface="Century Gothic" panose="020B0502020202020204" pitchFamily="34" charset="0"/>
              <a:ea typeface="Barlow"/>
              <a:cs typeface="Barlow"/>
              <a:sym typeface="Barlow"/>
            </a:endParaRPr>
          </a:p>
          <a:p>
            <a:pPr marL="609585" indent="-457189">
              <a:buClr>
                <a:schemeClr val="accent4"/>
              </a:buClr>
              <a:buSzPts val="1800"/>
              <a:buFont typeface="Barlow"/>
              <a:buChar char="●"/>
            </a:pPr>
            <a:r>
              <a:rPr lang="en-CA" sz="2000" dirty="0">
                <a:solidFill>
                  <a:schemeClr val="lt1"/>
                </a:solidFill>
                <a:latin typeface="Century Gothic" panose="020B0502020202020204" pitchFamily="34" charset="0"/>
                <a:ea typeface="Barlow"/>
                <a:cs typeface="Barlow"/>
                <a:sym typeface="Barlow"/>
              </a:rPr>
              <a:t>Framed as a way to make populations fitter, happier, “better”</a:t>
            </a:r>
          </a:p>
          <a:p>
            <a:pPr marL="609585" indent="-457189">
              <a:buClr>
                <a:schemeClr val="accent4"/>
              </a:buClr>
              <a:buSzPts val="1800"/>
              <a:buFont typeface="Barlow"/>
              <a:buChar char="●"/>
            </a:pPr>
            <a:r>
              <a:rPr lang="en-US" sz="2000" dirty="0">
                <a:solidFill>
                  <a:schemeClr val="lt1"/>
                </a:solidFill>
                <a:latin typeface="Century Gothic" panose="020B0502020202020204" pitchFamily="34" charset="0"/>
                <a:ea typeface="Barlow"/>
                <a:cs typeface="Barlow"/>
                <a:sym typeface="Barlow"/>
              </a:rPr>
              <a:t>Built-in racism, sexism, classism, ableism: framing some people as undesirable </a:t>
            </a:r>
          </a:p>
          <a:p>
            <a:pPr marL="609585" indent="-457189">
              <a:buClr>
                <a:schemeClr val="accent4"/>
              </a:buClr>
              <a:buSzPts val="1800"/>
              <a:buFont typeface="Barlow"/>
              <a:buChar char="●"/>
            </a:pPr>
            <a:endParaRPr sz="2000" dirty="0">
              <a:solidFill>
                <a:schemeClr val="lt1"/>
              </a:solidFill>
              <a:latin typeface="Barlow"/>
              <a:ea typeface="Barlow"/>
              <a:cs typeface="Barlow"/>
              <a:sym typeface="Barlow"/>
            </a:endParaRPr>
          </a:p>
        </p:txBody>
      </p:sp>
      <p:cxnSp>
        <p:nvCxnSpPr>
          <p:cNvPr id="256" name="Google Shape;256;p27"/>
          <p:cNvCxnSpPr>
            <a:cxnSpLocks/>
          </p:cNvCxnSpPr>
          <p:nvPr/>
        </p:nvCxnSpPr>
        <p:spPr>
          <a:xfrm>
            <a:off x="3770334" y="5456429"/>
            <a:ext cx="487289" cy="0"/>
          </a:xfrm>
          <a:prstGeom prst="straightConnector1">
            <a:avLst/>
          </a:prstGeom>
          <a:noFill/>
          <a:ln w="34925" cap="flat" cmpd="sng">
            <a:solidFill>
              <a:schemeClr val="accent5"/>
            </a:solidFill>
            <a:prstDash val="solid"/>
            <a:round/>
            <a:headEnd type="none" w="med" len="med"/>
            <a:tailEnd type="triangle" w="med" len="med"/>
          </a:ln>
        </p:spPr>
      </p:cxnSp>
      <p:cxnSp>
        <p:nvCxnSpPr>
          <p:cNvPr id="257" name="Google Shape;257;p27"/>
          <p:cNvCxnSpPr/>
          <p:nvPr/>
        </p:nvCxnSpPr>
        <p:spPr>
          <a:xfrm>
            <a:off x="7363303" y="5456429"/>
            <a:ext cx="455200" cy="0"/>
          </a:xfrm>
          <a:prstGeom prst="straightConnector1">
            <a:avLst/>
          </a:prstGeom>
          <a:noFill/>
          <a:ln w="34925" cap="flat" cmpd="sng">
            <a:solidFill>
              <a:schemeClr val="accent5"/>
            </a:solidFill>
            <a:prstDash val="solid"/>
            <a:round/>
            <a:headEnd type="none" w="med" len="med"/>
            <a:tailEnd type="triangle" w="med" len="med"/>
          </a:ln>
        </p:spPr>
      </p:cxnSp>
      <p:sp>
        <p:nvSpPr>
          <p:cNvPr id="258" name="Google Shape;258;p27"/>
          <p:cNvSpPr txBox="1"/>
          <p:nvPr/>
        </p:nvSpPr>
        <p:spPr>
          <a:xfrm>
            <a:off x="2648000" y="148700"/>
            <a:ext cx="6896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dirty="0">
                <a:solidFill>
                  <a:schemeClr val="lt1"/>
                </a:solidFill>
                <a:latin typeface="Century Gothic" panose="020B0502020202020204" pitchFamily="34" charset="0"/>
                <a:ea typeface="Barlow"/>
                <a:cs typeface="Barlow"/>
                <a:sym typeface="Barlow"/>
              </a:rPr>
              <a:t>Racism, Colonialism, Eugenics</a:t>
            </a:r>
            <a:endParaRPr sz="3733" dirty="0">
              <a:solidFill>
                <a:schemeClr val="lt1"/>
              </a:solidFill>
              <a:latin typeface="Century Gothic" panose="020B0502020202020204" pitchFamily="34" charset="0"/>
              <a:ea typeface="Barlow SemiBold"/>
              <a:cs typeface="Barlow SemiBold"/>
              <a:sym typeface="Barlow SemiBold"/>
            </a:endParaRPr>
          </a:p>
        </p:txBody>
      </p:sp>
      <p:pic>
        <p:nvPicPr>
          <p:cNvPr id="261" name="Google Shape;261;p27"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sp>
        <p:nvSpPr>
          <p:cNvPr id="2" name="Rectangle 1">
            <a:extLst>
              <a:ext uri="{FF2B5EF4-FFF2-40B4-BE49-F238E27FC236}">
                <a16:creationId xmlns:a16="http://schemas.microsoft.com/office/drawing/2014/main" id="{D4360CA0-AA81-4ECA-ADB7-D62B7CE499B2}"/>
              </a:ext>
            </a:extLst>
          </p:cNvPr>
          <p:cNvSpPr/>
          <p:nvPr/>
        </p:nvSpPr>
        <p:spPr>
          <a:xfrm>
            <a:off x="527376" y="5891495"/>
            <a:ext cx="9647982" cy="608337"/>
          </a:xfrm>
          <a:prstGeom prst="rect">
            <a:avLst/>
          </a:prstGeom>
          <a:solidFill>
            <a:srgbClr val="F3FBFE"/>
          </a:solidFill>
          <a:ln>
            <a:solidFill>
              <a:srgbClr val="F3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251;p27">
            <a:extLst>
              <a:ext uri="{FF2B5EF4-FFF2-40B4-BE49-F238E27FC236}">
                <a16:creationId xmlns:a16="http://schemas.microsoft.com/office/drawing/2014/main" id="{C762947A-6824-47EB-81C9-6C7F512FF60E}"/>
              </a:ext>
            </a:extLst>
          </p:cNvPr>
          <p:cNvSpPr/>
          <p:nvPr/>
        </p:nvSpPr>
        <p:spPr>
          <a:xfrm>
            <a:off x="239810" y="4126500"/>
            <a:ext cx="3370400" cy="2582800"/>
          </a:xfrm>
          <a:prstGeom prst="roundRect">
            <a:avLst>
              <a:gd name="adj" fmla="val 16667"/>
            </a:avLst>
          </a:prstGeom>
          <a:solidFill>
            <a:srgbClr val="103B58"/>
          </a:solidFill>
          <a:ln>
            <a:noFill/>
          </a:ln>
          <a:effectLst>
            <a:outerShdw blurRad="57150" dist="66675" dir="9120000" algn="bl" rotWithShape="0">
              <a:srgbClr val="202124">
                <a:alpha val="21000"/>
              </a:srgbClr>
            </a:outerShdw>
          </a:effectLst>
        </p:spPr>
        <p:txBody>
          <a:bodyPr spcFirstLastPara="1" wrap="square" lIns="121900" tIns="121900" rIns="121900" bIns="121900" anchor="ctr" anchorCtr="0">
            <a:noAutofit/>
          </a:bodyPr>
          <a:lstStyle/>
          <a:p>
            <a:pPr algn="ctr"/>
            <a:r>
              <a:rPr lang="en-CA" sz="1600" b="1" dirty="0">
                <a:solidFill>
                  <a:schemeClr val="lt1"/>
                </a:solidFill>
                <a:latin typeface="Century Gothic" panose="020B0502020202020204" pitchFamily="34" charset="0"/>
                <a:ea typeface="Barlow"/>
                <a:cs typeface="Barlow"/>
                <a:sym typeface="Barlow"/>
              </a:rPr>
              <a:t>Rhetoric + policymaking implying which lives are to be invested in.  </a:t>
            </a:r>
            <a:endParaRPr sz="1600" b="1" dirty="0">
              <a:solidFill>
                <a:schemeClr val="lt1"/>
              </a:solidFill>
              <a:latin typeface="Century Gothic" panose="020B0502020202020204" pitchFamily="34" charset="0"/>
              <a:ea typeface="Barlow"/>
              <a:cs typeface="Barlow"/>
              <a:sym typeface="Barlow"/>
            </a:endParaRPr>
          </a:p>
          <a:p>
            <a:pPr algn="ctr">
              <a:spcBef>
                <a:spcPts val="1333"/>
              </a:spcBef>
            </a:pPr>
            <a:r>
              <a:rPr lang="en-CA" sz="1600" b="1" dirty="0">
                <a:solidFill>
                  <a:schemeClr val="lt1"/>
                </a:solidFill>
                <a:latin typeface="Century Gothic" panose="020B0502020202020204" pitchFamily="34" charset="0"/>
                <a:ea typeface="Barlow"/>
                <a:cs typeface="Barlow"/>
                <a:sym typeface="Barlow"/>
              </a:rPr>
              <a:t>Poor health, disability or poverty overlooked or even perceived as individual shortcomings. </a:t>
            </a:r>
            <a:endParaRPr sz="1600" dirty="0">
              <a:latin typeface="Century Gothic" panose="020B0502020202020204" pitchFamily="34" charset="0"/>
            </a:endParaRPr>
          </a:p>
        </p:txBody>
      </p:sp>
      <p:sp>
        <p:nvSpPr>
          <p:cNvPr id="23" name="Google Shape;252;p27">
            <a:extLst>
              <a:ext uri="{FF2B5EF4-FFF2-40B4-BE49-F238E27FC236}">
                <a16:creationId xmlns:a16="http://schemas.microsoft.com/office/drawing/2014/main" id="{EEFBF5EE-8866-444F-B8C2-3C610F659C6E}"/>
              </a:ext>
            </a:extLst>
          </p:cNvPr>
          <p:cNvSpPr/>
          <p:nvPr/>
        </p:nvSpPr>
        <p:spPr>
          <a:xfrm>
            <a:off x="4351537" y="4096688"/>
            <a:ext cx="2892800" cy="2582800"/>
          </a:xfrm>
          <a:prstGeom prst="roundRect">
            <a:avLst>
              <a:gd name="adj" fmla="val 16667"/>
            </a:avLst>
          </a:prstGeom>
          <a:solidFill>
            <a:srgbClr val="103B58"/>
          </a:solidFill>
          <a:ln>
            <a:noFill/>
          </a:ln>
          <a:effectLst>
            <a:outerShdw blurRad="57150" dist="66675" dir="9120000" algn="bl" rotWithShape="0">
              <a:srgbClr val="202124">
                <a:alpha val="21000"/>
              </a:srgbClr>
            </a:outerShdw>
          </a:effectLst>
        </p:spPr>
        <p:txBody>
          <a:bodyPr spcFirstLastPara="1" wrap="square" lIns="121900" tIns="121900" rIns="121900" bIns="121900" anchor="ctr" anchorCtr="0">
            <a:noAutofit/>
          </a:bodyPr>
          <a:lstStyle/>
          <a:p>
            <a:pPr algn="ctr">
              <a:lnSpc>
                <a:spcPct val="150000"/>
              </a:lnSpc>
            </a:pPr>
            <a:r>
              <a:rPr lang="en-US" sz="1600" b="1" dirty="0">
                <a:solidFill>
                  <a:schemeClr val="bg1"/>
                </a:solidFill>
                <a:latin typeface="Century Gothic" panose="020B0502020202020204" pitchFamily="34" charset="0"/>
              </a:rPr>
              <a:t>Determines who survives </a:t>
            </a:r>
          </a:p>
          <a:p>
            <a:pPr algn="ctr"/>
            <a:endParaRPr lang="en-US" sz="1600" b="1" dirty="0">
              <a:solidFill>
                <a:schemeClr val="bg1"/>
              </a:solidFill>
              <a:latin typeface="Century Gothic" panose="020B0502020202020204" pitchFamily="34" charset="0"/>
            </a:endParaRPr>
          </a:p>
          <a:p>
            <a:pPr algn="ctr"/>
            <a:r>
              <a:rPr lang="en-US" sz="1600" b="1" dirty="0">
                <a:solidFill>
                  <a:schemeClr val="bg1"/>
                </a:solidFill>
                <a:latin typeface="Century Gothic" panose="020B0502020202020204" pitchFamily="34" charset="0"/>
              </a:rPr>
              <a:t>(directly or indirectly)</a:t>
            </a:r>
            <a:endParaRPr sz="1600" b="1" dirty="0">
              <a:solidFill>
                <a:schemeClr val="bg1"/>
              </a:solidFill>
              <a:latin typeface="Century Gothic" panose="020B0502020202020204" pitchFamily="34" charset="0"/>
            </a:endParaRPr>
          </a:p>
        </p:txBody>
      </p:sp>
      <p:sp>
        <p:nvSpPr>
          <p:cNvPr id="24" name="Google Shape;254;p27">
            <a:extLst>
              <a:ext uri="{FF2B5EF4-FFF2-40B4-BE49-F238E27FC236}">
                <a16:creationId xmlns:a16="http://schemas.microsoft.com/office/drawing/2014/main" id="{D3323FB2-BB40-48BA-B199-F9BB030ACD51}"/>
              </a:ext>
            </a:extLst>
          </p:cNvPr>
          <p:cNvSpPr/>
          <p:nvPr/>
        </p:nvSpPr>
        <p:spPr>
          <a:xfrm>
            <a:off x="7933379" y="4096688"/>
            <a:ext cx="4018811" cy="2582800"/>
          </a:xfrm>
          <a:prstGeom prst="roundRect">
            <a:avLst>
              <a:gd name="adj" fmla="val 16667"/>
            </a:avLst>
          </a:prstGeom>
          <a:solidFill>
            <a:srgbClr val="103B58"/>
          </a:solidFill>
          <a:ln>
            <a:noFill/>
          </a:ln>
          <a:effectLst>
            <a:outerShdw blurRad="57150" dist="66675" dir="9120000" algn="bl" rotWithShape="0">
              <a:srgbClr val="202124">
                <a:alpha val="21000"/>
              </a:srgbClr>
            </a:outerShdw>
          </a:effectLst>
        </p:spPr>
        <p:txBody>
          <a:bodyPr spcFirstLastPara="1" wrap="square" lIns="121900" tIns="121900" rIns="121900" bIns="121900" anchor="ctr" anchorCtr="0">
            <a:noAutofit/>
          </a:bodyPr>
          <a:lstStyle/>
          <a:p>
            <a:pPr algn="ctr"/>
            <a:endParaRPr sz="2400"/>
          </a:p>
        </p:txBody>
      </p:sp>
      <p:sp>
        <p:nvSpPr>
          <p:cNvPr id="25" name="Google Shape;255;p27">
            <a:extLst>
              <a:ext uri="{FF2B5EF4-FFF2-40B4-BE49-F238E27FC236}">
                <a16:creationId xmlns:a16="http://schemas.microsoft.com/office/drawing/2014/main" id="{EFB409DB-BAF0-4ACB-B88A-1C5DE0A1AE21}"/>
              </a:ext>
            </a:extLst>
          </p:cNvPr>
          <p:cNvSpPr txBox="1"/>
          <p:nvPr/>
        </p:nvSpPr>
        <p:spPr>
          <a:xfrm>
            <a:off x="8101746" y="4175488"/>
            <a:ext cx="4147224" cy="2425200"/>
          </a:xfrm>
          <a:prstGeom prst="rect">
            <a:avLst/>
          </a:prstGeom>
          <a:noFill/>
          <a:ln>
            <a:noFill/>
          </a:ln>
        </p:spPr>
        <p:txBody>
          <a:bodyPr spcFirstLastPara="1" wrap="square" lIns="121900" tIns="121900" rIns="121900" bIns="121900" anchor="t" anchorCtr="0">
            <a:noAutofit/>
          </a:bodyPr>
          <a:lstStyle/>
          <a:p>
            <a:r>
              <a:rPr lang="en-CA" sz="1600" b="1" dirty="0">
                <a:solidFill>
                  <a:schemeClr val="lt1"/>
                </a:solidFill>
                <a:latin typeface="Century Gothic" panose="020B0502020202020204" pitchFamily="34" charset="0"/>
                <a:ea typeface="Barlow"/>
                <a:cs typeface="Barlow"/>
                <a:sym typeface="Barlow"/>
              </a:rPr>
              <a:t>Closure of Safe Consumption Sites: </a:t>
            </a:r>
            <a:r>
              <a:rPr lang="en-CA" sz="1600" dirty="0">
                <a:solidFill>
                  <a:schemeClr val="lt1"/>
                </a:solidFill>
                <a:latin typeface="Century Gothic" panose="020B0502020202020204" pitchFamily="34" charset="0"/>
                <a:ea typeface="Barlow"/>
                <a:cs typeface="Barlow"/>
                <a:sym typeface="Barlow"/>
              </a:rPr>
              <a:t>Shutting down evidence based, life saving services that will result in more overdose deaths</a:t>
            </a:r>
            <a:endParaRPr sz="1600" dirty="0">
              <a:solidFill>
                <a:schemeClr val="lt1"/>
              </a:solidFill>
              <a:latin typeface="Century Gothic" panose="020B0502020202020204" pitchFamily="34" charset="0"/>
              <a:ea typeface="Barlow"/>
              <a:cs typeface="Barlow"/>
              <a:sym typeface="Barlow"/>
            </a:endParaRPr>
          </a:p>
          <a:p>
            <a:pPr>
              <a:spcBef>
                <a:spcPts val="1333"/>
              </a:spcBef>
            </a:pPr>
            <a:r>
              <a:rPr lang="en-CA" sz="1600" b="1" dirty="0">
                <a:solidFill>
                  <a:schemeClr val="lt1"/>
                </a:solidFill>
                <a:latin typeface="Century Gothic" panose="020B0502020202020204" pitchFamily="34" charset="0"/>
                <a:ea typeface="Barlow"/>
                <a:cs typeface="Barlow"/>
                <a:sym typeface="Barlow"/>
              </a:rPr>
              <a:t>Forced sterilization of Indigenous women: </a:t>
            </a:r>
            <a:r>
              <a:rPr lang="en-CA" sz="1600" dirty="0">
                <a:solidFill>
                  <a:schemeClr val="lt1"/>
                </a:solidFill>
                <a:latin typeface="Century Gothic" panose="020B0502020202020204" pitchFamily="34" charset="0"/>
                <a:ea typeface="Barlow"/>
                <a:cs typeface="Barlow"/>
                <a:sym typeface="Barlow"/>
              </a:rPr>
              <a:t>done to “prevent poverty”, assigned cause of poverty to race rather than colonialism and racism</a:t>
            </a:r>
            <a:endParaRPr sz="1600" dirty="0">
              <a:solidFill>
                <a:schemeClr val="lt1"/>
              </a:solidFill>
              <a:latin typeface="Century Gothic" panose="020B0502020202020204" pitchFamily="34" charset="0"/>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81" name="Google Shape;281;p29"/>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dirty="0">
                <a:solidFill>
                  <a:schemeClr val="lt1"/>
                </a:solidFill>
                <a:latin typeface="Century Gothic" panose="020B0502020202020204" pitchFamily="34" charset="0"/>
                <a:ea typeface="Barlow"/>
                <a:cs typeface="Barlow"/>
                <a:sym typeface="Barlow"/>
              </a:rPr>
              <a:t>The past informs the future</a:t>
            </a:r>
            <a:endParaRPr sz="3733" dirty="0">
              <a:solidFill>
                <a:schemeClr val="lt1"/>
              </a:solidFill>
              <a:latin typeface="Century Gothic" panose="020B0502020202020204" pitchFamily="34" charset="0"/>
              <a:ea typeface="Barlow SemiBold"/>
              <a:cs typeface="Barlow SemiBold"/>
              <a:sym typeface="Barlow SemiBold"/>
            </a:endParaRPr>
          </a:p>
        </p:txBody>
      </p:sp>
      <p:sp>
        <p:nvSpPr>
          <p:cNvPr id="282" name="Google Shape;282;p29"/>
          <p:cNvSpPr txBox="1"/>
          <p:nvPr/>
        </p:nvSpPr>
        <p:spPr>
          <a:xfrm>
            <a:off x="5169408" y="2883408"/>
            <a:ext cx="6681216" cy="2065620"/>
          </a:xfrm>
          <a:prstGeom prst="rect">
            <a:avLst/>
          </a:prstGeom>
          <a:noFill/>
          <a:ln>
            <a:noFill/>
          </a:ln>
        </p:spPr>
        <p:txBody>
          <a:bodyPr spcFirstLastPara="1" wrap="square" lIns="105967" tIns="105967" rIns="105967" bIns="105967" anchor="t" anchorCtr="0">
            <a:noAutofit/>
          </a:bodyPr>
          <a:lstStyle/>
          <a:p>
            <a:pPr indent="529885">
              <a:lnSpc>
                <a:spcPct val="115000"/>
              </a:lnSpc>
            </a:pPr>
            <a:r>
              <a:rPr lang="en-CA" sz="2000" dirty="0">
                <a:solidFill>
                  <a:srgbClr val="181818"/>
                </a:solidFill>
                <a:latin typeface="Century Gothic" panose="020B0502020202020204" pitchFamily="34" charset="0"/>
                <a:ea typeface="Barlow"/>
                <a:cs typeface="Barlow"/>
                <a:sym typeface="Barlow"/>
              </a:rPr>
              <a:t>“Social determinants of health affecting Indigenous individuals include </a:t>
            </a:r>
            <a:r>
              <a:rPr lang="en-CA" sz="2000" b="1" dirty="0">
                <a:solidFill>
                  <a:schemeClr val="accent1"/>
                </a:solidFill>
                <a:latin typeface="Century Gothic" panose="020B0502020202020204" pitchFamily="34" charset="0"/>
                <a:ea typeface="Barlow"/>
                <a:cs typeface="Barlow"/>
                <a:sym typeface="Barlow"/>
              </a:rPr>
              <a:t>food insecurity, limited healthcare access, mental health challenges, low SES, suboptimal housing,</a:t>
            </a:r>
            <a:r>
              <a:rPr lang="en-CA" sz="2000" b="1" dirty="0">
                <a:solidFill>
                  <a:srgbClr val="181818"/>
                </a:solidFill>
                <a:latin typeface="Century Gothic" panose="020B0502020202020204" pitchFamily="34" charset="0"/>
                <a:ea typeface="Barlow"/>
                <a:cs typeface="Barlow"/>
                <a:sym typeface="Barlow"/>
              </a:rPr>
              <a:t> </a:t>
            </a:r>
            <a:r>
              <a:rPr lang="en-CA" sz="2000" dirty="0">
                <a:solidFill>
                  <a:srgbClr val="181818"/>
                </a:solidFill>
                <a:latin typeface="Century Gothic" panose="020B0502020202020204" pitchFamily="34" charset="0"/>
                <a:ea typeface="Barlow"/>
                <a:cs typeface="Barlow"/>
                <a:sym typeface="Barlow"/>
              </a:rPr>
              <a:t>and limited cultural continuity.”</a:t>
            </a:r>
          </a:p>
          <a:p>
            <a:pPr indent="529885" algn="r">
              <a:lnSpc>
                <a:spcPct val="115000"/>
              </a:lnSpc>
            </a:pPr>
            <a:endParaRPr lang="en-CA" sz="2000" i="1" dirty="0">
              <a:solidFill>
                <a:srgbClr val="181818"/>
              </a:solidFill>
              <a:latin typeface="Century Gothic" panose="020B0502020202020204" pitchFamily="34" charset="0"/>
              <a:ea typeface="Barlow"/>
              <a:cs typeface="Barlow"/>
              <a:sym typeface="Barlow"/>
            </a:endParaRPr>
          </a:p>
          <a:p>
            <a:pPr indent="529885" algn="r">
              <a:lnSpc>
                <a:spcPct val="115000"/>
              </a:lnSpc>
            </a:pPr>
            <a:r>
              <a:rPr lang="en-CA" sz="2000" i="1" dirty="0">
                <a:solidFill>
                  <a:srgbClr val="181818"/>
                </a:solidFill>
                <a:latin typeface="Century Gothic" panose="020B0502020202020204" pitchFamily="34" charset="0"/>
                <a:ea typeface="Barlow"/>
                <a:cs typeface="Barlow"/>
                <a:sym typeface="Barlow"/>
              </a:rPr>
              <a:t>- Journal of Environmental Research &amp; Public Health, 2025</a:t>
            </a:r>
            <a:endParaRPr sz="2000" i="1" dirty="0">
              <a:solidFill>
                <a:srgbClr val="181818"/>
              </a:solidFill>
              <a:latin typeface="Century Gothic" panose="020B0502020202020204" pitchFamily="34" charset="0"/>
              <a:ea typeface="Barlow"/>
              <a:cs typeface="Barlow"/>
              <a:sym typeface="Barlow"/>
            </a:endParaRPr>
          </a:p>
        </p:txBody>
      </p:sp>
      <p:sp>
        <p:nvSpPr>
          <p:cNvPr id="284" name="Google Shape;284;p29"/>
          <p:cNvSpPr txBox="1"/>
          <p:nvPr/>
        </p:nvSpPr>
        <p:spPr>
          <a:xfrm>
            <a:off x="521208" y="1360734"/>
            <a:ext cx="11149584" cy="1321506"/>
          </a:xfrm>
          <a:prstGeom prst="rect">
            <a:avLst/>
          </a:prstGeom>
          <a:noFill/>
          <a:ln>
            <a:noFill/>
          </a:ln>
        </p:spPr>
        <p:txBody>
          <a:bodyPr spcFirstLastPara="1" wrap="square" lIns="105967" tIns="105967" rIns="105967" bIns="105967" anchor="t" anchorCtr="0">
            <a:noAutofit/>
          </a:bodyPr>
          <a:lstStyle/>
          <a:p>
            <a:pPr>
              <a:lnSpc>
                <a:spcPct val="115000"/>
              </a:lnSpc>
            </a:pPr>
            <a:r>
              <a:rPr lang="en-CA" sz="2000" dirty="0">
                <a:solidFill>
                  <a:srgbClr val="181818"/>
                </a:solidFill>
                <a:latin typeface="Century Gothic" panose="020B0502020202020204" pitchFamily="34" charset="0"/>
                <a:ea typeface="Barlow"/>
                <a:cs typeface="Barlow"/>
                <a:sym typeface="Barlow"/>
              </a:rPr>
              <a:t>The Canadian Medical Association apologized for poor treatment of Indigenous Peoples in 2024 but some question the utility of an apology – who is it for? What does it do when health inequities from impacts of colonization still remain?</a:t>
            </a:r>
            <a:endParaRPr sz="2000" dirty="0">
              <a:solidFill>
                <a:srgbClr val="181818"/>
              </a:solidFill>
              <a:latin typeface="Century Gothic" panose="020B0502020202020204" pitchFamily="34" charset="0"/>
              <a:ea typeface="Barlow"/>
              <a:cs typeface="Barlow"/>
              <a:sym typeface="Barlow"/>
            </a:endParaRPr>
          </a:p>
        </p:txBody>
      </p:sp>
      <p:pic>
        <p:nvPicPr>
          <p:cNvPr id="286" name="Google Shape;286;p29"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pic>
        <p:nvPicPr>
          <p:cNvPr id="3" name="Picture 2">
            <a:extLst>
              <a:ext uri="{FF2B5EF4-FFF2-40B4-BE49-F238E27FC236}">
                <a16:creationId xmlns:a16="http://schemas.microsoft.com/office/drawing/2014/main" id="{3E15CD14-586A-4F0A-985F-AE4780B03154}"/>
              </a:ext>
            </a:extLst>
          </p:cNvPr>
          <p:cNvPicPr>
            <a:picLocks noChangeAspect="1"/>
          </p:cNvPicPr>
          <p:nvPr/>
        </p:nvPicPr>
        <p:blipFill>
          <a:blip r:embed="rId4"/>
          <a:stretch>
            <a:fillRect/>
          </a:stretch>
        </p:blipFill>
        <p:spPr>
          <a:xfrm>
            <a:off x="654742" y="2784545"/>
            <a:ext cx="4319594" cy="27797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92" name="Google Shape;292;p30"/>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dirty="0">
                <a:solidFill>
                  <a:schemeClr val="lt1"/>
                </a:solidFill>
                <a:latin typeface="Barlow"/>
                <a:ea typeface="Barlow"/>
                <a:cs typeface="Barlow"/>
                <a:sym typeface="Barlow"/>
              </a:rPr>
              <a:t>The past informs the future</a:t>
            </a:r>
            <a:endParaRPr sz="3733" dirty="0">
              <a:solidFill>
                <a:schemeClr val="lt1"/>
              </a:solidFill>
              <a:latin typeface="Barlow SemiBold"/>
              <a:ea typeface="Barlow SemiBold"/>
              <a:cs typeface="Barlow SemiBold"/>
              <a:sym typeface="Barlow SemiBold"/>
            </a:endParaRPr>
          </a:p>
        </p:txBody>
      </p:sp>
      <p:sp>
        <p:nvSpPr>
          <p:cNvPr id="293" name="Google Shape;293;p30"/>
          <p:cNvSpPr txBox="1"/>
          <p:nvPr/>
        </p:nvSpPr>
        <p:spPr>
          <a:xfrm>
            <a:off x="475806" y="1057263"/>
            <a:ext cx="8263569" cy="1977424"/>
          </a:xfrm>
          <a:prstGeom prst="rect">
            <a:avLst/>
          </a:prstGeom>
          <a:noFill/>
          <a:ln>
            <a:noFill/>
          </a:ln>
        </p:spPr>
        <p:txBody>
          <a:bodyPr spcFirstLastPara="1" wrap="square" lIns="121900" tIns="121900" rIns="121900" bIns="121900" anchor="t" anchorCtr="0">
            <a:spAutoFit/>
          </a:bodyPr>
          <a:lstStyle/>
          <a:p>
            <a:pPr marL="486830" indent="-342900">
              <a:spcBef>
                <a:spcPts val="1333"/>
              </a:spcBef>
              <a:buClr>
                <a:schemeClr val="dk1"/>
              </a:buClr>
              <a:buSzPts val="1900"/>
              <a:buFont typeface="Arial" panose="020B0604020202020204" pitchFamily="34" charset="0"/>
              <a:buChar char="•"/>
            </a:pPr>
            <a:r>
              <a:rPr lang="en-CA" sz="2000" dirty="0">
                <a:solidFill>
                  <a:schemeClr val="dk1"/>
                </a:solidFill>
                <a:latin typeface="Century Gothic" panose="020B0502020202020204" pitchFamily="34" charset="0"/>
                <a:ea typeface="Barlow"/>
                <a:cs typeface="Barlow"/>
                <a:sym typeface="Barlow"/>
              </a:rPr>
              <a:t>Nancy Krieger, PhD (social epidemiologist), explains, “...inequity becomes </a:t>
            </a:r>
            <a:r>
              <a:rPr lang="en-CA" sz="2000" b="1" dirty="0">
                <a:solidFill>
                  <a:schemeClr val="dk1"/>
                </a:solidFill>
                <a:latin typeface="Century Gothic" panose="020B0502020202020204" pitchFamily="34" charset="0"/>
                <a:ea typeface="Barlow"/>
                <a:cs typeface="Barlow"/>
                <a:sym typeface="Barlow"/>
              </a:rPr>
              <a:t>embodied</a:t>
            </a:r>
            <a:r>
              <a:rPr lang="en-CA" sz="2000" dirty="0">
                <a:solidFill>
                  <a:schemeClr val="dk1"/>
                </a:solidFill>
                <a:latin typeface="Century Gothic" panose="020B0502020202020204" pitchFamily="34" charset="0"/>
                <a:ea typeface="Barlow"/>
                <a:cs typeface="Barlow"/>
                <a:sym typeface="Barlow"/>
              </a:rPr>
              <a:t> and harms health.” </a:t>
            </a:r>
            <a:endParaRPr sz="2000" dirty="0">
              <a:solidFill>
                <a:schemeClr val="dk1"/>
              </a:solidFill>
              <a:latin typeface="Century Gothic" panose="020B0502020202020204" pitchFamily="34" charset="0"/>
              <a:ea typeface="Barlow"/>
              <a:cs typeface="Barlow"/>
              <a:sym typeface="Barlow"/>
            </a:endParaRPr>
          </a:p>
          <a:p>
            <a:pPr marL="486830" indent="-342900">
              <a:spcBef>
                <a:spcPts val="1333"/>
              </a:spcBef>
              <a:spcAft>
                <a:spcPts val="1333"/>
              </a:spcAft>
              <a:buClr>
                <a:schemeClr val="dk1"/>
              </a:buClr>
              <a:buSzPts val="1900"/>
              <a:buFont typeface="Arial" panose="020B0604020202020204" pitchFamily="34" charset="0"/>
              <a:buChar char="•"/>
            </a:pPr>
            <a:r>
              <a:rPr lang="en-CA" sz="2000" b="1" dirty="0">
                <a:solidFill>
                  <a:schemeClr val="dk1"/>
                </a:solidFill>
                <a:latin typeface="Century Gothic" panose="020B0502020202020204" pitchFamily="34" charset="0"/>
                <a:ea typeface="Barlow"/>
                <a:cs typeface="Barlow"/>
                <a:sym typeface="Barlow"/>
              </a:rPr>
              <a:t>How? </a:t>
            </a:r>
            <a:r>
              <a:rPr lang="en-CA" sz="2000" dirty="0">
                <a:solidFill>
                  <a:schemeClr val="dk1"/>
                </a:solidFill>
                <a:latin typeface="Century Gothic" panose="020B0502020202020204" pitchFamily="34" charset="0"/>
                <a:ea typeface="Barlow"/>
                <a:cs typeface="Barlow"/>
                <a:sym typeface="Barlow"/>
              </a:rPr>
              <a:t>Racial discrimination produces poor health through pathways of systemic inequity </a:t>
            </a:r>
            <a:r>
              <a:rPr lang="en-CA" sz="2000" i="1" dirty="0">
                <a:solidFill>
                  <a:schemeClr val="dk1"/>
                </a:solidFill>
                <a:latin typeface="Century Gothic" panose="020B0502020202020204" pitchFamily="34" charset="0"/>
                <a:ea typeface="Barlow"/>
                <a:cs typeface="Barlow"/>
                <a:sym typeface="Barlow"/>
              </a:rPr>
              <a:t>over lifetimes</a:t>
            </a:r>
            <a:r>
              <a:rPr lang="en-CA" sz="2000" dirty="0">
                <a:solidFill>
                  <a:schemeClr val="dk1"/>
                </a:solidFill>
                <a:latin typeface="Century Gothic" panose="020B0502020202020204" pitchFamily="34" charset="0"/>
                <a:ea typeface="Barlow"/>
                <a:cs typeface="Barlow"/>
                <a:sym typeface="Barlow"/>
              </a:rPr>
              <a:t>:</a:t>
            </a:r>
            <a:endParaRPr sz="2000" dirty="0">
              <a:solidFill>
                <a:schemeClr val="dk1"/>
              </a:solidFill>
              <a:latin typeface="Century Gothic" panose="020B0502020202020204" pitchFamily="34" charset="0"/>
              <a:ea typeface="Barlow"/>
              <a:cs typeface="Barlow"/>
              <a:sym typeface="Barlow"/>
            </a:endParaRPr>
          </a:p>
        </p:txBody>
      </p:sp>
      <p:graphicFrame>
        <p:nvGraphicFramePr>
          <p:cNvPr id="296" name="Google Shape;296;p30"/>
          <p:cNvGraphicFramePr/>
          <p:nvPr>
            <p:extLst>
              <p:ext uri="{D42A27DB-BD31-4B8C-83A1-F6EECF244321}">
                <p14:modId xmlns:p14="http://schemas.microsoft.com/office/powerpoint/2010/main" val="2329218347"/>
              </p:ext>
            </p:extLst>
          </p:nvPr>
        </p:nvGraphicFramePr>
        <p:xfrm>
          <a:off x="400047" y="3047864"/>
          <a:ext cx="8339328" cy="2752873"/>
        </p:xfrm>
        <a:graphic>
          <a:graphicData uri="http://schemas.openxmlformats.org/drawingml/2006/table">
            <a:tbl>
              <a:tblPr>
                <a:noFill/>
              </a:tblPr>
              <a:tblGrid>
                <a:gridCol w="4157472">
                  <a:extLst>
                    <a:ext uri="{9D8B030D-6E8A-4147-A177-3AD203B41FA5}">
                      <a16:colId xmlns:a16="http://schemas.microsoft.com/office/drawing/2014/main" val="20000"/>
                    </a:ext>
                  </a:extLst>
                </a:gridCol>
                <a:gridCol w="4181856">
                  <a:extLst>
                    <a:ext uri="{9D8B030D-6E8A-4147-A177-3AD203B41FA5}">
                      <a16:colId xmlns:a16="http://schemas.microsoft.com/office/drawing/2014/main" val="20001"/>
                    </a:ext>
                  </a:extLst>
                </a:gridCol>
              </a:tblGrid>
              <a:tr h="423876">
                <a:tc>
                  <a:txBody>
                    <a:bodyPr/>
                    <a:lstStyle/>
                    <a:p>
                      <a:pPr marL="0" lvl="0" indent="0" algn="ctr" rtl="0">
                        <a:spcBef>
                          <a:spcPts val="0"/>
                        </a:spcBef>
                        <a:spcAft>
                          <a:spcPts val="0"/>
                        </a:spcAft>
                        <a:buNone/>
                      </a:pPr>
                      <a:r>
                        <a:rPr lang="en-CA" sz="2000" b="1" dirty="0">
                          <a:latin typeface="Century Gothic" panose="020B0502020202020204" pitchFamily="34" charset="0"/>
                          <a:ea typeface="Barlow"/>
                          <a:cs typeface="Barlow"/>
                          <a:sym typeface="Barlow"/>
                        </a:rPr>
                        <a:t>Current Health Impacts</a:t>
                      </a:r>
                      <a:endParaRPr sz="2000" b="1" dirty="0">
                        <a:latin typeface="Century Gothic" panose="020B0502020202020204" pitchFamily="34" charset="0"/>
                        <a:ea typeface="Barlow"/>
                        <a:cs typeface="Barlow"/>
                        <a:sym typeface="Barlow"/>
                      </a:endParaRPr>
                    </a:p>
                  </a:txBody>
                  <a:tcPr marL="121900" marR="121900" marT="121900" marB="121900">
                    <a:solidFill>
                      <a:srgbClr val="EFEFEF"/>
                    </a:solidFill>
                  </a:tcPr>
                </a:tc>
                <a:tc>
                  <a:txBody>
                    <a:bodyPr/>
                    <a:lstStyle/>
                    <a:p>
                      <a:pPr marL="0" lvl="0" indent="0" algn="ctr" rtl="0">
                        <a:spcBef>
                          <a:spcPts val="0"/>
                        </a:spcBef>
                        <a:spcAft>
                          <a:spcPts val="0"/>
                        </a:spcAft>
                        <a:buNone/>
                      </a:pPr>
                      <a:r>
                        <a:rPr lang="en-CA" sz="2000" b="1" dirty="0">
                          <a:latin typeface="Century Gothic" panose="020B0502020202020204" pitchFamily="34" charset="0"/>
                          <a:ea typeface="Barlow"/>
                          <a:cs typeface="Barlow"/>
                          <a:sym typeface="Barlow"/>
                        </a:rPr>
                        <a:t>Pathways of Harm</a:t>
                      </a:r>
                      <a:endParaRPr sz="2000" b="1" dirty="0">
                        <a:latin typeface="Century Gothic" panose="020B0502020202020204" pitchFamily="34" charset="0"/>
                        <a:ea typeface="Barlow"/>
                        <a:cs typeface="Barlow"/>
                        <a:sym typeface="Barlow"/>
                      </a:endParaRPr>
                    </a:p>
                  </a:txBody>
                  <a:tcPr marL="121900" marR="121900" marT="121900" marB="121900">
                    <a:solidFill>
                      <a:srgbClr val="EFEFEF"/>
                    </a:solidFill>
                  </a:tcPr>
                </a:tc>
                <a:extLst>
                  <a:ext uri="{0D108BD9-81ED-4DB2-BD59-A6C34878D82A}">
                    <a16:rowId xmlns:a16="http://schemas.microsoft.com/office/drawing/2014/main" val="10000"/>
                  </a:ext>
                </a:extLst>
              </a:tr>
              <a:tr h="2204273">
                <a:tc>
                  <a:txBody>
                    <a:bodyPr/>
                    <a:lstStyle/>
                    <a:p>
                      <a:pPr marL="457200" lvl="0" indent="-317500" algn="l" rtl="0">
                        <a:spcBef>
                          <a:spcPts val="0"/>
                        </a:spcBef>
                        <a:spcAft>
                          <a:spcPts val="0"/>
                        </a:spcAft>
                        <a:buSzPts val="1400"/>
                        <a:buFont typeface="Barlow"/>
                        <a:buChar char="●"/>
                      </a:pPr>
                      <a:r>
                        <a:rPr lang="en-CA" sz="1600" dirty="0">
                          <a:latin typeface="Century Gothic" panose="020B0502020202020204" pitchFamily="34" charset="0"/>
                          <a:ea typeface="Barlow"/>
                          <a:cs typeface="Barlow"/>
                          <a:sym typeface="Barlow"/>
                        </a:rPr>
                        <a:t>Food insecurity</a:t>
                      </a:r>
                      <a:endParaRPr sz="1600" dirty="0">
                        <a:latin typeface="Century Gothic" panose="020B0502020202020204" pitchFamily="34" charset="0"/>
                        <a:ea typeface="Barlow"/>
                        <a:cs typeface="Barlow"/>
                        <a:sym typeface="Barlow"/>
                      </a:endParaRPr>
                    </a:p>
                    <a:p>
                      <a:pPr marL="457200" lvl="0" indent="-317500" algn="l" rtl="0">
                        <a:spcBef>
                          <a:spcPts val="0"/>
                        </a:spcBef>
                        <a:spcAft>
                          <a:spcPts val="0"/>
                        </a:spcAft>
                        <a:buSzPts val="1400"/>
                        <a:buFont typeface="Barlow"/>
                        <a:buChar char="●"/>
                      </a:pPr>
                      <a:r>
                        <a:rPr lang="en-CA" sz="1600" dirty="0">
                          <a:latin typeface="Century Gothic" panose="020B0502020202020204" pitchFamily="34" charset="0"/>
                          <a:ea typeface="Barlow"/>
                          <a:cs typeface="Barlow"/>
                          <a:sym typeface="Barlow"/>
                        </a:rPr>
                        <a:t>Limited healthcare access</a:t>
                      </a:r>
                      <a:endParaRPr sz="1600" dirty="0">
                        <a:latin typeface="Century Gothic" panose="020B0502020202020204" pitchFamily="34" charset="0"/>
                        <a:ea typeface="Barlow"/>
                        <a:cs typeface="Barlow"/>
                        <a:sym typeface="Barlow"/>
                      </a:endParaRPr>
                    </a:p>
                    <a:p>
                      <a:pPr marL="457200" lvl="0" indent="-317500" algn="l" rtl="0">
                        <a:spcBef>
                          <a:spcPts val="0"/>
                        </a:spcBef>
                        <a:spcAft>
                          <a:spcPts val="0"/>
                        </a:spcAft>
                        <a:buSzPts val="1400"/>
                        <a:buFont typeface="Barlow"/>
                        <a:buChar char="●"/>
                      </a:pPr>
                      <a:r>
                        <a:rPr lang="en-CA" sz="1600" dirty="0">
                          <a:latin typeface="Century Gothic" panose="020B0502020202020204" pitchFamily="34" charset="0"/>
                          <a:ea typeface="Barlow"/>
                          <a:cs typeface="Barlow"/>
                          <a:sym typeface="Barlow"/>
                        </a:rPr>
                        <a:t>Mental health challenges</a:t>
                      </a:r>
                      <a:endParaRPr sz="1600" dirty="0">
                        <a:latin typeface="Century Gothic" panose="020B0502020202020204" pitchFamily="34" charset="0"/>
                        <a:ea typeface="Barlow"/>
                        <a:cs typeface="Barlow"/>
                        <a:sym typeface="Barlow"/>
                      </a:endParaRPr>
                    </a:p>
                    <a:p>
                      <a:pPr marL="457200" lvl="0" indent="-317500" algn="l" rtl="0">
                        <a:spcBef>
                          <a:spcPts val="0"/>
                        </a:spcBef>
                        <a:spcAft>
                          <a:spcPts val="0"/>
                        </a:spcAft>
                        <a:buSzPts val="1400"/>
                        <a:buFont typeface="Barlow"/>
                        <a:buChar char="●"/>
                      </a:pPr>
                      <a:r>
                        <a:rPr lang="en-CA" sz="1600" dirty="0">
                          <a:latin typeface="Century Gothic" panose="020B0502020202020204" pitchFamily="34" charset="0"/>
                          <a:ea typeface="Barlow"/>
                          <a:cs typeface="Barlow"/>
                          <a:sym typeface="Barlow"/>
                        </a:rPr>
                        <a:t>Suboptimal housing</a:t>
                      </a:r>
                      <a:endParaRPr sz="1600" dirty="0">
                        <a:latin typeface="Century Gothic" panose="020B0502020202020204" pitchFamily="34" charset="0"/>
                        <a:ea typeface="Barlow"/>
                        <a:cs typeface="Barlow"/>
                        <a:sym typeface="Barlow"/>
                      </a:endParaRPr>
                    </a:p>
                    <a:p>
                      <a:pPr marL="457200" lvl="0" indent="-317500" algn="l" rtl="0">
                        <a:spcBef>
                          <a:spcPts val="0"/>
                        </a:spcBef>
                        <a:spcAft>
                          <a:spcPts val="0"/>
                        </a:spcAft>
                        <a:buSzPts val="1400"/>
                        <a:buFont typeface="Barlow"/>
                        <a:buChar char="●"/>
                      </a:pPr>
                      <a:r>
                        <a:rPr lang="en-CA" sz="1600" dirty="0">
                          <a:latin typeface="Century Gothic" panose="020B0502020202020204" pitchFamily="34" charset="0"/>
                          <a:ea typeface="Barlow"/>
                          <a:cs typeface="Barlow"/>
                          <a:sym typeface="Barlow"/>
                        </a:rPr>
                        <a:t>Limited cultural continuity</a:t>
                      </a:r>
                      <a:endParaRPr sz="1600" dirty="0">
                        <a:latin typeface="Century Gothic" panose="020B0502020202020204" pitchFamily="34" charset="0"/>
                        <a:ea typeface="Barlow"/>
                        <a:cs typeface="Barlow"/>
                        <a:sym typeface="Barlow"/>
                      </a:endParaRPr>
                    </a:p>
                  </a:txBody>
                  <a:tcPr marL="121900" marR="121900" marT="121900" marB="121900"/>
                </a:tc>
                <a:tc>
                  <a:txBody>
                    <a:bodyPr/>
                    <a:lstStyle/>
                    <a:p>
                      <a:pPr marL="457200" lvl="0" indent="-317500" algn="l" rtl="0">
                        <a:spcBef>
                          <a:spcPts val="0"/>
                        </a:spcBef>
                        <a:spcAft>
                          <a:spcPts val="0"/>
                        </a:spcAft>
                        <a:buSzPts val="1400"/>
                        <a:buFont typeface="Barlow"/>
                        <a:buChar char="●"/>
                      </a:pPr>
                      <a:r>
                        <a:rPr lang="en-CA" sz="1600" dirty="0">
                          <a:latin typeface="Century Gothic" panose="020B0502020202020204" pitchFamily="34" charset="0"/>
                          <a:ea typeface="Barlow"/>
                          <a:cs typeface="Barlow"/>
                          <a:sym typeface="Barlow"/>
                        </a:rPr>
                        <a:t>Chronic stress from experiencing racism</a:t>
                      </a:r>
                      <a:endParaRPr sz="1600" dirty="0">
                        <a:latin typeface="Century Gothic" panose="020B0502020202020204" pitchFamily="34" charset="0"/>
                        <a:ea typeface="Barlow"/>
                        <a:cs typeface="Barlow"/>
                        <a:sym typeface="Barlow"/>
                      </a:endParaRPr>
                    </a:p>
                    <a:p>
                      <a:pPr marL="457200" lvl="0" indent="-317500" algn="l" rtl="0">
                        <a:spcBef>
                          <a:spcPts val="0"/>
                        </a:spcBef>
                        <a:spcAft>
                          <a:spcPts val="0"/>
                        </a:spcAft>
                        <a:buClr>
                          <a:schemeClr val="dk1"/>
                        </a:buClr>
                        <a:buSzPts val="1400"/>
                        <a:buFont typeface="Barlow"/>
                        <a:buChar char="●"/>
                      </a:pPr>
                      <a:r>
                        <a:rPr lang="en-CA" sz="1600" dirty="0">
                          <a:solidFill>
                            <a:schemeClr val="dk1"/>
                          </a:solidFill>
                          <a:latin typeface="Century Gothic" panose="020B0502020202020204" pitchFamily="34" charset="0"/>
                          <a:ea typeface="Barlow"/>
                          <a:cs typeface="Barlow"/>
                          <a:sym typeface="Barlow"/>
                        </a:rPr>
                        <a:t>Segregated unhealthy neighbourhoods (e.g., air pollution/toxic waste, AI server farms)</a:t>
                      </a:r>
                      <a:endParaRPr sz="1600" dirty="0">
                        <a:solidFill>
                          <a:schemeClr val="dk1"/>
                        </a:solidFill>
                        <a:latin typeface="Century Gothic" panose="020B0502020202020204" pitchFamily="34" charset="0"/>
                        <a:ea typeface="Barlow"/>
                        <a:cs typeface="Barlow"/>
                        <a:sym typeface="Barlow"/>
                      </a:endParaRPr>
                    </a:p>
                    <a:p>
                      <a:pPr marL="457200" lvl="0" indent="-317500" algn="l" rtl="0">
                        <a:spcBef>
                          <a:spcPts val="0"/>
                        </a:spcBef>
                        <a:spcAft>
                          <a:spcPts val="0"/>
                        </a:spcAft>
                        <a:buSzPts val="1400"/>
                        <a:buFont typeface="Barlow"/>
                        <a:buChar char="●"/>
                      </a:pPr>
                      <a:r>
                        <a:rPr lang="en-CA" sz="1600" dirty="0">
                          <a:latin typeface="Century Gothic" panose="020B0502020202020204" pitchFamily="34" charset="0"/>
                          <a:ea typeface="Barlow"/>
                          <a:cs typeface="Barlow"/>
                          <a:sym typeface="Barlow"/>
                        </a:rPr>
                        <a:t>Intergenerational trauma transmission (e.g., low birth weight)</a:t>
                      </a:r>
                      <a:endParaRPr sz="1600" dirty="0">
                        <a:latin typeface="Century Gothic" panose="020B0502020202020204" pitchFamily="34" charset="0"/>
                        <a:ea typeface="Barlow"/>
                        <a:cs typeface="Barlow"/>
                        <a:sym typeface="Barlow"/>
                      </a:endParaRPr>
                    </a:p>
                  </a:txBody>
                  <a:tcPr marL="121900" marR="121900" marT="121900" marB="121900"/>
                </a:tc>
                <a:extLst>
                  <a:ext uri="{0D108BD9-81ED-4DB2-BD59-A6C34878D82A}">
                    <a16:rowId xmlns:a16="http://schemas.microsoft.com/office/drawing/2014/main" val="10001"/>
                  </a:ext>
                </a:extLst>
              </a:tr>
            </a:tbl>
          </a:graphicData>
        </a:graphic>
      </p:graphicFrame>
      <p:pic>
        <p:nvPicPr>
          <p:cNvPr id="298" name="Google Shape;298;p30"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pic>
        <p:nvPicPr>
          <p:cNvPr id="3" name="Picture 2">
            <a:extLst>
              <a:ext uri="{FF2B5EF4-FFF2-40B4-BE49-F238E27FC236}">
                <a16:creationId xmlns:a16="http://schemas.microsoft.com/office/drawing/2014/main" id="{81949A5C-8B0C-4F05-9E91-C5EAA569C5B9}"/>
              </a:ext>
            </a:extLst>
          </p:cNvPr>
          <p:cNvPicPr>
            <a:picLocks noChangeAspect="1"/>
          </p:cNvPicPr>
          <p:nvPr/>
        </p:nvPicPr>
        <p:blipFill>
          <a:blip r:embed="rId4"/>
          <a:stretch>
            <a:fillRect/>
          </a:stretch>
        </p:blipFill>
        <p:spPr>
          <a:xfrm>
            <a:off x="8681340" y="3946908"/>
            <a:ext cx="3706368" cy="2911092"/>
          </a:xfrm>
          <a:prstGeom prst="rect">
            <a:avLst/>
          </a:prstGeom>
        </p:spPr>
      </p:pic>
      <p:sp>
        <p:nvSpPr>
          <p:cNvPr id="2" name="Speech Bubble: Rectangle with Corners Rounded 1">
            <a:extLst>
              <a:ext uri="{FF2B5EF4-FFF2-40B4-BE49-F238E27FC236}">
                <a16:creationId xmlns:a16="http://schemas.microsoft.com/office/drawing/2014/main" id="{82E8CC72-A1DC-4F02-B594-31F3413A7FAF}"/>
              </a:ext>
            </a:extLst>
          </p:cNvPr>
          <p:cNvSpPr/>
          <p:nvPr/>
        </p:nvSpPr>
        <p:spPr>
          <a:xfrm>
            <a:off x="8765230" y="1250138"/>
            <a:ext cx="3311047" cy="2442346"/>
          </a:xfrm>
          <a:prstGeom prst="wedgeRoundRectCallout">
            <a:avLst/>
          </a:prstGeom>
          <a:solidFill>
            <a:schemeClr val="accent3"/>
          </a:solidFill>
          <a:ln>
            <a:solidFill>
              <a:srgbClr val="103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295;p30">
            <a:extLst>
              <a:ext uri="{FF2B5EF4-FFF2-40B4-BE49-F238E27FC236}">
                <a16:creationId xmlns:a16="http://schemas.microsoft.com/office/drawing/2014/main" id="{BC315037-6D8D-4E9B-88E0-BAB42EBB137E}"/>
              </a:ext>
            </a:extLst>
          </p:cNvPr>
          <p:cNvSpPr txBox="1"/>
          <p:nvPr/>
        </p:nvSpPr>
        <p:spPr>
          <a:xfrm>
            <a:off x="8896753" y="1273374"/>
            <a:ext cx="3048000" cy="2419110"/>
          </a:xfrm>
          <a:prstGeom prst="rect">
            <a:avLst/>
          </a:prstGeom>
          <a:noFill/>
          <a:ln>
            <a:noFill/>
          </a:ln>
        </p:spPr>
        <p:txBody>
          <a:bodyPr spcFirstLastPara="1" wrap="square" lIns="129533" tIns="129533" rIns="129533" bIns="129533" anchor="t" anchorCtr="0">
            <a:spAutoFit/>
          </a:bodyPr>
          <a:lstStyle/>
          <a:p>
            <a:r>
              <a:rPr lang="en-CA" dirty="0">
                <a:solidFill>
                  <a:schemeClr val="dk1"/>
                </a:solidFill>
                <a:latin typeface="Barlow"/>
                <a:ea typeface="Barlow"/>
                <a:cs typeface="Barlow"/>
                <a:sym typeface="Barlow"/>
              </a:rPr>
              <a:t>“</a:t>
            </a:r>
            <a:r>
              <a:rPr lang="en-CA" dirty="0">
                <a:solidFill>
                  <a:schemeClr val="bg1"/>
                </a:solidFill>
                <a:latin typeface="Barlow"/>
                <a:ea typeface="Barlow"/>
                <a:cs typeface="Barlow"/>
                <a:sym typeface="Barlow"/>
              </a:rPr>
              <a:t>Embodiment refers to the many, many different ways we literally incorporate the world outside of us </a:t>
            </a:r>
            <a:r>
              <a:rPr lang="en-CA" u="sng" dirty="0">
                <a:solidFill>
                  <a:schemeClr val="bg1"/>
                </a:solidFill>
                <a:latin typeface="Barlow"/>
                <a:ea typeface="Barlow"/>
                <a:cs typeface="Barlow"/>
                <a:sym typeface="Barlow"/>
              </a:rPr>
              <a:t>in</a:t>
            </a:r>
            <a:r>
              <a:rPr lang="en-CA" dirty="0">
                <a:solidFill>
                  <a:schemeClr val="bg1"/>
                </a:solidFill>
                <a:latin typeface="Barlow"/>
                <a:ea typeface="Barlow"/>
                <a:cs typeface="Barlow"/>
                <a:sym typeface="Barlow"/>
              </a:rPr>
              <a:t> us in the expression of our biology.” </a:t>
            </a:r>
            <a:endParaRPr dirty="0">
              <a:solidFill>
                <a:schemeClr val="bg1"/>
              </a:solidFill>
              <a:latin typeface="Barlow"/>
              <a:ea typeface="Barlow"/>
              <a:cs typeface="Barlow"/>
              <a:sym typeface="Barlow"/>
            </a:endParaRPr>
          </a:p>
          <a:p>
            <a:pPr algn="r">
              <a:lnSpc>
                <a:spcPct val="115000"/>
              </a:lnSpc>
            </a:pPr>
            <a:endParaRPr lang="en-CA" sz="1400" dirty="0">
              <a:solidFill>
                <a:schemeClr val="bg1"/>
              </a:solidFill>
              <a:latin typeface="Barlow"/>
              <a:ea typeface="Barlow"/>
              <a:cs typeface="Barlow"/>
              <a:sym typeface="Barlow"/>
            </a:endParaRPr>
          </a:p>
          <a:p>
            <a:pPr algn="r">
              <a:lnSpc>
                <a:spcPct val="115000"/>
              </a:lnSpc>
            </a:pPr>
            <a:r>
              <a:rPr lang="en-CA" sz="1400" dirty="0">
                <a:solidFill>
                  <a:schemeClr val="bg1"/>
                </a:solidFill>
                <a:latin typeface="Barlow"/>
                <a:ea typeface="Barlow"/>
                <a:cs typeface="Barlow"/>
                <a:sym typeface="Barlow"/>
              </a:rPr>
              <a:t>- Nancy Krieger, PhD</a:t>
            </a:r>
            <a:endParaRPr sz="14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NWT OHT">
      <a:dk1>
        <a:srgbClr val="0D3051"/>
      </a:dk1>
      <a:lt1>
        <a:srgbClr val="FFFFFF"/>
      </a:lt1>
      <a:dk2>
        <a:srgbClr val="792C80"/>
      </a:dk2>
      <a:lt2>
        <a:srgbClr val="F3FBFE"/>
      </a:lt2>
      <a:accent1>
        <a:srgbClr val="F17920"/>
      </a:accent1>
      <a:accent2>
        <a:srgbClr val="6CCAF2"/>
      </a:accent2>
      <a:accent3>
        <a:srgbClr val="0D3050"/>
      </a:accent3>
      <a:accent4>
        <a:srgbClr val="792C7F"/>
      </a:accent4>
      <a:accent5>
        <a:srgbClr val="F07920"/>
      </a:accent5>
      <a:accent6>
        <a:srgbClr val="6CC9F1"/>
      </a:accent6>
      <a:hlink>
        <a:srgbClr val="0D3050"/>
      </a:hlink>
      <a:folHlink>
        <a:srgbClr val="792C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920125E-FA26-4E9A-A1FE-17A974329BFF}" vid="{5719EAE1-051A-482A-B636-9F68D8B26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2A3CCE548CA479A63921D85199F39" ma:contentTypeVersion="19" ma:contentTypeDescription="Create a new document." ma:contentTypeScope="" ma:versionID="203ba3cedc39e8ec9588f1cc15a1ca42">
  <xsd:schema xmlns:xsd="http://www.w3.org/2001/XMLSchema" xmlns:xs="http://www.w3.org/2001/XMLSchema" xmlns:p="http://schemas.microsoft.com/office/2006/metadata/properties" xmlns:ns2="3cb6ae07-a249-4bed-aa0d-9c46f1740c54" xmlns:ns3="d67232ac-e7e4-4d4f-a427-e489ea6f7950" targetNamespace="http://schemas.microsoft.com/office/2006/metadata/properties" ma:root="true" ma:fieldsID="1b43b7f8c5c0ee060a05de0863eafe77" ns2:_="" ns3:_="">
    <xsd:import namespace="3cb6ae07-a249-4bed-aa0d-9c46f1740c54"/>
    <xsd:import namespace="d67232ac-e7e4-4d4f-a427-e489ea6f795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Final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6ae07-a249-4bed-aa0d-9c46f174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69d2ba-4583-4f75-9c87-6b5de11e5f5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inalDocument" ma:index="23" nillable="true" ma:displayName="Final Document" ma:default="0" ma:format="Dropdown" ma:internalName="Final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7232ac-e7e4-4d4f-a427-e489ea6f795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68f47dd-3975-42e1-bb54-49b056c539b3}" ma:internalName="TaxCatchAll" ma:showField="CatchAllData" ma:web="d67232ac-e7e4-4d4f-a427-e489ea6f795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67232ac-e7e4-4d4f-a427-e489ea6f7950" xsi:nil="true"/>
    <lcf76f155ced4ddcb4097134ff3c332f xmlns="3cb6ae07-a249-4bed-aa0d-9c46f1740c54">
      <Terms xmlns="http://schemas.microsoft.com/office/infopath/2007/PartnerControls"/>
    </lcf76f155ced4ddcb4097134ff3c332f>
    <FinalDocument xmlns="3cb6ae07-a249-4bed-aa0d-9c46f1740c54">false</FinalDocu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9EF8C2-80EA-4176-8A65-BDAD28716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6ae07-a249-4bed-aa0d-9c46f1740c54"/>
    <ds:schemaRef ds:uri="d67232ac-e7e4-4d4f-a427-e489ea6f7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121B76-9FDE-4C05-9EFE-93EF739C22A1}">
  <ds:schemaRefs>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d67232ac-e7e4-4d4f-a427-e489ea6f7950"/>
    <ds:schemaRef ds:uri="3cb6ae07-a249-4bed-aa0d-9c46f1740c54"/>
    <ds:schemaRef ds:uri="http://schemas.microsoft.com/office/2006/documentManagement/types"/>
    <ds:schemaRef ds:uri="http://purl.org/dc/dcmitype/"/>
    <ds:schemaRef ds:uri="http://purl.org/dc/terms/"/>
  </ds:schemaRefs>
</ds:datastoreItem>
</file>

<file path=customXml/itemProps3.xml><?xml version="1.0" encoding="utf-8"?>
<ds:datastoreItem xmlns:ds="http://schemas.openxmlformats.org/officeDocument/2006/customXml" ds:itemID="{90FB3367-689D-4EA9-8B9B-FBD554ADDC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1419</TotalTime>
  <Words>2709</Words>
  <Application>Microsoft Office PowerPoint</Application>
  <PresentationFormat>Widescreen</PresentationFormat>
  <Paragraphs>170</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Health Equity Training Module 2:  Exploring Root Causes of  Health Inequities </vt:lpstr>
      <vt:lpstr>Land Acknowledgement</vt:lpstr>
      <vt:lpstr>Land Acknowledgement </vt:lpstr>
      <vt:lpstr>Placeholder for EAP Contact Information</vt:lpstr>
      <vt:lpstr>Module 2: Exploring Root Causes of Health Inequities </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presentation</dc:title>
  <dc:creator>Strembicky, Claudia</dc:creator>
  <cp:lastModifiedBy>Monize, Jillian A.</cp:lastModifiedBy>
  <cp:revision>73</cp:revision>
  <dcterms:created xsi:type="dcterms:W3CDTF">2025-04-22T12:57:11Z</dcterms:created>
  <dcterms:modified xsi:type="dcterms:W3CDTF">2026-02-06T20:54:44Z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0x010100B552A3CCE548CA479A63921D85199F39</vt:lpwstr>
  </property>
  <property fmtid="{D5CDD505-2E9C-101B-9397-08002B2CF9AE}" pid="3" name="MediaServiceImageTags">
    <vt:lpwstr/>
  </property>
</Properties>
</file>