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258" r:id="rId6"/>
    <p:sldId id="747" r:id="rId7"/>
    <p:sldId id="750" r:id="rId8"/>
    <p:sldId id="748" r:id="rId9"/>
    <p:sldId id="263" r:id="rId10"/>
    <p:sldId id="264" r:id="rId11"/>
    <p:sldId id="265" r:id="rId12"/>
    <p:sldId id="749" r:id="rId13"/>
    <p:sldId id="267" r:id="rId14"/>
    <p:sldId id="53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ze, Jillian A." initials="MJA" lastIdx="1" clrIdx="0">
    <p:extLst>
      <p:ext uri="{19B8F6BF-5375-455C-9EA6-DF929625EA0E}">
        <p15:presenceInfo xmlns:p15="http://schemas.microsoft.com/office/powerpoint/2012/main" userId="S::JMonize@hrh.ca::045d0a6d-d2b8-476b-82ef-f3df87b66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BFE"/>
    <a:srgbClr val="5B215F"/>
    <a:srgbClr val="792C7F"/>
    <a:srgbClr val="7B2C81"/>
    <a:srgbClr val="EDE9F8"/>
    <a:srgbClr val="E4D1E9"/>
    <a:srgbClr val="EBE1EE"/>
    <a:srgbClr val="66256C"/>
    <a:srgbClr val="6A2670"/>
    <a:srgbClr val="762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B2AF4-BB5A-FF0F-DB94-13BD8E27B6B2}" v="45" dt="2026-02-06T20:53:37.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ze, Jillian A." userId="045d0a6d-d2b8-476b-82ef-f3df87b66693" providerId="ADAL" clId="{C88EB689-5CA9-42EB-A5C8-C22251D2CB8F}"/>
    <pc:docChg chg="undo custSel addSld delSld modSld sldOrd modMainMaster">
      <pc:chgData name="Monize, Jillian A." userId="045d0a6d-d2b8-476b-82ef-f3df87b66693" providerId="ADAL" clId="{C88EB689-5CA9-42EB-A5C8-C22251D2CB8F}" dt="2026-01-27T02:47:02.568" v="2177" actId="14100"/>
      <pc:docMkLst>
        <pc:docMk/>
      </pc:docMkLst>
      <pc:sldChg chg="modSp mod">
        <pc:chgData name="Monize, Jillian A." userId="045d0a6d-d2b8-476b-82ef-f3df87b66693" providerId="ADAL" clId="{C88EB689-5CA9-42EB-A5C8-C22251D2CB8F}" dt="2026-01-20T22:33:21.360" v="1854" actId="1076"/>
        <pc:sldMkLst>
          <pc:docMk/>
          <pc:sldMk cId="4192873873" sldId="256"/>
        </pc:sldMkLst>
        <pc:spChg chg="mod">
          <ac:chgData name="Monize, Jillian A." userId="045d0a6d-d2b8-476b-82ef-f3df87b66693" providerId="ADAL" clId="{C88EB689-5CA9-42EB-A5C8-C22251D2CB8F}" dt="2026-01-20T22:33:17.199" v="1853" actId="1076"/>
          <ac:spMkLst>
            <pc:docMk/>
            <pc:sldMk cId="4192873873" sldId="256"/>
            <ac:spMk id="4" creationId="{8C42124B-0A8F-2E8B-35EE-144FBD67CB19}"/>
          </ac:spMkLst>
        </pc:spChg>
        <pc:spChg chg="mod">
          <ac:chgData name="Monize, Jillian A." userId="045d0a6d-d2b8-476b-82ef-f3df87b66693" providerId="ADAL" clId="{C88EB689-5CA9-42EB-A5C8-C22251D2CB8F}" dt="2026-01-20T22:33:21.360" v="1854" actId="1076"/>
          <ac:spMkLst>
            <pc:docMk/>
            <pc:sldMk cId="4192873873" sldId="256"/>
            <ac:spMk id="5" creationId="{61EBAE50-A8E1-FC25-B878-FC65C93BA337}"/>
          </ac:spMkLst>
        </pc:spChg>
      </pc:sldChg>
      <pc:sldChg chg="modSp mod ord">
        <pc:chgData name="Monize, Jillian A." userId="045d0a6d-d2b8-476b-82ef-f3df87b66693" providerId="ADAL" clId="{C88EB689-5CA9-42EB-A5C8-C22251D2CB8F}" dt="2026-01-20T21:14:03.017" v="78" actId="20577"/>
        <pc:sldMkLst>
          <pc:docMk/>
          <pc:sldMk cId="1695294318" sldId="258"/>
        </pc:sldMkLst>
        <pc:spChg chg="mod">
          <ac:chgData name="Monize, Jillian A." userId="045d0a6d-d2b8-476b-82ef-f3df87b66693" providerId="ADAL" clId="{C88EB689-5CA9-42EB-A5C8-C22251D2CB8F}" dt="2026-01-20T21:14:03.017" v="78" actId="20577"/>
          <ac:spMkLst>
            <pc:docMk/>
            <pc:sldMk cId="1695294318" sldId="258"/>
            <ac:spMk id="4" creationId="{A688317F-0D33-65EB-600D-7A1B791019ED}"/>
          </ac:spMkLst>
        </pc:spChg>
      </pc:sldChg>
      <pc:sldChg chg="addSp delSp modSp add mod">
        <pc:chgData name="Monize, Jillian A." userId="045d0a6d-d2b8-476b-82ef-f3df87b66693" providerId="ADAL" clId="{C88EB689-5CA9-42EB-A5C8-C22251D2CB8F}" dt="2026-01-21T17:21:07.552" v="2038" actId="20577"/>
        <pc:sldMkLst>
          <pc:docMk/>
          <pc:sldMk cId="0" sldId="263"/>
        </pc:sldMkLst>
        <pc:spChg chg="add mod">
          <ac:chgData name="Monize, Jillian A." userId="045d0a6d-d2b8-476b-82ef-f3df87b66693" providerId="ADAL" clId="{C88EB689-5CA9-42EB-A5C8-C22251D2CB8F}" dt="2026-01-21T17:21:07.552" v="2038" actId="20577"/>
          <ac:spMkLst>
            <pc:docMk/>
            <pc:sldMk cId="0" sldId="263"/>
            <ac:spMk id="4" creationId="{12A1C28A-1CC5-40A1-B1D6-BD8CE5FAB5A3}"/>
          </ac:spMkLst>
        </pc:spChg>
        <pc:spChg chg="mod">
          <ac:chgData name="Monize, Jillian A." userId="045d0a6d-d2b8-476b-82ef-f3df87b66693" providerId="ADAL" clId="{C88EB689-5CA9-42EB-A5C8-C22251D2CB8F}" dt="2026-01-20T21:17:12.631" v="118" actId="207"/>
          <ac:spMkLst>
            <pc:docMk/>
            <pc:sldMk cId="0" sldId="263"/>
            <ac:spMk id="121" creationId="{00000000-0000-0000-0000-000000000000}"/>
          </ac:spMkLst>
        </pc:spChg>
        <pc:spChg chg="mod">
          <ac:chgData name="Monize, Jillian A." userId="045d0a6d-d2b8-476b-82ef-f3df87b66693" providerId="ADAL" clId="{C88EB689-5CA9-42EB-A5C8-C22251D2CB8F}" dt="2026-01-20T21:24:59.808" v="177" actId="2711"/>
          <ac:spMkLst>
            <pc:docMk/>
            <pc:sldMk cId="0" sldId="263"/>
            <ac:spMk id="122" creationId="{00000000-0000-0000-0000-000000000000}"/>
          </ac:spMkLst>
        </pc:spChg>
        <pc:spChg chg="del mod">
          <ac:chgData name="Monize, Jillian A." userId="045d0a6d-d2b8-476b-82ef-f3df87b66693" providerId="ADAL" clId="{C88EB689-5CA9-42EB-A5C8-C22251D2CB8F}" dt="2026-01-20T21:21:24.671" v="141" actId="478"/>
          <ac:spMkLst>
            <pc:docMk/>
            <pc:sldMk cId="0" sldId="263"/>
            <ac:spMk id="123" creationId="{00000000-0000-0000-0000-000000000000}"/>
          </ac:spMkLst>
        </pc:spChg>
        <pc:spChg chg="mod">
          <ac:chgData name="Monize, Jillian A." userId="045d0a6d-d2b8-476b-82ef-f3df87b66693" providerId="ADAL" clId="{C88EB689-5CA9-42EB-A5C8-C22251D2CB8F}" dt="2026-01-21T17:20:49.964" v="2033" actId="207"/>
          <ac:spMkLst>
            <pc:docMk/>
            <pc:sldMk cId="0" sldId="263"/>
            <ac:spMk id="124" creationId="{00000000-0000-0000-0000-000000000000}"/>
          </ac:spMkLst>
        </pc:spChg>
        <pc:picChg chg="add mod">
          <ac:chgData name="Monize, Jillian A." userId="045d0a6d-d2b8-476b-82ef-f3df87b66693" providerId="ADAL" clId="{C88EB689-5CA9-42EB-A5C8-C22251D2CB8F}" dt="2026-01-21T17:20:55.672" v="2035" actId="1076"/>
          <ac:picMkLst>
            <pc:docMk/>
            <pc:sldMk cId="0" sldId="263"/>
            <ac:picMk id="3" creationId="{11F71AC8-E93B-491A-97FA-B3E23BD5262D}"/>
          </ac:picMkLst>
        </pc:picChg>
        <pc:picChg chg="add del mod">
          <ac:chgData name="Monize, Jillian A." userId="045d0a6d-d2b8-476b-82ef-f3df87b66693" providerId="ADAL" clId="{C88EB689-5CA9-42EB-A5C8-C22251D2CB8F}" dt="2026-01-21T16:36:24.973" v="1863" actId="478"/>
          <ac:picMkLst>
            <pc:docMk/>
            <pc:sldMk cId="0" sldId="263"/>
            <ac:picMk id="6" creationId="{B2890C26-C5A5-4FD6-B661-7B905C3E761A}"/>
          </ac:picMkLst>
        </pc:picChg>
        <pc:picChg chg="del">
          <ac:chgData name="Monize, Jillian A." userId="045d0a6d-d2b8-476b-82ef-f3df87b66693" providerId="ADAL" clId="{C88EB689-5CA9-42EB-A5C8-C22251D2CB8F}" dt="2026-01-20T21:20:33.150" v="130" actId="478"/>
          <ac:picMkLst>
            <pc:docMk/>
            <pc:sldMk cId="0" sldId="263"/>
            <ac:picMk id="125" creationId="{00000000-0000-0000-0000-000000000000}"/>
          </ac:picMkLst>
        </pc:picChg>
        <pc:picChg chg="del mod">
          <ac:chgData name="Monize, Jillian A." userId="045d0a6d-d2b8-476b-82ef-f3df87b66693" providerId="ADAL" clId="{C88EB689-5CA9-42EB-A5C8-C22251D2CB8F}" dt="2026-01-20T21:19:50.093" v="121" actId="478"/>
          <ac:picMkLst>
            <pc:docMk/>
            <pc:sldMk cId="0" sldId="263"/>
            <ac:picMk id="126" creationId="{00000000-0000-0000-0000-000000000000}"/>
          </ac:picMkLst>
        </pc:picChg>
        <pc:picChg chg="del">
          <ac:chgData name="Monize, Jillian A." userId="045d0a6d-d2b8-476b-82ef-f3df87b66693" providerId="ADAL" clId="{C88EB689-5CA9-42EB-A5C8-C22251D2CB8F}" dt="2026-01-20T21:16:51.029" v="116" actId="478"/>
          <ac:picMkLst>
            <pc:docMk/>
            <pc:sldMk cId="0" sldId="263"/>
            <ac:picMk id="127" creationId="{00000000-0000-0000-0000-000000000000}"/>
          </ac:picMkLst>
        </pc:picChg>
      </pc:sldChg>
      <pc:sldChg chg="modSp add mod modNotesTx">
        <pc:chgData name="Monize, Jillian A." userId="045d0a6d-d2b8-476b-82ef-f3df87b66693" providerId="ADAL" clId="{C88EB689-5CA9-42EB-A5C8-C22251D2CB8F}" dt="2026-01-21T17:20:37.974" v="2031" actId="14100"/>
        <pc:sldMkLst>
          <pc:docMk/>
          <pc:sldMk cId="0" sldId="264"/>
        </pc:sldMkLst>
        <pc:spChg chg="mod">
          <ac:chgData name="Monize, Jillian A." userId="045d0a6d-d2b8-476b-82ef-f3df87b66693" providerId="ADAL" clId="{C88EB689-5CA9-42EB-A5C8-C22251D2CB8F}" dt="2026-01-20T21:31:32.894" v="206" actId="207"/>
          <ac:spMkLst>
            <pc:docMk/>
            <pc:sldMk cId="0" sldId="264"/>
            <ac:spMk id="138" creationId="{00000000-0000-0000-0000-000000000000}"/>
          </ac:spMkLst>
        </pc:spChg>
        <pc:spChg chg="mod">
          <ac:chgData name="Monize, Jillian A." userId="045d0a6d-d2b8-476b-82ef-f3df87b66693" providerId="ADAL" clId="{C88EB689-5CA9-42EB-A5C8-C22251D2CB8F}" dt="2026-01-21T17:20:37.974" v="2031" actId="14100"/>
          <ac:spMkLst>
            <pc:docMk/>
            <pc:sldMk cId="0" sldId="264"/>
            <ac:spMk id="139" creationId="{00000000-0000-0000-0000-000000000000}"/>
          </ac:spMkLst>
        </pc:spChg>
        <pc:picChg chg="mod">
          <ac:chgData name="Monize, Jillian A." userId="045d0a6d-d2b8-476b-82ef-f3df87b66693" providerId="ADAL" clId="{C88EB689-5CA9-42EB-A5C8-C22251D2CB8F}" dt="2026-01-20T21:31:10.214" v="204" actId="14100"/>
          <ac:picMkLst>
            <pc:docMk/>
            <pc:sldMk cId="0" sldId="264"/>
            <ac:picMk id="140" creationId="{00000000-0000-0000-0000-000000000000}"/>
          </ac:picMkLst>
        </pc:picChg>
      </pc:sldChg>
      <pc:sldChg chg="addSp delSp modSp add mod addCm delCm modNotesTx">
        <pc:chgData name="Monize, Jillian A." userId="045d0a6d-d2b8-476b-82ef-f3df87b66693" providerId="ADAL" clId="{C88EB689-5CA9-42EB-A5C8-C22251D2CB8F}" dt="2026-01-21T17:22:58.639" v="2049" actId="207"/>
        <pc:sldMkLst>
          <pc:docMk/>
          <pc:sldMk cId="0" sldId="265"/>
        </pc:sldMkLst>
        <pc:spChg chg="add mod">
          <ac:chgData name="Monize, Jillian A." userId="045d0a6d-d2b8-476b-82ef-f3df87b66693" providerId="ADAL" clId="{C88EB689-5CA9-42EB-A5C8-C22251D2CB8F}" dt="2026-01-20T21:55:36.096" v="981" actId="208"/>
          <ac:spMkLst>
            <pc:docMk/>
            <pc:sldMk cId="0" sldId="265"/>
            <ac:spMk id="2" creationId="{836D1AA3-7A8E-47F9-98EF-622CCA629FA9}"/>
          </ac:spMkLst>
        </pc:spChg>
        <pc:spChg chg="add mod">
          <ac:chgData name="Monize, Jillian A." userId="045d0a6d-d2b8-476b-82ef-f3df87b66693" providerId="ADAL" clId="{C88EB689-5CA9-42EB-A5C8-C22251D2CB8F}" dt="2026-01-21T17:22:47.775" v="2047" actId="207"/>
          <ac:spMkLst>
            <pc:docMk/>
            <pc:sldMk cId="0" sldId="265"/>
            <ac:spMk id="23" creationId="{AA7DDBA0-D235-41AC-8B92-9609C41F35E0}"/>
          </ac:spMkLst>
        </pc:spChg>
        <pc:spChg chg="add mod">
          <ac:chgData name="Monize, Jillian A." userId="045d0a6d-d2b8-476b-82ef-f3df87b66693" providerId="ADAL" clId="{C88EB689-5CA9-42EB-A5C8-C22251D2CB8F}" dt="2026-01-21T17:22:53.724" v="2048" actId="207"/>
          <ac:spMkLst>
            <pc:docMk/>
            <pc:sldMk cId="0" sldId="265"/>
            <ac:spMk id="24" creationId="{6B773B13-CC39-4956-9664-8D0A636C5136}"/>
          </ac:spMkLst>
        </pc:spChg>
        <pc:spChg chg="add mod">
          <ac:chgData name="Monize, Jillian A." userId="045d0a6d-d2b8-476b-82ef-f3df87b66693" providerId="ADAL" clId="{C88EB689-5CA9-42EB-A5C8-C22251D2CB8F}" dt="2026-01-21T17:22:58.639" v="2049" actId="207"/>
          <ac:spMkLst>
            <pc:docMk/>
            <pc:sldMk cId="0" sldId="265"/>
            <ac:spMk id="25" creationId="{0B8086B6-BB6F-4D89-A3BE-C66750B9F5D7}"/>
          </ac:spMkLst>
        </pc:spChg>
        <pc:spChg chg="add mod">
          <ac:chgData name="Monize, Jillian A." userId="045d0a6d-d2b8-476b-82ef-f3df87b66693" providerId="ADAL" clId="{C88EB689-5CA9-42EB-A5C8-C22251D2CB8F}" dt="2026-01-21T17:17:22.747" v="1997" actId="207"/>
          <ac:spMkLst>
            <pc:docMk/>
            <pc:sldMk cId="0" sldId="265"/>
            <ac:spMk id="26" creationId="{71E45615-ED27-4863-8053-3C0A0E2729F9}"/>
          </ac:spMkLst>
        </pc:spChg>
        <pc:spChg chg="add mod">
          <ac:chgData name="Monize, Jillian A." userId="045d0a6d-d2b8-476b-82ef-f3df87b66693" providerId="ADAL" clId="{C88EB689-5CA9-42EB-A5C8-C22251D2CB8F}" dt="2026-01-21T17:17:28.300" v="1998" actId="207"/>
          <ac:spMkLst>
            <pc:docMk/>
            <pc:sldMk cId="0" sldId="265"/>
            <ac:spMk id="27" creationId="{0ECCB1AD-AAB7-4BCE-A390-2641C84B0993}"/>
          </ac:spMkLst>
        </pc:spChg>
        <pc:spChg chg="add mod">
          <ac:chgData name="Monize, Jillian A." userId="045d0a6d-d2b8-476b-82ef-f3df87b66693" providerId="ADAL" clId="{C88EB689-5CA9-42EB-A5C8-C22251D2CB8F}" dt="2026-01-20T21:59:03.364" v="1014" actId="1076"/>
          <ac:spMkLst>
            <pc:docMk/>
            <pc:sldMk cId="0" sldId="265"/>
            <ac:spMk id="28" creationId="{AF155490-2931-43A0-93BF-243397065EE9}"/>
          </ac:spMkLst>
        </pc:spChg>
        <pc:spChg chg="add mod">
          <ac:chgData name="Monize, Jillian A." userId="045d0a6d-d2b8-476b-82ef-f3df87b66693" providerId="ADAL" clId="{C88EB689-5CA9-42EB-A5C8-C22251D2CB8F}" dt="2026-01-20T22:00:25.571" v="1026" actId="1076"/>
          <ac:spMkLst>
            <pc:docMk/>
            <pc:sldMk cId="0" sldId="265"/>
            <ac:spMk id="29" creationId="{3BB045E8-E54F-4CF6-9401-AB771A87CA28}"/>
          </ac:spMkLst>
        </pc:spChg>
        <pc:spChg chg="add mod">
          <ac:chgData name="Monize, Jillian A." userId="045d0a6d-d2b8-476b-82ef-f3df87b66693" providerId="ADAL" clId="{C88EB689-5CA9-42EB-A5C8-C22251D2CB8F}" dt="2026-01-20T22:00:22.145" v="1025" actId="1076"/>
          <ac:spMkLst>
            <pc:docMk/>
            <pc:sldMk cId="0" sldId="265"/>
            <ac:spMk id="30" creationId="{187CE305-3259-49E1-B3BB-223185FB208E}"/>
          </ac:spMkLst>
        </pc:spChg>
        <pc:spChg chg="del mod">
          <ac:chgData name="Monize, Jillian A." userId="045d0a6d-d2b8-476b-82ef-f3df87b66693" providerId="ADAL" clId="{C88EB689-5CA9-42EB-A5C8-C22251D2CB8F}" dt="2026-01-20T22:00:05.026" v="1024" actId="478"/>
          <ac:spMkLst>
            <pc:docMk/>
            <pc:sldMk cId="0" sldId="265"/>
            <ac:spMk id="145" creationId="{00000000-0000-0000-0000-000000000000}"/>
          </ac:spMkLst>
        </pc:spChg>
        <pc:spChg chg="del mod">
          <ac:chgData name="Monize, Jillian A." userId="045d0a6d-d2b8-476b-82ef-f3df87b66693" providerId="ADAL" clId="{C88EB689-5CA9-42EB-A5C8-C22251D2CB8F}" dt="2026-01-20T21:58:54.300" v="1013" actId="478"/>
          <ac:spMkLst>
            <pc:docMk/>
            <pc:sldMk cId="0" sldId="265"/>
            <ac:spMk id="146" creationId="{00000000-0000-0000-0000-000000000000}"/>
          </ac:spMkLst>
        </pc:spChg>
        <pc:spChg chg="mod">
          <ac:chgData name="Monize, Jillian A." userId="045d0a6d-d2b8-476b-82ef-f3df87b66693" providerId="ADAL" clId="{C88EB689-5CA9-42EB-A5C8-C22251D2CB8F}" dt="2026-01-20T21:52:26.230" v="954" actId="207"/>
          <ac:spMkLst>
            <pc:docMk/>
            <pc:sldMk cId="0" sldId="265"/>
            <ac:spMk id="147" creationId="{00000000-0000-0000-0000-000000000000}"/>
          </ac:spMkLst>
        </pc:spChg>
        <pc:spChg chg="mod">
          <ac:chgData name="Monize, Jillian A." userId="045d0a6d-d2b8-476b-82ef-f3df87b66693" providerId="ADAL" clId="{C88EB689-5CA9-42EB-A5C8-C22251D2CB8F}" dt="2026-01-20T22:01:20.719" v="1034" actId="1076"/>
          <ac:spMkLst>
            <pc:docMk/>
            <pc:sldMk cId="0" sldId="265"/>
            <ac:spMk id="149" creationId="{00000000-0000-0000-0000-000000000000}"/>
          </ac:spMkLst>
        </pc:spChg>
        <pc:spChg chg="mod">
          <ac:chgData name="Monize, Jillian A." userId="045d0a6d-d2b8-476b-82ef-f3df87b66693" providerId="ADAL" clId="{C88EB689-5CA9-42EB-A5C8-C22251D2CB8F}" dt="2026-01-21T17:19:45.605" v="2026" actId="1076"/>
          <ac:spMkLst>
            <pc:docMk/>
            <pc:sldMk cId="0" sldId="265"/>
            <ac:spMk id="150" creationId="{00000000-0000-0000-0000-000000000000}"/>
          </ac:spMkLst>
        </pc:spChg>
        <pc:spChg chg="mod">
          <ac:chgData name="Monize, Jillian A." userId="045d0a6d-d2b8-476b-82ef-f3df87b66693" providerId="ADAL" clId="{C88EB689-5CA9-42EB-A5C8-C22251D2CB8F}" dt="2026-01-21T17:19:14.709" v="2023" actId="1076"/>
          <ac:spMkLst>
            <pc:docMk/>
            <pc:sldMk cId="0" sldId="265"/>
            <ac:spMk id="151" creationId="{00000000-0000-0000-0000-000000000000}"/>
          </ac:spMkLst>
        </pc:spChg>
        <pc:spChg chg="mod">
          <ac:chgData name="Monize, Jillian A." userId="045d0a6d-d2b8-476b-82ef-f3df87b66693" providerId="ADAL" clId="{C88EB689-5CA9-42EB-A5C8-C22251D2CB8F}" dt="2026-01-21T17:17:39.014" v="2001" actId="207"/>
          <ac:spMkLst>
            <pc:docMk/>
            <pc:sldMk cId="0" sldId="265"/>
            <ac:spMk id="152" creationId="{00000000-0000-0000-0000-000000000000}"/>
          </ac:spMkLst>
        </pc:spChg>
        <pc:spChg chg="mod">
          <ac:chgData name="Monize, Jillian A." userId="045d0a6d-d2b8-476b-82ef-f3df87b66693" providerId="ADAL" clId="{C88EB689-5CA9-42EB-A5C8-C22251D2CB8F}" dt="2026-01-21T17:17:42.264" v="2002" actId="207"/>
          <ac:spMkLst>
            <pc:docMk/>
            <pc:sldMk cId="0" sldId="265"/>
            <ac:spMk id="153" creationId="{00000000-0000-0000-0000-000000000000}"/>
          </ac:spMkLst>
        </pc:spChg>
        <pc:spChg chg="mod">
          <ac:chgData name="Monize, Jillian A." userId="045d0a6d-d2b8-476b-82ef-f3df87b66693" providerId="ADAL" clId="{C88EB689-5CA9-42EB-A5C8-C22251D2CB8F}" dt="2026-01-21T17:17:53.711" v="2005" actId="207"/>
          <ac:spMkLst>
            <pc:docMk/>
            <pc:sldMk cId="0" sldId="265"/>
            <ac:spMk id="154" creationId="{00000000-0000-0000-0000-000000000000}"/>
          </ac:spMkLst>
        </pc:spChg>
        <pc:spChg chg="mod">
          <ac:chgData name="Monize, Jillian A." userId="045d0a6d-d2b8-476b-82ef-f3df87b66693" providerId="ADAL" clId="{C88EB689-5CA9-42EB-A5C8-C22251D2CB8F}" dt="2026-01-21T17:19:08.964" v="2022" actId="1076"/>
          <ac:spMkLst>
            <pc:docMk/>
            <pc:sldMk cId="0" sldId="265"/>
            <ac:spMk id="155" creationId="{00000000-0000-0000-0000-000000000000}"/>
          </ac:spMkLst>
        </pc:spChg>
        <pc:spChg chg="del mod">
          <ac:chgData name="Monize, Jillian A." userId="045d0a6d-d2b8-476b-82ef-f3df87b66693" providerId="ADAL" clId="{C88EB689-5CA9-42EB-A5C8-C22251D2CB8F}" dt="2026-01-20T21:56:00.466" v="985" actId="478"/>
          <ac:spMkLst>
            <pc:docMk/>
            <pc:sldMk cId="0" sldId="265"/>
            <ac:spMk id="156" creationId="{00000000-0000-0000-0000-000000000000}"/>
          </ac:spMkLst>
        </pc:spChg>
        <pc:spChg chg="del mod">
          <ac:chgData name="Monize, Jillian A." userId="045d0a6d-d2b8-476b-82ef-f3df87b66693" providerId="ADAL" clId="{C88EB689-5CA9-42EB-A5C8-C22251D2CB8F}" dt="2026-01-20T21:56:26.939" v="989" actId="478"/>
          <ac:spMkLst>
            <pc:docMk/>
            <pc:sldMk cId="0" sldId="265"/>
            <ac:spMk id="157" creationId="{00000000-0000-0000-0000-000000000000}"/>
          </ac:spMkLst>
        </pc:spChg>
        <pc:spChg chg="del mod">
          <ac:chgData name="Monize, Jillian A." userId="045d0a6d-d2b8-476b-82ef-f3df87b66693" providerId="ADAL" clId="{C88EB689-5CA9-42EB-A5C8-C22251D2CB8F}" dt="2026-01-20T21:57:30.979" v="999" actId="478"/>
          <ac:spMkLst>
            <pc:docMk/>
            <pc:sldMk cId="0" sldId="265"/>
            <ac:spMk id="158" creationId="{00000000-0000-0000-0000-000000000000}"/>
          </ac:spMkLst>
        </pc:spChg>
        <pc:spChg chg="del mod">
          <ac:chgData name="Monize, Jillian A." userId="045d0a6d-d2b8-476b-82ef-f3df87b66693" providerId="ADAL" clId="{C88EB689-5CA9-42EB-A5C8-C22251D2CB8F}" dt="2026-01-20T21:59:18.379" v="1017" actId="478"/>
          <ac:spMkLst>
            <pc:docMk/>
            <pc:sldMk cId="0" sldId="265"/>
            <ac:spMk id="159" creationId="{00000000-0000-0000-0000-000000000000}"/>
          </ac:spMkLst>
        </pc:spChg>
        <pc:spChg chg="del mod">
          <ac:chgData name="Monize, Jillian A." userId="045d0a6d-d2b8-476b-82ef-f3df87b66693" providerId="ADAL" clId="{C88EB689-5CA9-42EB-A5C8-C22251D2CB8F}" dt="2026-01-20T21:57:50.747" v="1002" actId="478"/>
          <ac:spMkLst>
            <pc:docMk/>
            <pc:sldMk cId="0" sldId="265"/>
            <ac:spMk id="160" creationId="{00000000-0000-0000-0000-000000000000}"/>
          </ac:spMkLst>
        </pc:spChg>
        <pc:spChg chg="mod">
          <ac:chgData name="Monize, Jillian A." userId="045d0a6d-d2b8-476b-82ef-f3df87b66693" providerId="ADAL" clId="{C88EB689-5CA9-42EB-A5C8-C22251D2CB8F}" dt="2026-01-21T17:19:23.717" v="2024" actId="1076"/>
          <ac:spMkLst>
            <pc:docMk/>
            <pc:sldMk cId="0" sldId="265"/>
            <ac:spMk id="161" creationId="{00000000-0000-0000-0000-000000000000}"/>
          </ac:spMkLst>
        </pc:spChg>
        <pc:spChg chg="del mod">
          <ac:chgData name="Monize, Jillian A." userId="045d0a6d-d2b8-476b-82ef-f3df87b66693" providerId="ADAL" clId="{C88EB689-5CA9-42EB-A5C8-C22251D2CB8F}" dt="2026-01-20T21:58:06.695" v="1005" actId="478"/>
          <ac:spMkLst>
            <pc:docMk/>
            <pc:sldMk cId="0" sldId="265"/>
            <ac:spMk id="162" creationId="{00000000-0000-0000-0000-000000000000}"/>
          </ac:spMkLst>
        </pc:spChg>
        <pc:picChg chg="del">
          <ac:chgData name="Monize, Jillian A." userId="045d0a6d-d2b8-476b-82ef-f3df87b66693" providerId="ADAL" clId="{C88EB689-5CA9-42EB-A5C8-C22251D2CB8F}" dt="2026-01-20T21:50:45.593" v="947" actId="478"/>
          <ac:picMkLst>
            <pc:docMk/>
            <pc:sldMk cId="0" sldId="265"/>
            <ac:picMk id="163" creationId="{00000000-0000-0000-0000-000000000000}"/>
          </ac:picMkLst>
        </pc:picChg>
      </pc:sldChg>
      <pc:sldChg chg="addSp delSp modSp add mod modNotesTx">
        <pc:chgData name="Monize, Jillian A." userId="045d0a6d-d2b8-476b-82ef-f3df87b66693" providerId="ADAL" clId="{C88EB689-5CA9-42EB-A5C8-C22251D2CB8F}" dt="2026-01-21T17:21:54.183" v="2041" actId="207"/>
        <pc:sldMkLst>
          <pc:docMk/>
          <pc:sldMk cId="0" sldId="267"/>
        </pc:sldMkLst>
        <pc:spChg chg="add mod">
          <ac:chgData name="Monize, Jillian A." userId="045d0a6d-d2b8-476b-82ef-f3df87b66693" providerId="ADAL" clId="{C88EB689-5CA9-42EB-A5C8-C22251D2CB8F}" dt="2026-01-20T22:30:03.530" v="1807" actId="1076"/>
          <ac:spMkLst>
            <pc:docMk/>
            <pc:sldMk cId="0" sldId="267"/>
            <ac:spMk id="19" creationId="{B84F2FCA-6DB9-4755-A117-D5FC0585E63D}"/>
          </ac:spMkLst>
        </pc:spChg>
        <pc:spChg chg="add mod">
          <ac:chgData name="Monize, Jillian A." userId="045d0a6d-d2b8-476b-82ef-f3df87b66693" providerId="ADAL" clId="{C88EB689-5CA9-42EB-A5C8-C22251D2CB8F}" dt="2026-01-21T17:21:39.870" v="2039" actId="207"/>
          <ac:spMkLst>
            <pc:docMk/>
            <pc:sldMk cId="0" sldId="267"/>
            <ac:spMk id="22" creationId="{52AD8F64-2102-4C1E-8F11-2DA70F4C7DCD}"/>
          </ac:spMkLst>
        </pc:spChg>
        <pc:spChg chg="add mod">
          <ac:chgData name="Monize, Jillian A." userId="045d0a6d-d2b8-476b-82ef-f3df87b66693" providerId="ADAL" clId="{C88EB689-5CA9-42EB-A5C8-C22251D2CB8F}" dt="2026-01-21T17:21:46.374" v="2040" actId="207"/>
          <ac:spMkLst>
            <pc:docMk/>
            <pc:sldMk cId="0" sldId="267"/>
            <ac:spMk id="24" creationId="{9820CBD5-6D65-4AD8-85E0-9FA32DC671F4}"/>
          </ac:spMkLst>
        </pc:spChg>
        <pc:spChg chg="add del">
          <ac:chgData name="Monize, Jillian A." userId="045d0a6d-d2b8-476b-82ef-f3df87b66693" providerId="ADAL" clId="{C88EB689-5CA9-42EB-A5C8-C22251D2CB8F}" dt="2026-01-21T16:57:13.357" v="1910" actId="478"/>
          <ac:spMkLst>
            <pc:docMk/>
            <pc:sldMk cId="0" sldId="267"/>
            <ac:spMk id="26" creationId="{38D83E63-2F5D-4FC7-9A7E-AEC8D8AE0AD6}"/>
          </ac:spMkLst>
        </pc:spChg>
        <pc:spChg chg="add mod">
          <ac:chgData name="Monize, Jillian A." userId="045d0a6d-d2b8-476b-82ef-f3df87b66693" providerId="ADAL" clId="{C88EB689-5CA9-42EB-A5C8-C22251D2CB8F}" dt="2026-01-21T17:21:54.183" v="2041" actId="207"/>
          <ac:spMkLst>
            <pc:docMk/>
            <pc:sldMk cId="0" sldId="267"/>
            <ac:spMk id="30" creationId="{D89D74BB-921A-4DFD-9EF4-A5E521BB12D6}"/>
          </ac:spMkLst>
        </pc:spChg>
        <pc:spChg chg="mod">
          <ac:chgData name="Monize, Jillian A." userId="045d0a6d-d2b8-476b-82ef-f3df87b66693" providerId="ADAL" clId="{C88EB689-5CA9-42EB-A5C8-C22251D2CB8F}" dt="2026-01-20T22:29:34.465" v="1803" actId="207"/>
          <ac:spMkLst>
            <pc:docMk/>
            <pc:sldMk cId="0" sldId="267"/>
            <ac:spMk id="193" creationId="{00000000-0000-0000-0000-000000000000}"/>
          </ac:spMkLst>
        </pc:spChg>
        <pc:spChg chg="del mod">
          <ac:chgData name="Monize, Jillian A." userId="045d0a6d-d2b8-476b-82ef-f3df87b66693" providerId="ADAL" clId="{C88EB689-5CA9-42EB-A5C8-C22251D2CB8F}" dt="2026-01-20T22:32:43.063" v="1848" actId="478"/>
          <ac:spMkLst>
            <pc:docMk/>
            <pc:sldMk cId="0" sldId="267"/>
            <ac:spMk id="194" creationId="{00000000-0000-0000-0000-000000000000}"/>
          </ac:spMkLst>
        </pc:spChg>
        <pc:spChg chg="del mod">
          <ac:chgData name="Monize, Jillian A." userId="045d0a6d-d2b8-476b-82ef-f3df87b66693" providerId="ADAL" clId="{C88EB689-5CA9-42EB-A5C8-C22251D2CB8F}" dt="2026-01-21T17:01:14.804" v="1962" actId="21"/>
          <ac:spMkLst>
            <pc:docMk/>
            <pc:sldMk cId="0" sldId="267"/>
            <ac:spMk id="201" creationId="{00000000-0000-0000-0000-000000000000}"/>
          </ac:spMkLst>
        </pc:spChg>
        <pc:spChg chg="del mod">
          <ac:chgData name="Monize, Jillian A." userId="045d0a6d-d2b8-476b-82ef-f3df87b66693" providerId="ADAL" clId="{C88EB689-5CA9-42EB-A5C8-C22251D2CB8F}" dt="2026-01-20T22:31:26.182" v="1831" actId="478"/>
          <ac:spMkLst>
            <pc:docMk/>
            <pc:sldMk cId="0" sldId="267"/>
            <ac:spMk id="202" creationId="{00000000-0000-0000-0000-000000000000}"/>
          </ac:spMkLst>
        </pc:spChg>
        <pc:spChg chg="mod">
          <ac:chgData name="Monize, Jillian A." userId="045d0a6d-d2b8-476b-82ef-f3df87b66693" providerId="ADAL" clId="{C88EB689-5CA9-42EB-A5C8-C22251D2CB8F}" dt="2026-01-20T22:29:22.337" v="1802" actId="2711"/>
          <ac:spMkLst>
            <pc:docMk/>
            <pc:sldMk cId="0" sldId="267"/>
            <ac:spMk id="205" creationId="{00000000-0000-0000-0000-000000000000}"/>
          </ac:spMkLst>
        </pc:spChg>
        <pc:picChg chg="add mod">
          <ac:chgData name="Monize, Jillian A." userId="045d0a6d-d2b8-476b-82ef-f3df87b66693" providerId="ADAL" clId="{C88EB689-5CA9-42EB-A5C8-C22251D2CB8F}" dt="2026-01-21T17:03:58.181" v="1971" actId="1076"/>
          <ac:picMkLst>
            <pc:docMk/>
            <pc:sldMk cId="0" sldId="267"/>
            <ac:picMk id="2" creationId="{A567BF36-88DA-4597-ACAC-C78BA33EF87D}"/>
          </ac:picMkLst>
        </pc:picChg>
        <pc:picChg chg="add mod">
          <ac:chgData name="Monize, Jillian A." userId="045d0a6d-d2b8-476b-82ef-f3df87b66693" providerId="ADAL" clId="{C88EB689-5CA9-42EB-A5C8-C22251D2CB8F}" dt="2026-01-21T17:04:41.131" v="1977" actId="1076"/>
          <ac:picMkLst>
            <pc:docMk/>
            <pc:sldMk cId="0" sldId="267"/>
            <ac:picMk id="5" creationId="{9B419184-7914-4D64-8017-C8AE69730382}"/>
          </ac:picMkLst>
        </pc:picChg>
        <pc:picChg chg="add mod">
          <ac:chgData name="Monize, Jillian A." userId="045d0a6d-d2b8-476b-82ef-f3df87b66693" providerId="ADAL" clId="{C88EB689-5CA9-42EB-A5C8-C22251D2CB8F}" dt="2026-01-21T17:06:01.158" v="1981" actId="14100"/>
          <ac:picMkLst>
            <pc:docMk/>
            <pc:sldMk cId="0" sldId="267"/>
            <ac:picMk id="6" creationId="{55C40CCE-A5EA-48E4-93A1-BF3B9CCD7BE7}"/>
          </ac:picMkLst>
        </pc:picChg>
        <pc:picChg chg="add mod">
          <ac:chgData name="Monize, Jillian A." userId="045d0a6d-d2b8-476b-82ef-f3df87b66693" providerId="ADAL" clId="{C88EB689-5CA9-42EB-A5C8-C22251D2CB8F}" dt="2026-01-21T17:00:17.674" v="1947" actId="1076"/>
          <ac:picMkLst>
            <pc:docMk/>
            <pc:sldMk cId="0" sldId="267"/>
            <ac:picMk id="20" creationId="{A1017B28-5F96-4192-A2D3-2DB9B7D94C30}"/>
          </ac:picMkLst>
        </pc:picChg>
        <pc:picChg chg="add mod">
          <ac:chgData name="Monize, Jillian A." userId="045d0a6d-d2b8-476b-82ef-f3df87b66693" providerId="ADAL" clId="{C88EB689-5CA9-42EB-A5C8-C22251D2CB8F}" dt="2026-01-21T17:07:18.400" v="1992" actId="14100"/>
          <ac:picMkLst>
            <pc:docMk/>
            <pc:sldMk cId="0" sldId="267"/>
            <ac:picMk id="23" creationId="{5F86F1DA-69E6-42F8-9C32-FD4EBABE4C70}"/>
          </ac:picMkLst>
        </pc:picChg>
        <pc:picChg chg="del mod">
          <ac:chgData name="Monize, Jillian A." userId="045d0a6d-d2b8-476b-82ef-f3df87b66693" providerId="ADAL" clId="{C88EB689-5CA9-42EB-A5C8-C22251D2CB8F}" dt="2026-01-20T22:30:45.917" v="1820" actId="478"/>
          <ac:picMkLst>
            <pc:docMk/>
            <pc:sldMk cId="0" sldId="267"/>
            <ac:picMk id="189" creationId="{00000000-0000-0000-0000-000000000000}"/>
          </ac:picMkLst>
        </pc:picChg>
        <pc:picChg chg="del mod">
          <ac:chgData name="Monize, Jillian A." userId="045d0a6d-d2b8-476b-82ef-f3df87b66693" providerId="ADAL" clId="{C88EB689-5CA9-42EB-A5C8-C22251D2CB8F}" dt="2026-01-21T16:59:34.281" v="1939" actId="478"/>
          <ac:picMkLst>
            <pc:docMk/>
            <pc:sldMk cId="0" sldId="267"/>
            <ac:picMk id="190" creationId="{00000000-0000-0000-0000-000000000000}"/>
          </ac:picMkLst>
        </pc:picChg>
        <pc:picChg chg="del mod">
          <ac:chgData name="Monize, Jillian A." userId="045d0a6d-d2b8-476b-82ef-f3df87b66693" providerId="ADAL" clId="{C88EB689-5CA9-42EB-A5C8-C22251D2CB8F}" dt="2026-01-20T22:32:09.604" v="1843" actId="478"/>
          <ac:picMkLst>
            <pc:docMk/>
            <pc:sldMk cId="0" sldId="267"/>
            <ac:picMk id="191" creationId="{00000000-0000-0000-0000-000000000000}"/>
          </ac:picMkLst>
        </pc:picChg>
        <pc:picChg chg="del mod">
          <ac:chgData name="Monize, Jillian A." userId="045d0a6d-d2b8-476b-82ef-f3df87b66693" providerId="ADAL" clId="{C88EB689-5CA9-42EB-A5C8-C22251D2CB8F}" dt="2026-01-20T22:31:22.177" v="1829" actId="478"/>
          <ac:picMkLst>
            <pc:docMk/>
            <pc:sldMk cId="0" sldId="267"/>
            <ac:picMk id="192" creationId="{00000000-0000-0000-0000-000000000000}"/>
          </ac:picMkLst>
        </pc:picChg>
        <pc:picChg chg="del">
          <ac:chgData name="Monize, Jillian A." userId="045d0a6d-d2b8-476b-82ef-f3df87b66693" providerId="ADAL" clId="{C88EB689-5CA9-42EB-A5C8-C22251D2CB8F}" dt="2026-01-20T22:23:40.044" v="1731" actId="478"/>
          <ac:picMkLst>
            <pc:docMk/>
            <pc:sldMk cId="0" sldId="267"/>
            <ac:picMk id="195" creationId="{00000000-0000-0000-0000-000000000000}"/>
          </ac:picMkLst>
        </pc:picChg>
        <pc:picChg chg="del">
          <ac:chgData name="Monize, Jillian A." userId="045d0a6d-d2b8-476b-82ef-f3df87b66693" providerId="ADAL" clId="{C88EB689-5CA9-42EB-A5C8-C22251D2CB8F}" dt="2026-01-20T22:23:41.948" v="1734" actId="478"/>
          <ac:picMkLst>
            <pc:docMk/>
            <pc:sldMk cId="0" sldId="267"/>
            <ac:picMk id="196" creationId="{00000000-0000-0000-0000-000000000000}"/>
          </ac:picMkLst>
        </pc:picChg>
        <pc:picChg chg="del">
          <ac:chgData name="Monize, Jillian A." userId="045d0a6d-d2b8-476b-82ef-f3df87b66693" providerId="ADAL" clId="{C88EB689-5CA9-42EB-A5C8-C22251D2CB8F}" dt="2026-01-20T22:23:43.222" v="1737" actId="478"/>
          <ac:picMkLst>
            <pc:docMk/>
            <pc:sldMk cId="0" sldId="267"/>
            <ac:picMk id="197" creationId="{00000000-0000-0000-0000-000000000000}"/>
          </ac:picMkLst>
        </pc:picChg>
        <pc:picChg chg="del mod">
          <ac:chgData name="Monize, Jillian A." userId="045d0a6d-d2b8-476b-82ef-f3df87b66693" providerId="ADAL" clId="{C88EB689-5CA9-42EB-A5C8-C22251D2CB8F}" dt="2026-01-20T22:23:42.486" v="1736" actId="478"/>
          <ac:picMkLst>
            <pc:docMk/>
            <pc:sldMk cId="0" sldId="267"/>
            <ac:picMk id="198" creationId="{00000000-0000-0000-0000-000000000000}"/>
          </ac:picMkLst>
        </pc:picChg>
        <pc:picChg chg="del">
          <ac:chgData name="Monize, Jillian A." userId="045d0a6d-d2b8-476b-82ef-f3df87b66693" providerId="ADAL" clId="{C88EB689-5CA9-42EB-A5C8-C22251D2CB8F}" dt="2026-01-20T22:23:41.447" v="1733" actId="478"/>
          <ac:picMkLst>
            <pc:docMk/>
            <pc:sldMk cId="0" sldId="267"/>
            <ac:picMk id="199" creationId="{00000000-0000-0000-0000-000000000000}"/>
          </ac:picMkLst>
        </pc:picChg>
        <pc:picChg chg="del">
          <ac:chgData name="Monize, Jillian A." userId="045d0a6d-d2b8-476b-82ef-f3df87b66693" providerId="ADAL" clId="{C88EB689-5CA9-42EB-A5C8-C22251D2CB8F}" dt="2026-01-20T22:23:40.847" v="1732" actId="478"/>
          <ac:picMkLst>
            <pc:docMk/>
            <pc:sldMk cId="0" sldId="267"/>
            <ac:picMk id="200" creationId="{00000000-0000-0000-0000-000000000000}"/>
          </ac:picMkLst>
        </pc:picChg>
        <pc:picChg chg="del">
          <ac:chgData name="Monize, Jillian A." userId="045d0a6d-d2b8-476b-82ef-f3df87b66693" providerId="ADAL" clId="{C88EB689-5CA9-42EB-A5C8-C22251D2CB8F}" dt="2026-01-20T22:29:10.489" v="1801" actId="478"/>
          <ac:picMkLst>
            <pc:docMk/>
            <pc:sldMk cId="0" sldId="267"/>
            <ac:picMk id="203" creationId="{00000000-0000-0000-0000-000000000000}"/>
          </ac:picMkLst>
        </pc:picChg>
        <pc:picChg chg="mod">
          <ac:chgData name="Monize, Jillian A." userId="045d0a6d-d2b8-476b-82ef-f3df87b66693" providerId="ADAL" clId="{C88EB689-5CA9-42EB-A5C8-C22251D2CB8F}" dt="2026-01-21T16:37:27.348" v="1869" actId="1076"/>
          <ac:picMkLst>
            <pc:docMk/>
            <pc:sldMk cId="0" sldId="267"/>
            <ac:picMk id="204" creationId="{00000000-0000-0000-0000-000000000000}"/>
          </ac:picMkLst>
        </pc:picChg>
      </pc:sldChg>
      <pc:sldChg chg="del">
        <pc:chgData name="Monize, Jillian A." userId="045d0a6d-d2b8-476b-82ef-f3df87b66693" providerId="ADAL" clId="{C88EB689-5CA9-42EB-A5C8-C22251D2CB8F}" dt="2026-01-20T22:33:55.658" v="1855" actId="2696"/>
        <pc:sldMkLst>
          <pc:docMk/>
          <pc:sldMk cId="1097589670" sldId="270"/>
        </pc:sldMkLst>
      </pc:sldChg>
      <pc:sldChg chg="ord">
        <pc:chgData name="Monize, Jillian A." userId="045d0a6d-d2b8-476b-82ef-f3df87b66693" providerId="ADAL" clId="{C88EB689-5CA9-42EB-A5C8-C22251D2CB8F}" dt="2026-01-20T21:10:44.322" v="33"/>
        <pc:sldMkLst>
          <pc:docMk/>
          <pc:sldMk cId="2293874308" sldId="747"/>
        </pc:sldMkLst>
      </pc:sldChg>
      <pc:sldChg chg="modSp new mod">
        <pc:chgData name="Monize, Jillian A." userId="045d0a6d-d2b8-476b-82ef-f3df87b66693" providerId="ADAL" clId="{C88EB689-5CA9-42EB-A5C8-C22251D2CB8F}" dt="2026-01-20T21:13:47.407" v="75" actId="255"/>
        <pc:sldMkLst>
          <pc:docMk/>
          <pc:sldMk cId="20091470" sldId="748"/>
        </pc:sldMkLst>
        <pc:spChg chg="mod">
          <ac:chgData name="Monize, Jillian A." userId="045d0a6d-d2b8-476b-82ef-f3df87b66693" providerId="ADAL" clId="{C88EB689-5CA9-42EB-A5C8-C22251D2CB8F}" dt="2026-01-20T21:13:47.407" v="75" actId="255"/>
          <ac:spMkLst>
            <pc:docMk/>
            <pc:sldMk cId="20091470" sldId="748"/>
            <ac:spMk id="2" creationId="{BC9C2B34-A571-4F20-A89E-1EB32FC80912}"/>
          </ac:spMkLst>
        </pc:spChg>
      </pc:sldChg>
      <pc:sldChg chg="delSp modSp add mod modNotesTx">
        <pc:chgData name="Monize, Jillian A." userId="045d0a6d-d2b8-476b-82ef-f3df87b66693" providerId="ADAL" clId="{C88EB689-5CA9-42EB-A5C8-C22251D2CB8F}" dt="2026-01-21T17:25:00.003" v="2053" actId="1076"/>
        <pc:sldMkLst>
          <pc:docMk/>
          <pc:sldMk cId="0" sldId="749"/>
        </pc:sldMkLst>
        <pc:spChg chg="mod">
          <ac:chgData name="Monize, Jillian A." userId="045d0a6d-d2b8-476b-82ef-f3df87b66693" providerId="ADAL" clId="{C88EB689-5CA9-42EB-A5C8-C22251D2CB8F}" dt="2026-01-20T22:19:49.724" v="1653" actId="207"/>
          <ac:spMkLst>
            <pc:docMk/>
            <pc:sldMk cId="0" sldId="749"/>
            <ac:spMk id="171" creationId="{00000000-0000-0000-0000-000000000000}"/>
          </ac:spMkLst>
        </pc:spChg>
        <pc:spChg chg="mod">
          <ac:chgData name="Monize, Jillian A." userId="045d0a6d-d2b8-476b-82ef-f3df87b66693" providerId="ADAL" clId="{C88EB689-5CA9-42EB-A5C8-C22251D2CB8F}" dt="2026-01-20T22:20:06.247" v="1656" actId="14100"/>
          <ac:spMkLst>
            <pc:docMk/>
            <pc:sldMk cId="0" sldId="749"/>
            <ac:spMk id="172" creationId="{00000000-0000-0000-0000-000000000000}"/>
          </ac:spMkLst>
        </pc:spChg>
        <pc:spChg chg="mod">
          <ac:chgData name="Monize, Jillian A." userId="045d0a6d-d2b8-476b-82ef-f3df87b66693" providerId="ADAL" clId="{C88EB689-5CA9-42EB-A5C8-C22251D2CB8F}" dt="2026-01-21T17:22:27.118" v="2044" actId="207"/>
          <ac:spMkLst>
            <pc:docMk/>
            <pc:sldMk cId="0" sldId="749"/>
            <ac:spMk id="174" creationId="{00000000-0000-0000-0000-000000000000}"/>
          </ac:spMkLst>
        </pc:spChg>
        <pc:spChg chg="mod">
          <ac:chgData name="Monize, Jillian A." userId="045d0a6d-d2b8-476b-82ef-f3df87b66693" providerId="ADAL" clId="{C88EB689-5CA9-42EB-A5C8-C22251D2CB8F}" dt="2026-01-21T17:25:00.003" v="2053" actId="1076"/>
          <ac:spMkLst>
            <pc:docMk/>
            <pc:sldMk cId="0" sldId="749"/>
            <ac:spMk id="177" creationId="{00000000-0000-0000-0000-000000000000}"/>
          </ac:spMkLst>
        </pc:spChg>
        <pc:spChg chg="mod">
          <ac:chgData name="Monize, Jillian A." userId="045d0a6d-d2b8-476b-82ef-f3df87b66693" providerId="ADAL" clId="{C88EB689-5CA9-42EB-A5C8-C22251D2CB8F}" dt="2026-01-21T17:24:46.650" v="2051" actId="1076"/>
          <ac:spMkLst>
            <pc:docMk/>
            <pc:sldMk cId="0" sldId="749"/>
            <ac:spMk id="179" creationId="{00000000-0000-0000-0000-000000000000}"/>
          </ac:spMkLst>
        </pc:spChg>
        <pc:spChg chg="mod">
          <ac:chgData name="Monize, Jillian A." userId="045d0a6d-d2b8-476b-82ef-f3df87b66693" providerId="ADAL" clId="{C88EB689-5CA9-42EB-A5C8-C22251D2CB8F}" dt="2026-01-21T17:22:06.464" v="2043" actId="207"/>
          <ac:spMkLst>
            <pc:docMk/>
            <pc:sldMk cId="0" sldId="749"/>
            <ac:spMk id="180" creationId="{00000000-0000-0000-0000-000000000000}"/>
          </ac:spMkLst>
        </pc:spChg>
        <pc:spChg chg="mod">
          <ac:chgData name="Monize, Jillian A." userId="045d0a6d-d2b8-476b-82ef-f3df87b66693" providerId="ADAL" clId="{C88EB689-5CA9-42EB-A5C8-C22251D2CB8F}" dt="2026-01-21T17:22:02.526" v="2042" actId="207"/>
          <ac:spMkLst>
            <pc:docMk/>
            <pc:sldMk cId="0" sldId="749"/>
            <ac:spMk id="182" creationId="{00000000-0000-0000-0000-000000000000}"/>
          </ac:spMkLst>
        </pc:spChg>
        <pc:picChg chg="mod">
          <ac:chgData name="Monize, Jillian A." userId="045d0a6d-d2b8-476b-82ef-f3df87b66693" providerId="ADAL" clId="{C88EB689-5CA9-42EB-A5C8-C22251D2CB8F}" dt="2026-01-20T22:20:49.845" v="1657" actId="1076"/>
          <ac:picMkLst>
            <pc:docMk/>
            <pc:sldMk cId="0" sldId="749"/>
            <ac:picMk id="170" creationId="{00000000-0000-0000-0000-000000000000}"/>
          </ac:picMkLst>
        </pc:picChg>
        <pc:picChg chg="mod">
          <ac:chgData name="Monize, Jillian A." userId="045d0a6d-d2b8-476b-82ef-f3df87b66693" providerId="ADAL" clId="{C88EB689-5CA9-42EB-A5C8-C22251D2CB8F}" dt="2026-01-21T17:24:54.538" v="2052" actId="1076"/>
          <ac:picMkLst>
            <pc:docMk/>
            <pc:sldMk cId="0" sldId="749"/>
            <ac:picMk id="176" creationId="{00000000-0000-0000-0000-000000000000}"/>
          </ac:picMkLst>
        </pc:picChg>
        <pc:picChg chg="mod">
          <ac:chgData name="Monize, Jillian A." userId="045d0a6d-d2b8-476b-82ef-f3df87b66693" providerId="ADAL" clId="{C88EB689-5CA9-42EB-A5C8-C22251D2CB8F}" dt="2026-01-21T17:23:43.103" v="2050" actId="1076"/>
          <ac:picMkLst>
            <pc:docMk/>
            <pc:sldMk cId="0" sldId="749"/>
            <ac:picMk id="178" creationId="{00000000-0000-0000-0000-000000000000}"/>
          </ac:picMkLst>
        </pc:picChg>
        <pc:picChg chg="mod">
          <ac:chgData name="Monize, Jillian A." userId="045d0a6d-d2b8-476b-82ef-f3df87b66693" providerId="ADAL" clId="{C88EB689-5CA9-42EB-A5C8-C22251D2CB8F}" dt="2026-01-20T22:20:54.542" v="1659" actId="1076"/>
          <ac:picMkLst>
            <pc:docMk/>
            <pc:sldMk cId="0" sldId="749"/>
            <ac:picMk id="181" creationId="{00000000-0000-0000-0000-000000000000}"/>
          </ac:picMkLst>
        </pc:picChg>
        <pc:picChg chg="del">
          <ac:chgData name="Monize, Jillian A." userId="045d0a6d-d2b8-476b-82ef-f3df87b66693" providerId="ADAL" clId="{C88EB689-5CA9-42EB-A5C8-C22251D2CB8F}" dt="2026-01-20T22:19:43.421" v="1652" actId="478"/>
          <ac:picMkLst>
            <pc:docMk/>
            <pc:sldMk cId="0" sldId="749"/>
            <ac:picMk id="183" creationId="{00000000-0000-0000-0000-000000000000}"/>
          </ac:picMkLst>
        </pc:picChg>
      </pc:sldChg>
      <pc:sldChg chg="delSp modSp new del mod">
        <pc:chgData name="Monize, Jillian A." userId="045d0a6d-d2b8-476b-82ef-f3df87b66693" providerId="ADAL" clId="{C88EB689-5CA9-42EB-A5C8-C22251D2CB8F}" dt="2026-01-20T21:26:09.344" v="184" actId="2696"/>
        <pc:sldMkLst>
          <pc:docMk/>
          <pc:sldMk cId="2540551774" sldId="749"/>
        </pc:sldMkLst>
        <pc:spChg chg="mod">
          <ac:chgData name="Monize, Jillian A." userId="045d0a6d-d2b8-476b-82ef-f3df87b66693" providerId="ADAL" clId="{C88EB689-5CA9-42EB-A5C8-C22251D2CB8F}" dt="2026-01-20T21:15:42.035" v="109" actId="1076"/>
          <ac:spMkLst>
            <pc:docMk/>
            <pc:sldMk cId="2540551774" sldId="749"/>
            <ac:spMk id="2" creationId="{FB31245F-BD1A-4561-897E-60028FEFD16F}"/>
          </ac:spMkLst>
        </pc:spChg>
        <pc:spChg chg="del">
          <ac:chgData name="Monize, Jillian A." userId="045d0a6d-d2b8-476b-82ef-f3df87b66693" providerId="ADAL" clId="{C88EB689-5CA9-42EB-A5C8-C22251D2CB8F}" dt="2026-01-20T21:14:38.027" v="80" actId="478"/>
          <ac:spMkLst>
            <pc:docMk/>
            <pc:sldMk cId="2540551774" sldId="749"/>
            <ac:spMk id="4" creationId="{40C533FD-0976-4C58-9A1E-0F5E9B8861A8}"/>
          </ac:spMkLst>
        </pc:spChg>
        <pc:spChg chg="del mod">
          <ac:chgData name="Monize, Jillian A." userId="045d0a6d-d2b8-476b-82ef-f3df87b66693" providerId="ADAL" clId="{C88EB689-5CA9-42EB-A5C8-C22251D2CB8F}" dt="2026-01-20T21:16:30.476" v="114" actId="21"/>
          <ac:spMkLst>
            <pc:docMk/>
            <pc:sldMk cId="2540551774" sldId="749"/>
            <ac:spMk id="5" creationId="{F1976144-24FD-4538-AA3E-7085FADBD3E7}"/>
          </ac:spMkLst>
        </pc:spChg>
      </pc:sldChg>
      <pc:sldMasterChg chg="modSp mod">
        <pc:chgData name="Monize, Jillian A." userId="045d0a6d-d2b8-476b-82ef-f3df87b66693" providerId="ADAL" clId="{C88EB689-5CA9-42EB-A5C8-C22251D2CB8F}" dt="2026-01-27T02:47:02.568" v="2177" actId="14100"/>
        <pc:sldMasterMkLst>
          <pc:docMk/>
          <pc:sldMasterMk cId="53632124" sldId="2147483648"/>
        </pc:sldMasterMkLst>
        <pc:spChg chg="mod">
          <ac:chgData name="Monize, Jillian A." userId="045d0a6d-d2b8-476b-82ef-f3df87b66693" providerId="ADAL" clId="{C88EB689-5CA9-42EB-A5C8-C22251D2CB8F}" dt="2026-01-27T02:47:02.568" v="2177" actId="14100"/>
          <ac:spMkLst>
            <pc:docMk/>
            <pc:sldMasterMk cId="53632124" sldId="2147483648"/>
            <ac:spMk id="7" creationId="{A1471020-3262-8C76-7F3A-419B1E11F36B}"/>
          </ac:spMkLst>
        </pc:spChg>
      </pc:sldMasterChg>
    </pc:docChg>
  </pc:docChgLst>
  <pc:docChgLst>
    <pc:chgData name="Monize, Jillian A." userId="S::jmonize@hrh.ca::045d0a6d-d2b8-476b-82ef-f3df87b66693" providerId="AD" clId="Web-{9C6B2AF4-BB5A-FF0F-DB94-13BD8E27B6B2}"/>
    <pc:docChg chg="addSld modSld">
      <pc:chgData name="Monize, Jillian A." userId="S::jmonize@hrh.ca::045d0a6d-d2b8-476b-82ef-f3df87b66693" providerId="AD" clId="Web-{9C6B2AF4-BB5A-FF0F-DB94-13BD8E27B6B2}" dt="2026-02-06T20:53:37.951" v="44" actId="20577"/>
      <pc:docMkLst>
        <pc:docMk/>
      </pc:docMkLst>
      <pc:sldChg chg="modSp new">
        <pc:chgData name="Monize, Jillian A." userId="S::jmonize@hrh.ca::045d0a6d-d2b8-476b-82ef-f3df87b66693" providerId="AD" clId="Web-{9C6B2AF4-BB5A-FF0F-DB94-13BD8E27B6B2}" dt="2026-02-06T20:53:37.951" v="44" actId="20577"/>
        <pc:sldMkLst>
          <pc:docMk/>
          <pc:sldMk cId="2937883770" sldId="750"/>
        </pc:sldMkLst>
        <pc:spChg chg="mod">
          <ac:chgData name="Monize, Jillian A." userId="S::jmonize@hrh.ca::045d0a6d-d2b8-476b-82ef-f3df87b66693" providerId="AD" clId="Web-{9C6B2AF4-BB5A-FF0F-DB94-13BD8E27B6B2}" dt="2026-02-06T20:53:37.951" v="44" actId="20577"/>
          <ac:spMkLst>
            <pc:docMk/>
            <pc:sldMk cId="2937883770" sldId="750"/>
            <ac:spMk id="2" creationId="{47F92715-1250-682F-EC43-0E35224578B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91EF53-D885-581F-8D4A-8B2638F9B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D833B6-3311-D582-3FA5-FAA07AF82D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259053-157D-5440-B4FF-5E2D387DDFFE}" type="datetimeFigureOut">
              <a:rPr lang="en-US" smtClean="0"/>
              <a:t>2/6/2026</a:t>
            </a:fld>
            <a:endParaRPr lang="en-US"/>
          </a:p>
        </p:txBody>
      </p:sp>
      <p:sp>
        <p:nvSpPr>
          <p:cNvPr id="4" name="Footer Placeholder 3">
            <a:extLst>
              <a:ext uri="{FF2B5EF4-FFF2-40B4-BE49-F238E27FC236}">
                <a16:creationId xmlns:a16="http://schemas.microsoft.com/office/drawing/2014/main" id="{34D8E595-E34B-F9A8-08C0-0C607F6E71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744B63-2D7F-1099-34F4-67947C3783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0685E-D00C-E540-886F-48806D0C4E21}" type="slidenum">
              <a:rPr lang="en-US" smtClean="0"/>
              <a:t>‹#›</a:t>
            </a:fld>
            <a:endParaRPr lang="en-US"/>
          </a:p>
        </p:txBody>
      </p:sp>
    </p:spTree>
    <p:extLst>
      <p:ext uri="{BB962C8B-B14F-4D97-AF65-F5344CB8AC3E}">
        <p14:creationId xmlns:p14="http://schemas.microsoft.com/office/powerpoint/2010/main" val="422989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9FB1B-D160-0C45-88A1-B724FAA0B84C}"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E3AFF-C9A9-8847-84A1-5F078E16BFAA}" type="slidenum">
              <a:rPr lang="en-US" smtClean="0"/>
              <a:t>‹#›</a:t>
            </a:fld>
            <a:endParaRPr lang="en-US"/>
          </a:p>
        </p:txBody>
      </p:sp>
    </p:spTree>
    <p:extLst>
      <p:ext uri="{BB962C8B-B14F-4D97-AF65-F5344CB8AC3E}">
        <p14:creationId xmlns:p14="http://schemas.microsoft.com/office/powerpoint/2010/main" val="34680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viewerng/viewer?url=https://transpulsecanada.ca/wp-content/uploads/2020/03/National_Report_2020-03-03_cc-by_FINAL-ua-1.pdf&amp;hl=en" TargetMode="External"/><Relationship Id="rId7" Type="http://schemas.openxmlformats.org/officeDocument/2006/relationships/hyperlink" Target="https://campaign2000.ca/wp-content/uploads/2024/12/Disability-Poverty-Report-Card-2024-English.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pmc.ncbi.nlm.nih.gov/articles/PMC8722582/" TargetMode="External"/><Relationship Id="rId5" Type="http://schemas.openxmlformats.org/officeDocument/2006/relationships/hyperlink" Target="https://www150.statcan.gc.ca/n1/daily-quotidien/241104/dq241104a-eng.htm" TargetMode="External"/><Relationship Id="rId4" Type="http://schemas.openxmlformats.org/officeDocument/2006/relationships/hyperlink" Target="https://onlinelibrary.wiley.com/doi/full/10.1002/cam4.7002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767323f4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3767323f40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Barlow"/>
              <a:buChar char="●"/>
            </a:pPr>
            <a:r>
              <a:rPr lang="en-CA">
                <a:latin typeface="Barlow"/>
                <a:ea typeface="Barlow"/>
                <a:cs typeface="Barlow"/>
                <a:sym typeface="Barlow"/>
              </a:rPr>
              <a:t>Outline slide key definitions and the relationship between them</a:t>
            </a:r>
            <a:endParaRPr>
              <a:latin typeface="Barlow"/>
              <a:ea typeface="Barlow"/>
              <a:cs typeface="Barlow"/>
              <a:sym typeface="Barlow"/>
            </a:endParaRPr>
          </a:p>
          <a:p>
            <a:pPr marL="457200" lvl="0" indent="0" algn="l" rtl="0">
              <a:lnSpc>
                <a:spcPct val="100000"/>
              </a:lnSpc>
              <a:spcBef>
                <a:spcPts val="0"/>
              </a:spcBef>
              <a:spcAft>
                <a:spcPts val="0"/>
              </a:spcAft>
              <a:buNone/>
            </a:pPr>
            <a:endParaRPr>
              <a:latin typeface="Barlow"/>
              <a:ea typeface="Barlow"/>
              <a:cs typeface="Barlow"/>
              <a:sym typeface="Barlow"/>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6ba67057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36ba6705730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Barlow"/>
              <a:buChar char="●"/>
            </a:pPr>
            <a:r>
              <a:rPr lang="en-CA">
                <a:latin typeface="Barlow"/>
                <a:ea typeface="Barlow"/>
                <a:cs typeface="Barlow"/>
                <a:sym typeface="Barlow"/>
              </a:rPr>
              <a:t>Accessible and relevant healthcare is one determinant of our overall well-being, which is also shaped by the social determinants of health, </a:t>
            </a:r>
            <a:r>
              <a:rPr lang="en-CA" b="1" i="1">
                <a:latin typeface="Barlow"/>
                <a:ea typeface="Barlow"/>
                <a:cs typeface="Barlow"/>
                <a:sym typeface="Barlow"/>
              </a:rPr>
              <a:t>interconnected factors that include employment, education, housing, geography, social and cultural connection, experiences of oppression, etc.</a:t>
            </a:r>
            <a:endParaRPr b="1" i="1">
              <a:latin typeface="Barlow"/>
              <a:ea typeface="Barlow"/>
              <a:cs typeface="Barlow"/>
              <a:sym typeface="Barlow"/>
            </a:endParaRPr>
          </a:p>
          <a:p>
            <a:pPr marL="457200" lvl="0" indent="-292100" algn="l" rtl="0">
              <a:lnSpc>
                <a:spcPct val="100000"/>
              </a:lnSpc>
              <a:spcBef>
                <a:spcPts val="1000"/>
              </a:spcBef>
              <a:spcAft>
                <a:spcPts val="0"/>
              </a:spcAft>
              <a:buSzPts val="1000"/>
              <a:buFont typeface="Barlow"/>
              <a:buChar char="●"/>
            </a:pPr>
            <a:r>
              <a:rPr lang="en-CA">
                <a:solidFill>
                  <a:schemeClr val="dk1"/>
                </a:solidFill>
                <a:latin typeface="Barlow"/>
                <a:ea typeface="Barlow"/>
                <a:cs typeface="Barlow"/>
                <a:sym typeface="Barlow"/>
              </a:rPr>
              <a:t>This framework in particular includes elements of identity, such as gender, race, and sexuality. Not all frameworks encourage you to think about the enhanced safety and affirmation of considering and responding to one’s cultural practices, gender identity, etc. </a:t>
            </a:r>
            <a:endParaRPr>
              <a:solidFill>
                <a:schemeClr val="dk1"/>
              </a:solidFill>
              <a:latin typeface="Barlow"/>
              <a:ea typeface="Barlow"/>
              <a:cs typeface="Barlow"/>
              <a:sym typeface="Barlow"/>
            </a:endParaRPr>
          </a:p>
          <a:p>
            <a:pPr marL="457200" lvl="0" indent="-298450" algn="l" rtl="0">
              <a:lnSpc>
                <a:spcPct val="100000"/>
              </a:lnSpc>
              <a:spcBef>
                <a:spcPts val="1000"/>
              </a:spcBef>
              <a:spcAft>
                <a:spcPts val="0"/>
              </a:spcAft>
              <a:buSzPts val="1100"/>
              <a:buFont typeface="Barlow"/>
              <a:buChar char="●"/>
            </a:pPr>
            <a:r>
              <a:rPr lang="en-CA">
                <a:latin typeface="Barlow"/>
                <a:ea typeface="Barlow"/>
                <a:cs typeface="Barlow"/>
                <a:sym typeface="Barlow"/>
              </a:rPr>
              <a:t>Inequitable access to these factors and the systemic discrimination we may experience - transphobia, homophobia, ableism, poverty, xenophobia, racism and other forms of oppression -  can shape our well-being. Oppression creates barriers to access safe and suitable housing, higher education, quality and sufficient food, etc. that would support an individual or community’s health.</a:t>
            </a:r>
            <a:endParaRPr>
              <a:latin typeface="Barlow"/>
              <a:ea typeface="Barlow"/>
              <a:cs typeface="Barlow"/>
              <a:sym typeface="Barlow"/>
            </a:endParaRPr>
          </a:p>
          <a:p>
            <a:pPr marL="457200" lvl="0" indent="-298450" algn="l" rtl="0">
              <a:lnSpc>
                <a:spcPct val="100000"/>
              </a:lnSpc>
              <a:spcBef>
                <a:spcPts val="1000"/>
              </a:spcBef>
              <a:spcAft>
                <a:spcPts val="0"/>
              </a:spcAft>
              <a:buSzPts val="1100"/>
              <a:buFont typeface="Barlow"/>
              <a:buChar char="●"/>
            </a:pPr>
            <a:r>
              <a:rPr lang="en-CA">
                <a:latin typeface="Barlow"/>
                <a:ea typeface="Barlow"/>
                <a:cs typeface="Barlow"/>
                <a:sym typeface="Barlow"/>
              </a:rPr>
              <a:t>Frequently, systems and leaders have overlooked systems of oppression to suggest deficits or differences exist inherent to equity deserving communities.</a:t>
            </a:r>
            <a:endParaRPr>
              <a:latin typeface="Barlow"/>
              <a:ea typeface="Barlow"/>
              <a:cs typeface="Barlow"/>
              <a:sym typeface="Barlow"/>
            </a:endParaRPr>
          </a:p>
          <a:p>
            <a:pPr marL="914400" lvl="1" indent="-298450" algn="l" rtl="0">
              <a:lnSpc>
                <a:spcPct val="100000"/>
              </a:lnSpc>
              <a:spcBef>
                <a:spcPts val="1000"/>
              </a:spcBef>
              <a:spcAft>
                <a:spcPts val="0"/>
              </a:spcAft>
              <a:buSzPts val="1100"/>
              <a:buFont typeface="Barlow"/>
              <a:buChar char="○"/>
            </a:pPr>
            <a:r>
              <a:rPr lang="en-CA">
                <a:solidFill>
                  <a:schemeClr val="dk1"/>
                </a:solidFill>
                <a:latin typeface="Barlow"/>
                <a:ea typeface="Barlow"/>
                <a:cs typeface="Barlow"/>
                <a:sym typeface="Barlow"/>
              </a:rPr>
              <a:t>A telling framing by an American Sociologist and Professor:  “...the diabolical genius of making this political system seem biological is that the very unequal conditions it produces become an excuse for racial injustice.” – Dorothy Roberts, </a:t>
            </a:r>
            <a:r>
              <a:rPr lang="en-CA" i="1">
                <a:solidFill>
                  <a:schemeClr val="dk1"/>
                </a:solidFill>
                <a:latin typeface="Barlow"/>
                <a:ea typeface="Barlow"/>
                <a:cs typeface="Barlow"/>
                <a:sym typeface="Barlow"/>
              </a:rPr>
              <a:t>Fatal Invention, </a:t>
            </a:r>
            <a:r>
              <a:rPr lang="en-CA">
                <a:solidFill>
                  <a:schemeClr val="dk1"/>
                </a:solidFill>
                <a:latin typeface="Barlow"/>
                <a:ea typeface="Barlow"/>
                <a:cs typeface="Barlow"/>
                <a:sym typeface="Barlow"/>
              </a:rPr>
              <a:t>2011</a:t>
            </a:r>
            <a:endParaRPr>
              <a:solidFill>
                <a:schemeClr val="dk1"/>
              </a:solidFill>
              <a:latin typeface="Barlow"/>
              <a:ea typeface="Barlow"/>
              <a:cs typeface="Barlow"/>
              <a:sym typeface="Barlow"/>
            </a:endParaRPr>
          </a:p>
          <a:p>
            <a:pPr marL="457200" lvl="0" indent="-298450" algn="l" rtl="0">
              <a:lnSpc>
                <a:spcPct val="115000"/>
              </a:lnSpc>
              <a:spcBef>
                <a:spcPts val="1000"/>
              </a:spcBef>
              <a:spcAft>
                <a:spcPts val="0"/>
              </a:spcAft>
              <a:buClr>
                <a:schemeClr val="dk1"/>
              </a:buClr>
              <a:buSzPts val="1100"/>
              <a:buChar char="●"/>
            </a:pPr>
            <a:r>
              <a:rPr lang="en-CA">
                <a:solidFill>
                  <a:schemeClr val="dk1"/>
                </a:solidFill>
                <a:latin typeface="Barlow"/>
                <a:ea typeface="Barlow"/>
                <a:cs typeface="Barlow"/>
                <a:sym typeface="Barlow"/>
              </a:rPr>
              <a:t>The pandemic highlighted for us the inequities that exist within the Toronto community, that which can prevent for some and allow access for others. It is these inequities that presented opportunities such as providing vaccine outreach and meeting people where they’re at to either eliminate or minimize the impact and inconvenience related to the </a:t>
            </a:r>
            <a:r>
              <a:rPr lang="en-CA" err="1">
                <a:solidFill>
                  <a:schemeClr val="dk1"/>
                </a:solidFill>
                <a:latin typeface="Barlow"/>
                <a:ea typeface="Barlow"/>
                <a:cs typeface="Barlow"/>
                <a:sym typeface="Barlow"/>
              </a:rPr>
              <a:t>SDoH</a:t>
            </a:r>
            <a:r>
              <a:rPr lang="en-CA">
                <a:solidFill>
                  <a:schemeClr val="dk1"/>
                </a:solidFill>
                <a:latin typeface="Barlow"/>
                <a:ea typeface="Barlow"/>
                <a:cs typeface="Barlow"/>
                <a:sym typeface="Barlow"/>
              </a:rPr>
              <a:t>. As healthcare professionals, we should be thinking about supporting access to fulfill the needs of clients and patients to ultimately find more collaborative and holistic opportunities and upstream approaches to address the </a:t>
            </a:r>
            <a:r>
              <a:rPr lang="en-CA" err="1">
                <a:solidFill>
                  <a:schemeClr val="dk1"/>
                </a:solidFill>
                <a:latin typeface="Barlow"/>
                <a:ea typeface="Barlow"/>
                <a:cs typeface="Barlow"/>
                <a:sym typeface="Barlow"/>
              </a:rPr>
              <a:t>SDoH</a:t>
            </a:r>
            <a:endParaRPr>
              <a:solidFill>
                <a:schemeClr val="dk1"/>
              </a:solidFill>
              <a:latin typeface="Barlow"/>
              <a:ea typeface="Barlow"/>
              <a:cs typeface="Barlow"/>
              <a:sym typeface="Barlow"/>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67323f40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767323f400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Barlow"/>
              <a:buChar char="●"/>
            </a:pPr>
            <a:r>
              <a:rPr lang="en-CA">
                <a:latin typeface="Barlow"/>
                <a:ea typeface="Barlow"/>
                <a:cs typeface="Barlow"/>
                <a:sym typeface="Barlow"/>
              </a:rPr>
              <a:t>Define systemic, institutional and interpersonal forms of oppression and how they cause/advance health inequities.</a:t>
            </a:r>
            <a:endParaRPr>
              <a:latin typeface="Barlow"/>
              <a:ea typeface="Barlow"/>
              <a:cs typeface="Barlow"/>
              <a:sym typeface="Barlow"/>
            </a:endParaRPr>
          </a:p>
          <a:p>
            <a:pPr marL="914400" lvl="1" indent="-298450" algn="l" rtl="0">
              <a:lnSpc>
                <a:spcPct val="100000"/>
              </a:lnSpc>
              <a:spcBef>
                <a:spcPts val="0"/>
              </a:spcBef>
              <a:spcAft>
                <a:spcPts val="0"/>
              </a:spcAft>
              <a:buSzPts val="1100"/>
              <a:buFont typeface="Barlow"/>
              <a:buChar char="○"/>
            </a:pPr>
            <a:r>
              <a:rPr lang="en-CA">
                <a:latin typeface="Barlow"/>
                <a:ea typeface="Barlow"/>
                <a:cs typeface="Barlow"/>
                <a:sym typeface="Barlow"/>
              </a:rPr>
              <a:t>Note: institutional and systemic oppression are sometimes spoken about interchangeably. In this context we are describing specifically how it manifests in systems, as in ideologies and policies, vs an institution, such as a hospital.</a:t>
            </a:r>
            <a:endParaRPr>
              <a:latin typeface="Barlow"/>
              <a:ea typeface="Barlow"/>
              <a:cs typeface="Barlow"/>
              <a:sym typeface="Barlow"/>
            </a:endParaRPr>
          </a:p>
          <a:p>
            <a:pPr marL="457200" lvl="0" indent="-298450" algn="l" rtl="0">
              <a:lnSpc>
                <a:spcPct val="100000"/>
              </a:lnSpc>
              <a:spcBef>
                <a:spcPts val="0"/>
              </a:spcBef>
              <a:spcAft>
                <a:spcPts val="0"/>
              </a:spcAft>
              <a:buSzPts val="1100"/>
              <a:buFont typeface="Barlow"/>
              <a:buChar char="●"/>
            </a:pPr>
            <a:r>
              <a:rPr lang="en-CA">
                <a:latin typeface="Barlow"/>
                <a:ea typeface="Barlow"/>
                <a:cs typeface="Barlow"/>
                <a:sym typeface="Barlow"/>
              </a:rPr>
              <a:t>Systemic</a:t>
            </a:r>
            <a:endParaRPr>
              <a:latin typeface="Barlow"/>
              <a:ea typeface="Barlow"/>
              <a:cs typeface="Barlow"/>
              <a:sym typeface="Barlow"/>
            </a:endParaRPr>
          </a:p>
          <a:p>
            <a:pPr marL="914400" lvl="1" indent="-298450" algn="l" rtl="0">
              <a:lnSpc>
                <a:spcPct val="100000"/>
              </a:lnSpc>
              <a:spcBef>
                <a:spcPts val="0"/>
              </a:spcBef>
              <a:spcAft>
                <a:spcPts val="0"/>
              </a:spcAft>
              <a:buSzPts val="1100"/>
              <a:buFont typeface="Barlow"/>
              <a:buChar char="○"/>
            </a:pPr>
            <a:r>
              <a:rPr lang="en-CA">
                <a:latin typeface="Barlow"/>
                <a:ea typeface="Barlow"/>
                <a:cs typeface="Barlow"/>
                <a:sym typeface="Barlow"/>
              </a:rPr>
              <a:t>Speak to how discrimination in incarceration, housing, immigration policies (current and past) etc. is informed by systemic racism, economic oppression, etc.</a:t>
            </a:r>
            <a:endParaRPr>
              <a:latin typeface="Barlow"/>
              <a:ea typeface="Barlow"/>
              <a:cs typeface="Barlow"/>
              <a:sym typeface="Barlow"/>
            </a:endParaRPr>
          </a:p>
          <a:p>
            <a:pPr marL="914400" lvl="1" indent="-298450" algn="l" rtl="0">
              <a:lnSpc>
                <a:spcPct val="100000"/>
              </a:lnSpc>
              <a:spcBef>
                <a:spcPts val="0"/>
              </a:spcBef>
              <a:spcAft>
                <a:spcPts val="0"/>
              </a:spcAft>
              <a:buSzPts val="1100"/>
              <a:buFont typeface="Barlow"/>
              <a:buChar char="○"/>
            </a:pPr>
            <a:r>
              <a:rPr lang="en-CA">
                <a:latin typeface="Barlow"/>
                <a:ea typeface="Barlow"/>
                <a:cs typeface="Barlow"/>
                <a:sym typeface="Barlow"/>
              </a:rPr>
              <a:t>Outline how lack of investment and effort in confronting these systems is also part of oppression. Systemic oppression is both policies and ideologies that perpetuate discrimination </a:t>
            </a:r>
            <a:r>
              <a:rPr lang="en-CA" i="1">
                <a:latin typeface="Barlow"/>
                <a:ea typeface="Barlow"/>
                <a:cs typeface="Barlow"/>
                <a:sym typeface="Barlow"/>
              </a:rPr>
              <a:t>and</a:t>
            </a:r>
            <a:r>
              <a:rPr lang="en-CA">
                <a:latin typeface="Barlow"/>
                <a:ea typeface="Barlow"/>
                <a:cs typeface="Barlow"/>
                <a:sym typeface="Barlow"/>
              </a:rPr>
              <a:t> a lack of care/investment in addressing and naming disproportionate harm (ex: ignoring + insufficient action on homelessness, opioid crisis, etc.)</a:t>
            </a:r>
            <a:endParaRPr>
              <a:latin typeface="Barlow"/>
              <a:ea typeface="Barlow"/>
              <a:cs typeface="Barlow"/>
              <a:sym typeface="Barlow"/>
            </a:endParaRPr>
          </a:p>
          <a:p>
            <a:pPr marL="457200" lvl="0" indent="-298450" algn="l" rtl="0">
              <a:lnSpc>
                <a:spcPct val="100000"/>
              </a:lnSpc>
              <a:spcBef>
                <a:spcPts val="0"/>
              </a:spcBef>
              <a:spcAft>
                <a:spcPts val="0"/>
              </a:spcAft>
              <a:buSzPts val="1100"/>
              <a:buFont typeface="Barlow"/>
              <a:buChar char="●"/>
            </a:pPr>
            <a:r>
              <a:rPr lang="en-CA">
                <a:latin typeface="Barlow"/>
                <a:ea typeface="Barlow"/>
                <a:cs typeface="Barlow"/>
                <a:sym typeface="Barlow"/>
              </a:rPr>
              <a:t>Institution</a:t>
            </a:r>
            <a:endParaRPr>
              <a:latin typeface="Barlow"/>
              <a:ea typeface="Barlow"/>
              <a:cs typeface="Barlow"/>
              <a:sym typeface="Barlow"/>
            </a:endParaRPr>
          </a:p>
          <a:p>
            <a:pPr marL="914400" lvl="1" indent="-298450" algn="l" rtl="0">
              <a:lnSpc>
                <a:spcPct val="100000"/>
              </a:lnSpc>
              <a:spcBef>
                <a:spcPts val="0"/>
              </a:spcBef>
              <a:spcAft>
                <a:spcPts val="0"/>
              </a:spcAft>
              <a:buSzPts val="1100"/>
              <a:buFont typeface="Barlow"/>
              <a:buChar char="○"/>
            </a:pPr>
            <a:r>
              <a:rPr lang="en-CA">
                <a:latin typeface="Barlow"/>
                <a:ea typeface="Barlow"/>
                <a:cs typeface="Barlow"/>
                <a:sym typeface="Barlow"/>
              </a:rPr>
              <a:t>Policies and practices in institutions cascade from these systemic ideologies and policies, reproducing discrimination that exists more broadly, ex: funding, program design, access</a:t>
            </a:r>
            <a:endParaRPr>
              <a:latin typeface="Barlow"/>
              <a:ea typeface="Barlow"/>
              <a:cs typeface="Barlow"/>
              <a:sym typeface="Barlow"/>
            </a:endParaRPr>
          </a:p>
          <a:p>
            <a:pPr marL="457200" lvl="0" indent="-298450" algn="l" rtl="0">
              <a:lnSpc>
                <a:spcPct val="100000"/>
              </a:lnSpc>
              <a:spcBef>
                <a:spcPts val="0"/>
              </a:spcBef>
              <a:spcAft>
                <a:spcPts val="0"/>
              </a:spcAft>
              <a:buSzPts val="1100"/>
              <a:buFont typeface="Barlow"/>
              <a:buChar char="●"/>
            </a:pPr>
            <a:r>
              <a:rPr lang="en-CA">
                <a:latin typeface="Barlow"/>
                <a:ea typeface="Barlow"/>
                <a:cs typeface="Barlow"/>
                <a:sym typeface="Barlow"/>
              </a:rPr>
              <a:t>Interpersonal</a:t>
            </a:r>
            <a:endParaRPr>
              <a:latin typeface="Barlow"/>
              <a:ea typeface="Barlow"/>
              <a:cs typeface="Barlow"/>
              <a:sym typeface="Barlow"/>
            </a:endParaRPr>
          </a:p>
          <a:p>
            <a:pPr marL="914400" lvl="1" indent="-298450" algn="l" rtl="0">
              <a:lnSpc>
                <a:spcPct val="100000"/>
              </a:lnSpc>
              <a:spcBef>
                <a:spcPts val="0"/>
              </a:spcBef>
              <a:spcAft>
                <a:spcPts val="0"/>
              </a:spcAft>
              <a:buSzPts val="1100"/>
              <a:buFont typeface="Barlow"/>
              <a:buChar char="○"/>
            </a:pPr>
            <a:r>
              <a:rPr lang="en-CA">
                <a:latin typeface="Barlow"/>
                <a:ea typeface="Barlow"/>
                <a:cs typeface="Barlow"/>
                <a:sym typeface="Barlow"/>
              </a:rPr>
              <a:t>Interactions and everyday discrimination that undercuts, dismisses, or minimizes equity deserving pops. </a:t>
            </a:r>
            <a:r>
              <a:rPr lang="en-CA">
                <a:solidFill>
                  <a:schemeClr val="dk1"/>
                </a:solidFill>
                <a:latin typeface="Barlow"/>
                <a:ea typeface="Barlow"/>
                <a:cs typeface="Barlow"/>
                <a:sym typeface="Barlow"/>
              </a:rPr>
              <a:t>Even if not intentionally harmful, has major impacts on health outcomes. </a:t>
            </a:r>
            <a:r>
              <a:rPr lang="en-CA">
                <a:latin typeface="Barlow"/>
                <a:ea typeface="Barlow"/>
                <a:cs typeface="Barlow"/>
                <a:sym typeface="Barlow"/>
              </a:rPr>
              <a:t>Leaving these groups untreated, harmed, and potentially unlikely to return.</a:t>
            </a:r>
            <a:endParaRPr>
              <a:latin typeface="Barlow"/>
              <a:ea typeface="Barlow"/>
              <a:cs typeface="Barlow"/>
              <a:sym typeface="Barlow"/>
            </a:endParaRPr>
          </a:p>
          <a:p>
            <a:pPr marL="914400" lvl="1" indent="-298450" algn="l" rtl="0">
              <a:lnSpc>
                <a:spcPct val="100000"/>
              </a:lnSpc>
              <a:spcBef>
                <a:spcPts val="0"/>
              </a:spcBef>
              <a:spcAft>
                <a:spcPts val="0"/>
              </a:spcAft>
              <a:buSzPts val="1100"/>
              <a:buFont typeface="Barlow"/>
              <a:buChar char="○"/>
            </a:pPr>
            <a:r>
              <a:rPr lang="en-CA">
                <a:latin typeface="Barlow"/>
                <a:ea typeface="Barlow"/>
                <a:cs typeface="Barlow"/>
                <a:sym typeface="Barlow"/>
              </a:rPr>
              <a:t>How discrimination manifests such as: being unable to diagnose conditions (ex: measles) on darker skin, assumptions that communities are drug seeking, failing to recognize trans folks or refusing to prescribe hormones, perpetuating limited notions of what “healthy” looks like, ex: assuming fat people are inherently unhealthy + missing their broader experiences</a:t>
            </a:r>
            <a:endParaRPr>
              <a:latin typeface="Barlow"/>
              <a:ea typeface="Barlow"/>
              <a:cs typeface="Barlow"/>
              <a:sym typeface="Barlow"/>
            </a:endParaRPr>
          </a:p>
          <a:p>
            <a:pPr marL="457200" lvl="0" indent="0" algn="l" rtl="0">
              <a:lnSpc>
                <a:spcPct val="100000"/>
              </a:lnSpc>
              <a:spcBef>
                <a:spcPts val="0"/>
              </a:spcBef>
              <a:spcAft>
                <a:spcPts val="0"/>
              </a:spcAft>
              <a:buNone/>
            </a:pPr>
            <a:endParaRPr>
              <a:latin typeface="Barlow"/>
              <a:ea typeface="Barlow"/>
              <a:cs typeface="Barlow"/>
              <a:sym typeface="Barlow"/>
            </a:endParaRPr>
          </a:p>
          <a:p>
            <a:pPr marL="457200" lvl="0" indent="0" algn="l" rtl="0">
              <a:lnSpc>
                <a:spcPct val="100000"/>
              </a:lnSpc>
              <a:spcBef>
                <a:spcPts val="0"/>
              </a:spcBef>
              <a:spcAft>
                <a:spcPts val="0"/>
              </a:spcAft>
              <a:buNone/>
            </a:pPr>
            <a:r>
              <a:rPr lang="en-CA">
                <a:latin typeface="Barlow"/>
                <a:ea typeface="Barlow"/>
                <a:cs typeface="Barlow"/>
                <a:sym typeface="Barlow"/>
              </a:rPr>
              <a:t>A scenario that speaks to oppression across these categories: Sickle Cell Disease (SCD)</a:t>
            </a:r>
          </a:p>
          <a:p>
            <a:pPr marL="457200" lvl="0" indent="0" algn="l" rtl="0">
              <a:lnSpc>
                <a:spcPct val="100000"/>
              </a:lnSpc>
              <a:spcBef>
                <a:spcPts val="0"/>
              </a:spcBef>
              <a:spcAft>
                <a:spcPts val="0"/>
              </a:spcAft>
              <a:buNone/>
            </a:pPr>
            <a:endParaRPr>
              <a:latin typeface="Barlow"/>
              <a:ea typeface="Barlow"/>
              <a:cs typeface="Barlow"/>
              <a:sym typeface="Barlow"/>
            </a:endParaRPr>
          </a:p>
          <a:p>
            <a:pPr marL="457200" lvl="0" indent="0" algn="l" rtl="0">
              <a:lnSpc>
                <a:spcPct val="100000"/>
              </a:lnSpc>
              <a:spcBef>
                <a:spcPts val="0"/>
              </a:spcBef>
              <a:spcAft>
                <a:spcPts val="0"/>
              </a:spcAft>
              <a:buNone/>
            </a:pPr>
            <a:r>
              <a:rPr lang="en-CA">
                <a:latin typeface="Barlow"/>
                <a:ea typeface="Barlow"/>
                <a:cs typeface="Barlow"/>
                <a:sym typeface="Barlow"/>
              </a:rPr>
              <a:t>There is now a provincial standard for SCD care. One of the foremost problems individuals with SCD named in accessing care is the anti-Black racism they experience. The way they have been regarded by practitioners as “drug seeking”, and their pain not taken seriously upon presentation in the ED. SCD patients frequently do not receive what is deemed best practice standard of care to alleviate pain (which is often described as a sharp, intense, stabbing or throbbing pain occurring in various parts of the body, including bones, chest, abdomen, and joints), due to lack of knowledge, training and standardized processes. At the systemic level, there is a lack of funding institutions, and investment in further understanding and treating this condition through in research and other means. Individuals with sickle cell also noted the drastically different level of care they received as children vs as adults. No longer treated as though their lives are precious, and treated with skepticism or dismissal as adults. All of this further projecting colonial and racist ideology that dismisses Black pain, and treat Black people with suspicion, etc. </a:t>
            </a:r>
            <a:endParaRPr>
              <a:latin typeface="Barlow"/>
              <a:ea typeface="Barlow"/>
              <a:cs typeface="Barlow"/>
              <a:sym typeface="Barlow"/>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67e100b15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367e100b15f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Barlow"/>
              <a:buChar char="●"/>
            </a:pPr>
            <a:r>
              <a:rPr lang="en-CA">
                <a:latin typeface="Barlow"/>
                <a:ea typeface="Barlow"/>
                <a:cs typeface="Barlow"/>
                <a:sym typeface="Barlow"/>
              </a:rPr>
              <a:t>While race and identity based data is not as robust as we need it to be in Canada, we have significant data capturing uneven experiences in health care access and outcomes for populations, including but not limited to those who identify as Indigenous, Black, and disabled. These highlight significant differences in experiences shaping the </a:t>
            </a:r>
            <a:r>
              <a:rPr lang="en-CA" err="1">
                <a:latin typeface="Barlow"/>
                <a:ea typeface="Barlow"/>
                <a:cs typeface="Barlow"/>
                <a:sym typeface="Barlow"/>
              </a:rPr>
              <a:t>SDoH</a:t>
            </a:r>
            <a:r>
              <a:rPr lang="en-CA">
                <a:latin typeface="Barlow"/>
                <a:ea typeface="Barlow"/>
                <a:cs typeface="Barlow"/>
                <a:sym typeface="Barlow"/>
              </a:rPr>
              <a:t> for equity deserving communities such as disabled and trans + non-binary individuals.</a:t>
            </a:r>
            <a:endParaRPr>
              <a:latin typeface="Barlow"/>
              <a:ea typeface="Barlow"/>
              <a:cs typeface="Barlow"/>
              <a:sym typeface="Barlow"/>
            </a:endParaRPr>
          </a:p>
          <a:p>
            <a:pPr marL="0" lvl="0" indent="0" algn="l" rtl="0">
              <a:lnSpc>
                <a:spcPct val="100000"/>
              </a:lnSpc>
              <a:spcBef>
                <a:spcPts val="10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a46e2f9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a46e2f95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Barlow"/>
              <a:buChar char="●"/>
            </a:pPr>
            <a:r>
              <a:rPr lang="en-CA">
                <a:latin typeface="Barlow"/>
                <a:ea typeface="Barlow"/>
                <a:cs typeface="Barlow"/>
                <a:sym typeface="Barlow"/>
              </a:rPr>
              <a:t>The examples on slide that demonstrate the deeply uneven health experiences and outcomes of equity deserving populations rooted in oppression:</a:t>
            </a:r>
            <a:endParaRPr b="1">
              <a:solidFill>
                <a:srgbClr val="181818"/>
              </a:solidFill>
              <a:latin typeface="Barlow"/>
              <a:ea typeface="Barlow"/>
              <a:cs typeface="Barlow"/>
              <a:sym typeface="Barlow"/>
            </a:endParaRPr>
          </a:p>
          <a:p>
            <a:pPr marL="914400" lvl="0" indent="-298450" algn="l" rtl="0">
              <a:lnSpc>
                <a:spcPct val="115000"/>
              </a:lnSpc>
              <a:spcBef>
                <a:spcPts val="1000"/>
              </a:spcBef>
              <a:spcAft>
                <a:spcPts val="0"/>
              </a:spcAft>
              <a:buClr>
                <a:srgbClr val="181818"/>
              </a:buClr>
              <a:buSzPts val="1100"/>
              <a:buFont typeface="Barlow"/>
              <a:buChar char="●"/>
            </a:pPr>
            <a:r>
              <a:rPr lang="en-CA">
                <a:solidFill>
                  <a:srgbClr val="181818"/>
                </a:solidFill>
                <a:latin typeface="Barlow"/>
                <a:ea typeface="Barlow"/>
                <a:cs typeface="Barlow"/>
                <a:sym typeface="Barlow"/>
              </a:rPr>
              <a:t>81% of trans and non-binary individuals surveyed by </a:t>
            </a:r>
            <a:r>
              <a:rPr lang="en-CA" u="sng">
                <a:solidFill>
                  <a:srgbClr val="0097A7"/>
                </a:solidFill>
                <a:latin typeface="Barlow"/>
                <a:ea typeface="Barlow"/>
                <a:cs typeface="Barlow"/>
                <a:sym typeface="Barlow"/>
                <a:hlinkClick r:id="rId3">
                  <a:extLst>
                    <a:ext uri="{A12FA001-AC4F-418D-AE19-62706E023703}">
                      <ahyp:hlinkClr xmlns:ahyp="http://schemas.microsoft.com/office/drawing/2018/hyperlinkcolor" val="tx"/>
                    </a:ext>
                  </a:extLst>
                </a:hlinkClick>
              </a:rPr>
              <a:t>PULSE</a:t>
            </a:r>
            <a:r>
              <a:rPr lang="en-CA">
                <a:solidFill>
                  <a:srgbClr val="181818"/>
                </a:solidFill>
                <a:latin typeface="Barlow"/>
                <a:ea typeface="Barlow"/>
                <a:cs typeface="Barlow"/>
                <a:sym typeface="Barlow"/>
              </a:rPr>
              <a:t> indicated having a primary care doctor, but 45% reported having at least 1 unmet health need</a:t>
            </a:r>
            <a:endParaRPr>
              <a:solidFill>
                <a:srgbClr val="181818"/>
              </a:solidFill>
              <a:latin typeface="Barlow"/>
              <a:ea typeface="Barlow"/>
              <a:cs typeface="Barlow"/>
              <a:sym typeface="Barlow"/>
            </a:endParaRPr>
          </a:p>
          <a:p>
            <a:pPr marL="914400" lvl="0" indent="-298450" algn="l" rtl="0">
              <a:lnSpc>
                <a:spcPct val="115000"/>
              </a:lnSpc>
              <a:spcBef>
                <a:spcPts val="0"/>
              </a:spcBef>
              <a:spcAft>
                <a:spcPts val="0"/>
              </a:spcAft>
              <a:buClr>
                <a:srgbClr val="181818"/>
              </a:buClr>
              <a:buSzPts val="1100"/>
              <a:buFont typeface="Barlow"/>
              <a:buChar char="●"/>
            </a:pPr>
            <a:r>
              <a:rPr lang="en-CA">
                <a:solidFill>
                  <a:srgbClr val="181818"/>
                </a:solidFill>
                <a:latin typeface="Barlow"/>
                <a:ea typeface="Barlow"/>
                <a:cs typeface="Barlow"/>
                <a:sym typeface="Barlow"/>
              </a:rPr>
              <a:t>Black women and people with cervixes in Canada are 30% more likely to develop cervical cancer and 60% more likely to die from the condition than white counterparts (</a:t>
            </a:r>
            <a:r>
              <a:rPr lang="en-CA" u="sng">
                <a:solidFill>
                  <a:srgbClr val="0097A7"/>
                </a:solidFill>
                <a:latin typeface="Barlow"/>
                <a:ea typeface="Barlow"/>
                <a:cs typeface="Barlow"/>
                <a:sym typeface="Barlow"/>
                <a:hlinkClick r:id="rId4">
                  <a:extLst>
                    <a:ext uri="{A12FA001-AC4F-418D-AE19-62706E023703}">
                      <ahyp:hlinkClr xmlns:ahyp="http://schemas.microsoft.com/office/drawing/2018/hyperlinkcolor" val="tx"/>
                    </a:ext>
                  </a:extLst>
                </a:hlinkClick>
              </a:rPr>
              <a:t>Salami et al</a:t>
            </a:r>
            <a:r>
              <a:rPr lang="en-CA">
                <a:solidFill>
                  <a:srgbClr val="181818"/>
                </a:solidFill>
                <a:latin typeface="Barlow"/>
                <a:ea typeface="Barlow"/>
                <a:cs typeface="Barlow"/>
                <a:sym typeface="Barlow"/>
              </a:rPr>
              <a:t>)</a:t>
            </a:r>
            <a:endParaRPr>
              <a:solidFill>
                <a:srgbClr val="181818"/>
              </a:solidFill>
              <a:latin typeface="Barlow"/>
              <a:ea typeface="Barlow"/>
              <a:cs typeface="Barlow"/>
              <a:sym typeface="Barlow"/>
            </a:endParaRPr>
          </a:p>
          <a:p>
            <a:pPr marL="914400" lvl="0" indent="-298450" algn="l" rtl="0">
              <a:lnSpc>
                <a:spcPct val="115000"/>
              </a:lnSpc>
              <a:spcBef>
                <a:spcPts val="0"/>
              </a:spcBef>
              <a:spcAft>
                <a:spcPts val="0"/>
              </a:spcAft>
              <a:buClr>
                <a:srgbClr val="181818"/>
              </a:buClr>
              <a:buSzPts val="1100"/>
              <a:buFont typeface="Barlow"/>
              <a:buChar char="●"/>
            </a:pPr>
            <a:r>
              <a:rPr lang="en-CA">
                <a:solidFill>
                  <a:srgbClr val="181818"/>
                </a:solidFill>
                <a:latin typeface="Barlow"/>
                <a:ea typeface="Barlow"/>
                <a:cs typeface="Barlow"/>
                <a:sym typeface="Barlow"/>
              </a:rPr>
              <a:t>Roughly 1 in 5 Indigenous people report experiencing unfair treatment, racism, or discrimination in healthcare (</a:t>
            </a:r>
            <a:r>
              <a:rPr lang="en-CA" u="sng">
                <a:solidFill>
                  <a:srgbClr val="0097A7"/>
                </a:solidFill>
                <a:latin typeface="Barlow"/>
                <a:ea typeface="Barlow"/>
                <a:cs typeface="Barlow"/>
                <a:sym typeface="Barlow"/>
                <a:hlinkClick r:id="rId5">
                  <a:extLst>
                    <a:ext uri="{A12FA001-AC4F-418D-AE19-62706E023703}">
                      <ahyp:hlinkClr xmlns:ahyp="http://schemas.microsoft.com/office/drawing/2018/hyperlinkcolor" val="tx"/>
                    </a:ext>
                  </a:extLst>
                </a:hlinkClick>
              </a:rPr>
              <a:t>Stats Canada</a:t>
            </a:r>
            <a:r>
              <a:rPr lang="en-CA">
                <a:solidFill>
                  <a:srgbClr val="181818"/>
                </a:solidFill>
                <a:latin typeface="Barlow"/>
                <a:ea typeface="Barlow"/>
                <a:cs typeface="Barlow"/>
                <a:sym typeface="Barlow"/>
              </a:rPr>
              <a:t>)</a:t>
            </a:r>
            <a:endParaRPr>
              <a:solidFill>
                <a:srgbClr val="181818"/>
              </a:solidFill>
              <a:latin typeface="Barlow"/>
              <a:ea typeface="Barlow"/>
              <a:cs typeface="Barlow"/>
              <a:sym typeface="Barlow"/>
            </a:endParaRPr>
          </a:p>
          <a:p>
            <a:pPr marL="914400" lvl="0" indent="-298450" algn="l" rtl="0">
              <a:lnSpc>
                <a:spcPct val="115000"/>
              </a:lnSpc>
              <a:spcBef>
                <a:spcPts val="0"/>
              </a:spcBef>
              <a:spcAft>
                <a:spcPts val="0"/>
              </a:spcAft>
              <a:buClr>
                <a:srgbClr val="181818"/>
              </a:buClr>
              <a:buSzPts val="1100"/>
              <a:buFont typeface="Barlow"/>
              <a:buChar char="●"/>
            </a:pPr>
            <a:r>
              <a:rPr lang="en-CA">
                <a:solidFill>
                  <a:srgbClr val="181818"/>
                </a:solidFill>
                <a:latin typeface="Barlow"/>
                <a:ea typeface="Barlow"/>
                <a:cs typeface="Barlow"/>
                <a:sym typeface="Barlow"/>
              </a:rPr>
              <a:t>Gaps in research related to impact of ableism in healthcare (this lack of inquiry also demonstrates ableism). US based </a:t>
            </a:r>
            <a:r>
              <a:rPr lang="en-CA" u="sng">
                <a:solidFill>
                  <a:srgbClr val="0097A7"/>
                </a:solidFill>
                <a:latin typeface="Barlow"/>
                <a:ea typeface="Barlow"/>
                <a:cs typeface="Barlow"/>
                <a:sym typeface="Barlow"/>
                <a:hlinkClick r:id="rId6">
                  <a:extLst>
                    <a:ext uri="{A12FA001-AC4F-418D-AE19-62706E023703}">
                      <ahyp:hlinkClr xmlns:ahyp="http://schemas.microsoft.com/office/drawing/2018/hyperlinkcolor" val="tx"/>
                    </a:ext>
                  </a:extLst>
                </a:hlinkClick>
              </a:rPr>
              <a:t>study</a:t>
            </a:r>
            <a:r>
              <a:rPr lang="en-CA">
                <a:solidFill>
                  <a:srgbClr val="181818"/>
                </a:solidFill>
                <a:latin typeface="Barlow"/>
                <a:ea typeface="Barlow"/>
                <a:cs typeface="Barlow"/>
                <a:sym typeface="Barlow"/>
              </a:rPr>
              <a:t> indicated 40.7% of doctors were confident in providing equal healthcare services to disabled people.</a:t>
            </a:r>
            <a:endParaRPr>
              <a:solidFill>
                <a:srgbClr val="181818"/>
              </a:solidFill>
              <a:latin typeface="Barlow"/>
              <a:ea typeface="Barlow"/>
              <a:cs typeface="Barlow"/>
              <a:sym typeface="Barlow"/>
            </a:endParaRPr>
          </a:p>
          <a:p>
            <a:pPr marL="914400" lvl="0" indent="-298450" algn="l" rtl="0">
              <a:lnSpc>
                <a:spcPct val="115000"/>
              </a:lnSpc>
              <a:spcBef>
                <a:spcPts val="0"/>
              </a:spcBef>
              <a:spcAft>
                <a:spcPts val="0"/>
              </a:spcAft>
              <a:buClr>
                <a:srgbClr val="181818"/>
              </a:buClr>
              <a:buSzPts val="1100"/>
              <a:buFont typeface="Barlow"/>
              <a:buChar char="●"/>
            </a:pPr>
            <a:r>
              <a:rPr lang="en-CA">
                <a:solidFill>
                  <a:srgbClr val="181818"/>
                </a:solidFill>
                <a:latin typeface="Barlow"/>
                <a:ea typeface="Barlow"/>
                <a:cs typeface="Barlow"/>
                <a:sym typeface="Barlow"/>
              </a:rPr>
              <a:t>From 2013 to 2021, people with a disability </a:t>
            </a:r>
            <a:r>
              <a:rPr lang="en-CA" u="sng">
                <a:solidFill>
                  <a:srgbClr val="0097A7"/>
                </a:solidFill>
                <a:latin typeface="Barlow"/>
                <a:ea typeface="Barlow"/>
                <a:cs typeface="Barlow"/>
                <a:sym typeface="Barlow"/>
                <a:hlinkClick r:id="rId7">
                  <a:extLst>
                    <a:ext uri="{A12FA001-AC4F-418D-AE19-62706E023703}">
                      <ahyp:hlinkClr xmlns:ahyp="http://schemas.microsoft.com/office/drawing/2018/hyperlinkcolor" val="tx"/>
                    </a:ext>
                  </a:extLst>
                </a:hlinkClick>
              </a:rPr>
              <a:t>reported</a:t>
            </a:r>
            <a:r>
              <a:rPr lang="en-CA">
                <a:solidFill>
                  <a:srgbClr val="181818"/>
                </a:solidFill>
                <a:latin typeface="Barlow"/>
                <a:ea typeface="Barlow"/>
                <a:cs typeface="Barlow"/>
                <a:sym typeface="Barlow"/>
              </a:rPr>
              <a:t> twice as high poverty rates.</a:t>
            </a:r>
            <a:endParaRPr>
              <a:solidFill>
                <a:srgbClr val="181818"/>
              </a:solidFill>
              <a:latin typeface="Barlow"/>
              <a:ea typeface="Barlow"/>
              <a:cs typeface="Barlow"/>
              <a:sym typeface="Barlow"/>
            </a:endParaRPr>
          </a:p>
          <a:p>
            <a:pPr marL="914400" lvl="0" indent="-298450" algn="l" rtl="0">
              <a:lnSpc>
                <a:spcPct val="115000"/>
              </a:lnSpc>
              <a:spcBef>
                <a:spcPts val="0"/>
              </a:spcBef>
              <a:spcAft>
                <a:spcPts val="0"/>
              </a:spcAft>
              <a:buClr>
                <a:srgbClr val="181818"/>
              </a:buClr>
              <a:buSzPts val="1100"/>
              <a:buFont typeface="Barlow"/>
              <a:buChar char="●"/>
            </a:pPr>
            <a:r>
              <a:rPr lang="en-CA">
                <a:latin typeface="Barlow"/>
                <a:ea typeface="Barlow"/>
                <a:cs typeface="Barlow"/>
                <a:sym typeface="Barlow"/>
              </a:rPr>
              <a:t>Also note limited access to race based data in Canada, and how this lack of investment in understanding our experiences is rooted in an erasure that equity deserving populations so often experience in Canada, as we commonly lean on conceptions of universality, multiculturalism, and Canadian exceptionalism</a:t>
            </a:r>
            <a:endParaRPr>
              <a:latin typeface="Barlow"/>
              <a:ea typeface="Barlow"/>
              <a:cs typeface="Barlow"/>
              <a:sym typeface="Barlow"/>
            </a:endParaRPr>
          </a:p>
          <a:p>
            <a:pPr marL="1371600" lvl="2" indent="-298450" algn="l" rtl="0">
              <a:lnSpc>
                <a:spcPct val="100000"/>
              </a:lnSpc>
              <a:spcBef>
                <a:spcPts val="0"/>
              </a:spcBef>
              <a:spcAft>
                <a:spcPts val="0"/>
              </a:spcAft>
              <a:buSzPts val="1100"/>
              <a:buFont typeface="Wingdings" panose="05000000000000000000" pitchFamily="2" charset="2"/>
              <a:buChar char="§"/>
            </a:pPr>
            <a:r>
              <a:rPr lang="en-CA">
                <a:latin typeface="Barlow"/>
                <a:ea typeface="Barlow"/>
                <a:cs typeface="Barlow"/>
                <a:sym typeface="Barlow"/>
              </a:rPr>
              <a:t>Importance of race based data, in community partnership, with ownership and guidance of communities and trust building</a:t>
            </a:r>
            <a:endParaRPr>
              <a:latin typeface="Barlow"/>
              <a:ea typeface="Barlow"/>
              <a:cs typeface="Barlow"/>
              <a:sym typeface="Barlow"/>
            </a:endParaRPr>
          </a:p>
          <a:p>
            <a:pPr marL="0" lvl="0" indent="0" algn="l" rtl="0">
              <a:lnSpc>
                <a:spcPct val="100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1030BC-BCCC-A0EC-FC5F-B86E89766C61}"/>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hart, pie chart&#10;&#10;Description automatically generated">
            <a:extLst>
              <a:ext uri="{FF2B5EF4-FFF2-40B4-BE49-F238E27FC236}">
                <a16:creationId xmlns:a16="http://schemas.microsoft.com/office/drawing/2014/main" id="{6ED4C102-95D5-81ED-E14A-95EA47A7ECE8}"/>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2" name="Title 1">
            <a:extLst>
              <a:ext uri="{FF2B5EF4-FFF2-40B4-BE49-F238E27FC236}">
                <a16:creationId xmlns:a16="http://schemas.microsoft.com/office/drawing/2014/main" id="{B34F97F1-5085-0249-CFAC-88BA2E056E9B}"/>
              </a:ext>
            </a:extLst>
          </p:cNvPr>
          <p:cNvSpPr>
            <a:spLocks noGrp="1"/>
          </p:cNvSpPr>
          <p:nvPr>
            <p:ph type="ctrTitle"/>
          </p:nvPr>
        </p:nvSpPr>
        <p:spPr>
          <a:xfrm>
            <a:off x="512368"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8875404-0CAC-09AA-17A7-DAA0EE8DE2D7}"/>
              </a:ext>
            </a:extLst>
          </p:cNvPr>
          <p:cNvSpPr>
            <a:spLocks noGrp="1"/>
          </p:cNvSpPr>
          <p:nvPr>
            <p:ph type="subTitle" idx="1"/>
          </p:nvPr>
        </p:nvSpPr>
        <p:spPr>
          <a:xfrm>
            <a:off x="512368" y="4786936"/>
            <a:ext cx="7239000" cy="603732"/>
          </a:xfrm>
        </p:spPr>
        <p:txBody>
          <a:bodyPr/>
          <a:lstStyle>
            <a:lvl1pPr marL="0" indent="0" algn="l">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Text&#10;&#10;Description automatically generated">
            <a:extLst>
              <a:ext uri="{FF2B5EF4-FFF2-40B4-BE49-F238E27FC236}">
                <a16:creationId xmlns:a16="http://schemas.microsoft.com/office/drawing/2014/main" id="{99A602AF-E484-AB6A-C7DF-E468D1755C18}"/>
              </a:ext>
            </a:extLst>
          </p:cNvPr>
          <p:cNvPicPr>
            <a:picLocks noChangeAspect="1"/>
          </p:cNvPicPr>
          <p:nvPr userDrawn="1"/>
        </p:nvPicPr>
        <p:blipFill>
          <a:blip r:embed="rId3"/>
          <a:stretch>
            <a:fillRect/>
          </a:stretch>
        </p:blipFill>
        <p:spPr>
          <a:xfrm>
            <a:off x="609600" y="685800"/>
            <a:ext cx="3564392" cy="1273629"/>
          </a:xfrm>
          <a:prstGeom prst="rect">
            <a:avLst/>
          </a:prstGeom>
        </p:spPr>
      </p:pic>
    </p:spTree>
    <p:extLst>
      <p:ext uri="{BB962C8B-B14F-4D97-AF65-F5344CB8AC3E}">
        <p14:creationId xmlns:p14="http://schemas.microsoft.com/office/powerpoint/2010/main" val="394319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B2F51-98C4-D3D7-53FB-4892C2AC24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31FE999-0110-44EE-F066-D496570475AB}"/>
              </a:ext>
            </a:extLst>
          </p:cNvPr>
          <p:cNvSpPr>
            <a:spLocks noGrp="1"/>
          </p:cNvSpPr>
          <p:nvPr>
            <p:ph type="title" hasCustomPrompt="1"/>
          </p:nvPr>
        </p:nvSpPr>
        <p:spPr>
          <a:xfrm>
            <a:off x="609600" y="685800"/>
            <a:ext cx="10972800" cy="671945"/>
          </a:xfrm>
        </p:spPr>
        <p:txBody>
          <a:bodyPr/>
          <a:lstStyle>
            <a:lvl1pPr>
              <a:defRPr>
                <a:solidFill>
                  <a:schemeClr val="bg1"/>
                </a:solidFill>
              </a:defRPr>
            </a:lvl1pPr>
          </a:lstStyle>
          <a:p>
            <a:r>
              <a:rPr lang="en-US"/>
              <a:t>Dividing Title Slide</a:t>
            </a:r>
          </a:p>
        </p:txBody>
      </p:sp>
    </p:spTree>
    <p:extLst>
      <p:ext uri="{BB962C8B-B14F-4D97-AF65-F5344CB8AC3E}">
        <p14:creationId xmlns:p14="http://schemas.microsoft.com/office/powerpoint/2010/main" val="34251674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1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E7C556-3329-C3F4-1AED-68E995CCFBA7}"/>
              </a:ext>
            </a:extLst>
          </p:cNvPr>
          <p:cNvSpPr>
            <a:spLocks noGrp="1"/>
          </p:cNvSpPr>
          <p:nvPr>
            <p:ph type="title" hasCustomPrompt="1"/>
          </p:nvPr>
        </p:nvSpPr>
        <p:spPr>
          <a:xfrm>
            <a:off x="609600" y="685800"/>
            <a:ext cx="10972800" cy="671945"/>
          </a:xfrm>
        </p:spPr>
        <p:txBody>
          <a:bodyPr/>
          <a:lstStyle>
            <a:lvl1pPr>
              <a:defRPr/>
            </a:lvl1pPr>
          </a:lstStyle>
          <a:p>
            <a:r>
              <a:rPr lang="en-US"/>
              <a:t>Slide with Subtitle</a:t>
            </a:r>
          </a:p>
        </p:txBody>
      </p:sp>
      <p:pic>
        <p:nvPicPr>
          <p:cNvPr id="4" name="Picture 3" descr="Logo&#10;&#10;Description automatically generated">
            <a:extLst>
              <a:ext uri="{FF2B5EF4-FFF2-40B4-BE49-F238E27FC236}">
                <a16:creationId xmlns:a16="http://schemas.microsoft.com/office/drawing/2014/main" id="{DE286052-88E6-2F22-5A4A-C74551D6A9D9}"/>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9" name="Slide Number Placeholder 6">
            <a:extLst>
              <a:ext uri="{FF2B5EF4-FFF2-40B4-BE49-F238E27FC236}">
                <a16:creationId xmlns:a16="http://schemas.microsoft.com/office/drawing/2014/main" id="{CE955B2F-0DE4-B189-579A-DA6875189C8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
        <p:nvSpPr>
          <p:cNvPr id="3" name="Text Placeholder 2">
            <a:extLst>
              <a:ext uri="{FF2B5EF4-FFF2-40B4-BE49-F238E27FC236}">
                <a16:creationId xmlns:a16="http://schemas.microsoft.com/office/drawing/2014/main" id="{9AB64E76-2CDD-42FD-8E7D-9B34C3CF6AD0}"/>
              </a:ext>
            </a:extLst>
          </p:cNvPr>
          <p:cNvSpPr>
            <a:spLocks noGrp="1"/>
          </p:cNvSpPr>
          <p:nvPr>
            <p:ph type="body" sz="quarter" idx="15"/>
          </p:nvPr>
        </p:nvSpPr>
        <p:spPr>
          <a:xfrm>
            <a:off x="796925" y="1493838"/>
            <a:ext cx="10841230" cy="381209"/>
          </a:xfrm>
        </p:spPr>
        <p:txBody>
          <a:bodyPr/>
          <a:lstStyle>
            <a:lvl1pPr marL="0" indent="0">
              <a:buNone/>
              <a:defRPr cap="all" baseline="0">
                <a:solidFill>
                  <a:schemeClr val="tx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248F8AE8-FB09-4E6D-BD49-F61813D2C39F}"/>
              </a:ext>
            </a:extLst>
          </p:cNvPr>
          <p:cNvSpPr>
            <a:spLocks noGrp="1"/>
          </p:cNvSpPr>
          <p:nvPr>
            <p:ph type="body" sz="quarter" idx="16"/>
          </p:nvPr>
        </p:nvSpPr>
        <p:spPr>
          <a:xfrm>
            <a:off x="1189038" y="2155825"/>
            <a:ext cx="9683750" cy="363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436670"/>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A282DA-CE39-B909-C6A3-CF6DDDE96558}"/>
              </a:ext>
            </a:extLst>
          </p:cNvPr>
          <p:cNvSpPr>
            <a:spLocks noGrp="1"/>
          </p:cNvSpPr>
          <p:nvPr>
            <p:ph type="body" idx="1"/>
          </p:nvPr>
        </p:nvSpPr>
        <p:spPr>
          <a:xfrm>
            <a:off x="609601"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8CF70-0291-7C4D-3162-CF5E559F8749}"/>
              </a:ext>
            </a:extLst>
          </p:cNvPr>
          <p:cNvSpPr>
            <a:spLocks noGrp="1"/>
          </p:cNvSpPr>
          <p:nvPr>
            <p:ph sz="half" idx="2"/>
          </p:nvPr>
        </p:nvSpPr>
        <p:spPr>
          <a:xfrm>
            <a:off x="609601"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2D287-AB0A-A163-7024-BE8FDC032B53}"/>
              </a:ext>
            </a:extLst>
          </p:cNvPr>
          <p:cNvSpPr>
            <a:spLocks noGrp="1"/>
          </p:cNvSpPr>
          <p:nvPr>
            <p:ph type="body" sz="quarter" idx="3"/>
          </p:nvPr>
        </p:nvSpPr>
        <p:spPr>
          <a:xfrm>
            <a:off x="6553200"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176D5-406A-0589-E287-0DEFD05178B4}"/>
              </a:ext>
            </a:extLst>
          </p:cNvPr>
          <p:cNvSpPr>
            <a:spLocks noGrp="1"/>
          </p:cNvSpPr>
          <p:nvPr>
            <p:ph sz="quarter" idx="4"/>
          </p:nvPr>
        </p:nvSpPr>
        <p:spPr>
          <a:xfrm>
            <a:off x="6553200"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8225B3B-02CA-0F1D-882B-11223C63B137}"/>
              </a:ext>
            </a:extLst>
          </p:cNvPr>
          <p:cNvSpPr>
            <a:spLocks noGrp="1"/>
          </p:cNvSpPr>
          <p:nvPr>
            <p:ph type="title" hasCustomPrompt="1"/>
          </p:nvPr>
        </p:nvSpPr>
        <p:spPr>
          <a:xfrm>
            <a:off x="609600" y="685800"/>
            <a:ext cx="10972800" cy="671945"/>
          </a:xfrm>
        </p:spPr>
        <p:txBody>
          <a:bodyPr/>
          <a:lstStyle>
            <a:lvl1pPr>
              <a:defRPr/>
            </a:lvl1pPr>
          </a:lstStyle>
          <a:p>
            <a:r>
              <a:rPr lang="en-US"/>
              <a:t>Two Column Text with Subtitle</a:t>
            </a:r>
          </a:p>
        </p:txBody>
      </p:sp>
      <p:pic>
        <p:nvPicPr>
          <p:cNvPr id="8" name="Picture 7" descr="Logo&#10;&#10;Description automatically generated">
            <a:extLst>
              <a:ext uri="{FF2B5EF4-FFF2-40B4-BE49-F238E27FC236}">
                <a16:creationId xmlns:a16="http://schemas.microsoft.com/office/drawing/2014/main" id="{B29FD919-F4B5-A3C1-19A3-6C6E32C3AEC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14" name="Slide Number Placeholder 6">
            <a:extLst>
              <a:ext uri="{FF2B5EF4-FFF2-40B4-BE49-F238E27FC236}">
                <a16:creationId xmlns:a16="http://schemas.microsoft.com/office/drawing/2014/main" id="{56BE94F8-913A-92EE-32A0-5595ECD703B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2537040906"/>
      </p:ext>
    </p:extLst>
  </p:cSld>
  <p:clrMapOvr>
    <a:masterClrMapping/>
  </p:clrMapOvr>
  <p:extLst>
    <p:ext uri="{DCECCB84-F9BA-43D5-87BE-67443E8EF086}">
      <p15:sldGuideLst xmlns:p15="http://schemas.microsoft.com/office/powerpoint/2012/main">
        <p15:guide id="1" pos="3840" userDrawn="1">
          <p15:clr>
            <a:srgbClr val="FBAE40"/>
          </p15:clr>
        </p15:guide>
        <p15:guide id="2" pos="4128" userDrawn="1">
          <p15:clr>
            <a:srgbClr val="FBAE40"/>
          </p15:clr>
        </p15:guide>
        <p15:guide id="3" pos="3552" userDrawn="1">
          <p15:clr>
            <a:srgbClr val="FBAE40"/>
          </p15:clr>
        </p15:guide>
        <p15:guide id="4" orient="horz" pos="1008" userDrawn="1">
          <p15:clr>
            <a:srgbClr val="FBAE40"/>
          </p15:clr>
        </p15:guide>
        <p15:guide id="5" orient="horz" pos="3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Width Text with Bulleted Lis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C28C9C-D062-727A-E261-D8249BA97647}"/>
              </a:ext>
            </a:extLst>
          </p:cNvPr>
          <p:cNvSpPr>
            <a:spLocks noGrp="1"/>
          </p:cNvSpPr>
          <p:nvPr>
            <p:ph type="title" hasCustomPrompt="1"/>
          </p:nvPr>
        </p:nvSpPr>
        <p:spPr>
          <a:xfrm>
            <a:off x="609600" y="685800"/>
            <a:ext cx="10972800" cy="671945"/>
          </a:xfrm>
        </p:spPr>
        <p:txBody>
          <a:bodyPr/>
          <a:lstStyle/>
          <a:p>
            <a:r>
              <a:rPr lang="en-US"/>
              <a:t>Full-Width Text with Bulleted List</a:t>
            </a:r>
          </a:p>
        </p:txBody>
      </p:sp>
      <p:sp>
        <p:nvSpPr>
          <p:cNvPr id="12" name="Text Placeholder 11">
            <a:extLst>
              <a:ext uri="{FF2B5EF4-FFF2-40B4-BE49-F238E27FC236}">
                <a16:creationId xmlns:a16="http://schemas.microsoft.com/office/drawing/2014/main" id="{67ADC0C8-5C10-3D39-AC64-DF042878BA77}"/>
              </a:ext>
            </a:extLst>
          </p:cNvPr>
          <p:cNvSpPr>
            <a:spLocks noGrp="1"/>
          </p:cNvSpPr>
          <p:nvPr>
            <p:ph type="body" sz="quarter" idx="11"/>
          </p:nvPr>
        </p:nvSpPr>
        <p:spPr>
          <a:xfrm>
            <a:off x="6096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57A3CA29-267D-2AA8-F48C-C3BBA2CCA57C}"/>
              </a:ext>
            </a:extLst>
          </p:cNvPr>
          <p:cNvSpPr>
            <a:spLocks noGrp="1"/>
          </p:cNvSpPr>
          <p:nvPr>
            <p:ph type="body" sz="quarter" idx="12"/>
          </p:nvPr>
        </p:nvSpPr>
        <p:spPr>
          <a:xfrm>
            <a:off x="609600" y="1600200"/>
            <a:ext cx="10972800" cy="211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a:extLst>
              <a:ext uri="{FF2B5EF4-FFF2-40B4-BE49-F238E27FC236}">
                <a16:creationId xmlns:a16="http://schemas.microsoft.com/office/drawing/2014/main" id="{D6BE0FAF-D161-67AB-2921-2D2865D38F4B}"/>
              </a:ext>
            </a:extLst>
          </p:cNvPr>
          <p:cNvSpPr>
            <a:spLocks noGrp="1"/>
          </p:cNvSpPr>
          <p:nvPr>
            <p:ph type="body" sz="quarter" idx="13"/>
          </p:nvPr>
        </p:nvSpPr>
        <p:spPr>
          <a:xfrm>
            <a:off x="65532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10;&#10;Description automatically generated">
            <a:extLst>
              <a:ext uri="{FF2B5EF4-FFF2-40B4-BE49-F238E27FC236}">
                <a16:creationId xmlns:a16="http://schemas.microsoft.com/office/drawing/2014/main" id="{E14D0446-7C8D-761A-B711-3514DD59048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5" name="Slide Number Placeholder 6">
            <a:extLst>
              <a:ext uri="{FF2B5EF4-FFF2-40B4-BE49-F238E27FC236}">
                <a16:creationId xmlns:a16="http://schemas.microsoft.com/office/drawing/2014/main" id="{EEA0F149-778D-1CFA-6742-669BA8388EB3}"/>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3691199266"/>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guide id="3" pos="4128">
          <p15:clr>
            <a:srgbClr val="FBAE40"/>
          </p15:clr>
        </p15:guide>
        <p15:guide id="4" pos="3552">
          <p15:clr>
            <a:srgbClr val="FBAE40"/>
          </p15:clr>
        </p15:guide>
        <p15:guide id="5" orient="horz"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101A-63BF-46C7-9318-48DD690DCC81}"/>
              </a:ext>
            </a:extLst>
          </p:cNvPr>
          <p:cNvSpPr>
            <a:spLocks noGrp="1"/>
          </p:cNvSpPr>
          <p:nvPr>
            <p:ph type="title" hasCustomPrompt="1"/>
          </p:nvPr>
        </p:nvSpPr>
        <p:spPr/>
        <p:txBody>
          <a:bodyPr/>
          <a:lstStyle>
            <a:lvl1pPr>
              <a:defRPr/>
            </a:lvl1pPr>
          </a:lstStyle>
          <a:p>
            <a:r>
              <a:rPr lang="en-US"/>
              <a:t>Agenda</a:t>
            </a:r>
          </a:p>
        </p:txBody>
      </p:sp>
      <p:sp>
        <p:nvSpPr>
          <p:cNvPr id="4" name="Table Placeholder 3">
            <a:extLst>
              <a:ext uri="{FF2B5EF4-FFF2-40B4-BE49-F238E27FC236}">
                <a16:creationId xmlns:a16="http://schemas.microsoft.com/office/drawing/2014/main" id="{FA5D8D2D-2760-47CC-9505-AA3864BC09F5}"/>
              </a:ext>
            </a:extLst>
          </p:cNvPr>
          <p:cNvSpPr>
            <a:spLocks noGrp="1"/>
          </p:cNvSpPr>
          <p:nvPr>
            <p:ph type="tbl" sz="quarter" idx="10"/>
          </p:nvPr>
        </p:nvSpPr>
        <p:spPr>
          <a:xfrm>
            <a:off x="881063" y="1752600"/>
            <a:ext cx="10410825" cy="3935413"/>
          </a:xfrm>
        </p:spPr>
        <p:txBody>
          <a:bodyPr/>
          <a:lstStyle/>
          <a:p>
            <a:r>
              <a:rPr lang="en-US"/>
              <a:t>Click icon to add table</a:t>
            </a:r>
          </a:p>
        </p:txBody>
      </p:sp>
    </p:spTree>
    <p:extLst>
      <p:ext uri="{BB962C8B-B14F-4D97-AF65-F5344CB8AC3E}">
        <p14:creationId xmlns:p14="http://schemas.microsoft.com/office/powerpoint/2010/main" val="51996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E4EAA0-074A-7706-944F-EBA9223FD6F3}"/>
              </a:ext>
            </a:extLst>
          </p:cNvPr>
          <p:cNvSpPr txBox="1"/>
          <p:nvPr userDrawn="1"/>
        </p:nvSpPr>
        <p:spPr>
          <a:xfrm>
            <a:off x="923098" y="4826709"/>
            <a:ext cx="3666931" cy="338554"/>
          </a:xfrm>
          <a:prstGeom prst="rect">
            <a:avLst/>
          </a:prstGeom>
          <a:noFill/>
        </p:spPr>
        <p:txBody>
          <a:bodyPr wrap="square" rtlCol="0">
            <a:spAutoFit/>
          </a:bodyPr>
          <a:lstStyle/>
          <a:p>
            <a:r>
              <a:rPr lang="en-US" sz="1600" b="1" i="0">
                <a:latin typeface="Century Gothic" panose="020B0502020202020204" pitchFamily="34" charset="0"/>
              </a:rPr>
              <a:t>nwtoht.ca</a:t>
            </a:r>
          </a:p>
        </p:txBody>
      </p:sp>
      <p:sp>
        <p:nvSpPr>
          <p:cNvPr id="2" name="Rectangle 1">
            <a:extLst>
              <a:ext uri="{FF2B5EF4-FFF2-40B4-BE49-F238E27FC236}">
                <a16:creationId xmlns:a16="http://schemas.microsoft.com/office/drawing/2014/main" id="{6ADC3628-B4B1-8622-D5DE-94C0AD7D395A}"/>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pie chart&#10;&#10;Description automatically generated">
            <a:extLst>
              <a:ext uri="{FF2B5EF4-FFF2-40B4-BE49-F238E27FC236}">
                <a16:creationId xmlns:a16="http://schemas.microsoft.com/office/drawing/2014/main" id="{9E441CA0-471B-614C-C0E9-13D2A1C2F6F9}"/>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6" name="Title 1">
            <a:extLst>
              <a:ext uri="{FF2B5EF4-FFF2-40B4-BE49-F238E27FC236}">
                <a16:creationId xmlns:a16="http://schemas.microsoft.com/office/drawing/2014/main" id="{5A33479B-DB90-E88B-10C4-09ACEF3DA296}"/>
              </a:ext>
            </a:extLst>
          </p:cNvPr>
          <p:cNvSpPr>
            <a:spLocks noGrp="1"/>
          </p:cNvSpPr>
          <p:nvPr>
            <p:ph type="ctrTitle"/>
          </p:nvPr>
        </p:nvSpPr>
        <p:spPr>
          <a:xfrm>
            <a:off x="498410"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12" name="Freeform 5">
            <a:extLst>
              <a:ext uri="{FF2B5EF4-FFF2-40B4-BE49-F238E27FC236}">
                <a16:creationId xmlns:a16="http://schemas.microsoft.com/office/drawing/2014/main" id="{47EE6E73-28C4-4A6E-9E29-BFEBA8143E63}"/>
              </a:ext>
            </a:extLst>
          </p:cNvPr>
          <p:cNvSpPr>
            <a:spLocks noChangeAspect="1"/>
          </p:cNvSpPr>
          <p:nvPr userDrawn="1"/>
        </p:nvSpPr>
        <p:spPr>
          <a:xfrm>
            <a:off x="3639021" y="4854016"/>
            <a:ext cx="276045" cy="274320"/>
          </a:xfrm>
          <a:custGeom>
            <a:avLst/>
            <a:gdLst/>
            <a:ahLst/>
            <a:cxnLst/>
            <a:rect l="l" t="t" r="r" b="b"/>
            <a:pathLst>
              <a:path w="800544" h="795541">
                <a:moveTo>
                  <a:pt x="0" y="0"/>
                </a:moveTo>
                <a:lnTo>
                  <a:pt x="800544" y="0"/>
                </a:lnTo>
                <a:lnTo>
                  <a:pt x="800544" y="795540"/>
                </a:lnTo>
                <a:lnTo>
                  <a:pt x="0" y="7955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0">
            <a:extLst>
              <a:ext uri="{FF2B5EF4-FFF2-40B4-BE49-F238E27FC236}">
                <a16:creationId xmlns:a16="http://schemas.microsoft.com/office/drawing/2014/main" id="{5884246A-AD38-2767-69D6-8DAA0D4D5033}"/>
              </a:ext>
            </a:extLst>
          </p:cNvPr>
          <p:cNvSpPr txBox="1"/>
          <p:nvPr userDrawn="1"/>
        </p:nvSpPr>
        <p:spPr>
          <a:xfrm>
            <a:off x="3973268" y="4827888"/>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@NWTorontoOHT</a:t>
            </a:r>
          </a:p>
        </p:txBody>
      </p:sp>
      <p:pic>
        <p:nvPicPr>
          <p:cNvPr id="4" name="Picture 3" descr="Text&#10;&#10;Description automatically generated">
            <a:extLst>
              <a:ext uri="{FF2B5EF4-FFF2-40B4-BE49-F238E27FC236}">
                <a16:creationId xmlns:a16="http://schemas.microsoft.com/office/drawing/2014/main" id="{AC953CE9-B208-7250-4B47-2EF95C852869}"/>
              </a:ext>
            </a:extLst>
          </p:cNvPr>
          <p:cNvPicPr>
            <a:picLocks noChangeAspect="1"/>
          </p:cNvPicPr>
          <p:nvPr userDrawn="1"/>
        </p:nvPicPr>
        <p:blipFill>
          <a:blip r:embed="rId5"/>
          <a:stretch>
            <a:fillRect/>
          </a:stretch>
        </p:blipFill>
        <p:spPr>
          <a:xfrm>
            <a:off x="609600" y="685800"/>
            <a:ext cx="3564392" cy="1273629"/>
          </a:xfrm>
          <a:prstGeom prst="rect">
            <a:avLst/>
          </a:prstGeom>
        </p:spPr>
      </p:pic>
      <p:sp>
        <p:nvSpPr>
          <p:cNvPr id="13" name="Freeform 6">
            <a:extLst>
              <a:ext uri="{FF2B5EF4-FFF2-40B4-BE49-F238E27FC236}">
                <a16:creationId xmlns:a16="http://schemas.microsoft.com/office/drawing/2014/main" id="{8C3A3CB0-EFDA-4638-8A28-ECF5131E479B}"/>
              </a:ext>
            </a:extLst>
          </p:cNvPr>
          <p:cNvSpPr>
            <a:spLocks noChangeAspect="1"/>
          </p:cNvSpPr>
          <p:nvPr userDrawn="1"/>
        </p:nvSpPr>
        <p:spPr>
          <a:xfrm>
            <a:off x="3639021"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7">
            <a:extLst>
              <a:ext uri="{FF2B5EF4-FFF2-40B4-BE49-F238E27FC236}">
                <a16:creationId xmlns:a16="http://schemas.microsoft.com/office/drawing/2014/main" id="{E7EFB9DC-5CA5-49AC-B43D-7C5806A4A3E2}"/>
              </a:ext>
            </a:extLst>
          </p:cNvPr>
          <p:cNvSpPr>
            <a:spLocks noChangeAspect="1"/>
          </p:cNvSpPr>
          <p:nvPr userDrawn="1"/>
        </p:nvSpPr>
        <p:spPr>
          <a:xfrm>
            <a:off x="628673"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8">
            <a:extLst>
              <a:ext uri="{FF2B5EF4-FFF2-40B4-BE49-F238E27FC236}">
                <a16:creationId xmlns:a16="http://schemas.microsoft.com/office/drawing/2014/main" id="{CA615AE7-226E-4E21-851E-F37D909F9F7B}"/>
              </a:ext>
            </a:extLst>
          </p:cNvPr>
          <p:cNvSpPr>
            <a:spLocks noChangeAspect="1"/>
          </p:cNvSpPr>
          <p:nvPr userDrawn="1"/>
        </p:nvSpPr>
        <p:spPr>
          <a:xfrm>
            <a:off x="625874" y="4854016"/>
            <a:ext cx="279918" cy="274320"/>
          </a:xfrm>
          <a:custGeom>
            <a:avLst/>
            <a:gdLst/>
            <a:ahLst/>
            <a:cxnLst/>
            <a:rect l="l" t="t" r="r" b="b"/>
            <a:pathLst>
              <a:path w="846146" h="829223">
                <a:moveTo>
                  <a:pt x="0" y="0"/>
                </a:moveTo>
                <a:lnTo>
                  <a:pt x="846146" y="0"/>
                </a:lnTo>
                <a:lnTo>
                  <a:pt x="846146" y="829223"/>
                </a:lnTo>
                <a:lnTo>
                  <a:pt x="0" y="8292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5">
            <a:extLst>
              <a:ext uri="{FF2B5EF4-FFF2-40B4-BE49-F238E27FC236}">
                <a16:creationId xmlns:a16="http://schemas.microsoft.com/office/drawing/2014/main" id="{E7B89A67-7683-4DF4-8298-662631D02CF2}"/>
              </a:ext>
            </a:extLst>
          </p:cNvPr>
          <p:cNvSpPr txBox="1"/>
          <p:nvPr userDrawn="1"/>
        </p:nvSpPr>
        <p:spPr>
          <a:xfrm>
            <a:off x="923098" y="5338699"/>
            <a:ext cx="2833561" cy="584775"/>
          </a:xfrm>
          <a:prstGeom prst="rect">
            <a:avLst/>
          </a:prstGeom>
          <a:noFill/>
        </p:spPr>
        <p:txBody>
          <a:bodyPr wrap="square" rtlCol="0">
            <a:spAutoFit/>
          </a:bodyPr>
          <a:lstStyle/>
          <a:p>
            <a:r>
              <a:rPr lang="en-US" sz="1600" b="1" i="0">
                <a:latin typeface="Century Gothic" panose="020B0502020202020204" pitchFamily="34" charset="0"/>
              </a:rPr>
              <a:t>@North Western Toronto Ontario Health Team</a:t>
            </a:r>
          </a:p>
        </p:txBody>
      </p:sp>
      <p:sp>
        <p:nvSpPr>
          <p:cNvPr id="17" name="TextBox 16">
            <a:extLst>
              <a:ext uri="{FF2B5EF4-FFF2-40B4-BE49-F238E27FC236}">
                <a16:creationId xmlns:a16="http://schemas.microsoft.com/office/drawing/2014/main" id="{664430D2-FEC9-4ED4-A97B-9838B912EE42}"/>
              </a:ext>
            </a:extLst>
          </p:cNvPr>
          <p:cNvSpPr txBox="1"/>
          <p:nvPr userDrawn="1"/>
        </p:nvSpPr>
        <p:spPr>
          <a:xfrm>
            <a:off x="3973268" y="5461809"/>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@nwtoht</a:t>
            </a:r>
          </a:p>
        </p:txBody>
      </p:sp>
    </p:spTree>
    <p:extLst>
      <p:ext uri="{BB962C8B-B14F-4D97-AF65-F5344CB8AC3E}">
        <p14:creationId xmlns:p14="http://schemas.microsoft.com/office/powerpoint/2010/main" val="199902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a:p>
        </p:txBody>
      </p:sp>
    </p:spTree>
    <p:extLst>
      <p:ext uri="{BB962C8B-B14F-4D97-AF65-F5344CB8AC3E}">
        <p14:creationId xmlns:p14="http://schemas.microsoft.com/office/powerpoint/2010/main" val="141407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66C38-3FCE-C4BD-A135-44F93529FE0C}"/>
              </a:ext>
            </a:extLst>
          </p:cNvPr>
          <p:cNvSpPr>
            <a:spLocks noGrp="1"/>
          </p:cNvSpPr>
          <p:nvPr>
            <p:ph type="title"/>
          </p:nvPr>
        </p:nvSpPr>
        <p:spPr>
          <a:xfrm>
            <a:off x="609600" y="685800"/>
            <a:ext cx="10972800" cy="5524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DBC9574-EC6C-C1C7-AA9E-E7A3833D534C}"/>
              </a:ext>
            </a:extLst>
          </p:cNvPr>
          <p:cNvSpPr>
            <a:spLocks noGrp="1"/>
          </p:cNvSpPr>
          <p:nvPr>
            <p:ph type="body" idx="1"/>
          </p:nvPr>
        </p:nvSpPr>
        <p:spPr>
          <a:xfrm>
            <a:off x="609600" y="1562100"/>
            <a:ext cx="10972800" cy="4614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8BA1EB6-8C96-EDDE-ED9A-2738ECE7E854}"/>
              </a:ext>
            </a:extLst>
          </p:cNvPr>
          <p:cNvCxnSpPr>
            <a:cxnSpLocks/>
          </p:cNvCxnSpPr>
          <p:nvPr userDrawn="1"/>
        </p:nvCxnSpPr>
        <p:spPr>
          <a:xfrm flipH="1">
            <a:off x="609600" y="6138747"/>
            <a:ext cx="1046356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1471020-3262-8C76-7F3A-419B1E11F36B}"/>
              </a:ext>
            </a:extLst>
          </p:cNvPr>
          <p:cNvSpPr txBox="1">
            <a:spLocks/>
          </p:cNvSpPr>
          <p:nvPr userDrawn="1"/>
        </p:nvSpPr>
        <p:spPr>
          <a:xfrm>
            <a:off x="7535917" y="5950896"/>
            <a:ext cx="3786670" cy="365121"/>
          </a:xfrm>
          <a:prstGeom prst="rect">
            <a:avLst/>
          </a:prstGeom>
          <a:solidFill>
            <a:schemeClr val="bg2"/>
          </a:solidFill>
          <a:ln>
            <a:noFill/>
          </a:ln>
        </p:spPr>
        <p:txBody>
          <a:bodyPr vert="horz" lIns="91440" tIns="45720" rIns="91440" bIns="45720" rtlCol="0" anchor="ctr"/>
          <a:lstStyle>
            <a:defPPr>
              <a:defRPr lang="en-US"/>
            </a:defPPr>
            <a:lvl1pPr marL="0" algn="r" defTabSz="914400" rtl="0" eaLnBrk="1" latinLnBrk="0" hangingPunct="1">
              <a:defRPr sz="1000" b="1" i="0" kern="1200">
                <a:solidFill>
                  <a:srgbClr val="231F20"/>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a:solidFill>
                  <a:schemeClr val="tx1"/>
                </a:solidFill>
                <a:latin typeface="Century Gothic" panose="020B0502020202020204" pitchFamily="34" charset="0"/>
              </a:rPr>
              <a:t>NWT OHT  HE Training, Module 1: Key Concepts</a:t>
            </a:r>
          </a:p>
        </p:txBody>
      </p:sp>
      <p:sp>
        <p:nvSpPr>
          <p:cNvPr id="4" name="Slide Number Placeholder 5">
            <a:extLst>
              <a:ext uri="{FF2B5EF4-FFF2-40B4-BE49-F238E27FC236}">
                <a16:creationId xmlns:a16="http://schemas.microsoft.com/office/drawing/2014/main" id="{3B860143-77DD-0F9E-B8EE-929A7D9D27D7}"/>
              </a:ext>
            </a:extLst>
          </p:cNvPr>
          <p:cNvSpPr>
            <a:spLocks noGrp="1"/>
          </p:cNvSpPr>
          <p:nvPr>
            <p:ph type="sldNum" sz="quarter" idx="4"/>
          </p:nvPr>
        </p:nvSpPr>
        <p:spPr>
          <a:xfrm>
            <a:off x="11222229" y="5986887"/>
            <a:ext cx="415926" cy="32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2C561-A41C-D443-B264-42DD39AE3245}" type="slidenum">
              <a:rPr kumimoji="0" lang="en-US" sz="1200" b="1" i="0" u="none" strike="noStrike" kern="1200" cap="none" spc="0" normalizeH="0" baseline="0" noProof="0" smtClean="0">
                <a:ln>
                  <a:noFill/>
                </a:ln>
                <a:solidFill>
                  <a:srgbClr val="792C80"/>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792C8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36321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5" r:id="rId4"/>
    <p:sldLayoutId id="2147483653" r:id="rId5"/>
    <p:sldLayoutId id="2147483675" r:id="rId6"/>
    <p:sldLayoutId id="2147483662" r:id="rId7"/>
    <p:sldLayoutId id="2147483659" r:id="rId8"/>
    <p:sldLayoutId id="2147483676" r:id="rId9"/>
  </p:sldLayoutIdLst>
  <p:hf hdr="0" dt="0"/>
  <p:txStyles>
    <p:titleStyle>
      <a:lvl1pPr algn="l" defTabSz="914400" rtl="0" eaLnBrk="1" latinLnBrk="0" hangingPunct="1">
        <a:lnSpc>
          <a:spcPts val="4000"/>
        </a:lnSpc>
        <a:spcBef>
          <a:spcPct val="0"/>
        </a:spcBef>
        <a:buNone/>
        <a:defRPr sz="32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ts val="2200"/>
        </a:lnSpc>
        <a:spcBef>
          <a:spcPts val="0"/>
        </a:spcBef>
        <a:spcAft>
          <a:spcPts val="1500"/>
        </a:spcAft>
        <a:buFont typeface="Arial" panose="020B0604020202020204" pitchFamily="34" charset="0"/>
        <a:buChar char="•"/>
        <a:defRPr sz="16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200"/>
        </a:lnSpc>
        <a:spcBef>
          <a:spcPts val="0"/>
        </a:spcBef>
        <a:spcAft>
          <a:spcPts val="1500"/>
        </a:spcAft>
        <a:buFont typeface="Arial" panose="020B0604020202020204" pitchFamily="34" charset="0"/>
        <a:buChar char="•"/>
        <a:defRPr sz="16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2000"/>
        </a:lnSpc>
        <a:spcBef>
          <a:spcPts val="0"/>
        </a:spcBef>
        <a:spcAft>
          <a:spcPts val="100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1800"/>
        </a:lnSpc>
        <a:spcBef>
          <a:spcPts val="0"/>
        </a:spcBef>
        <a:spcAft>
          <a:spcPts val="10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1800"/>
        </a:lnSpc>
        <a:spcBef>
          <a:spcPts val="0"/>
        </a:spcBef>
        <a:spcAft>
          <a:spcPts val="5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432"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150.statcan.gc.ca/n1/daily-quotidien/210224/dq210224b-eng.htm" TargetMode="External"/><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blackhealthalliance.ca/wp-content/uploads/Mapping-Inequities-Snapshot-Report-v1.pdf" TargetMode="External"/><Relationship Id="rId11" Type="http://schemas.openxmlformats.org/officeDocument/2006/relationships/hyperlink" Target="https://cwp-csp.ca/poverty/just-the-facts/" TargetMode="External"/><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2.gov.bc.ca/assets/gov/british-columbians-our-governments/indigenous-people/aboriginal-peoples-documents/calls_to_action_english2.pdf" TargetMode="External"/><Relationship Id="rId2" Type="http://schemas.openxmlformats.org/officeDocument/2006/relationships/hyperlink" Target="https://www.toronto.ca/wp-content/uploads/2019/06/90c6-2019-Land-Acknowledgment-Guidance.pdf" TargetMode="External"/><Relationship Id="rId1" Type="http://schemas.openxmlformats.org/officeDocument/2006/relationships/slideLayout" Target="../slideLayouts/slideLayout6.xml"/><Relationship Id="rId5" Type="http://schemas.openxmlformats.org/officeDocument/2006/relationships/hyperlink" Target="https://www.amnesty.ca/blog/activism-skills-land-and-territory-acknowledgement/#:~:text=%20Process%20for%20land%20acknowledgements%20%201%20Name,in%20order%20if%20that%20helps%20the...%20More%20" TargetMode="External"/><Relationship Id="rId4" Type="http://schemas.openxmlformats.org/officeDocument/2006/relationships/hyperlink" Target="https://nandogikendan.com/dish-with-one-spo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s://onlinelibrary.wiley.com/doi/full/10.1002/cam4.70021" TargetMode="External"/><Relationship Id="rId13" Type="http://schemas.openxmlformats.org/officeDocument/2006/relationships/hyperlink" Target="https://campaign2000.ca/wp-content/uploads/2024/12/Disability-Poverty-Report-Card-2024-English.pdf" TargetMode="External"/><Relationship Id="rId3" Type="http://schemas.openxmlformats.org/officeDocument/2006/relationships/image" Target="../media/image16.jpeg"/><Relationship Id="rId7"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docs.google.com/viewerng/viewer?url=https://transpulsecanada.ca/wp-content/uploads/2020/03/National_Report_2020-03-03_cc-by_FINAL-ua-1.pdf&amp;hl=en" TargetMode="External"/><Relationship Id="rId11" Type="http://schemas.openxmlformats.org/officeDocument/2006/relationships/hyperlink" Target="https://pmc.ncbi.nlm.nih.gov/articles/PMC8722582/" TargetMode="External"/><Relationship Id="rId5" Type="http://schemas.openxmlformats.org/officeDocument/2006/relationships/image" Target="../media/image18.png"/><Relationship Id="rId10" Type="http://schemas.openxmlformats.org/officeDocument/2006/relationships/hyperlink" Target="https://www150.statcan.gc.ca/n1/daily-quotidien/241104/dq241104a-eng.htm" TargetMode="External"/><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2124B-0A8F-2E8B-35EE-144FBD67CB19}"/>
              </a:ext>
            </a:extLst>
          </p:cNvPr>
          <p:cNvSpPr>
            <a:spLocks noGrp="1"/>
          </p:cNvSpPr>
          <p:nvPr>
            <p:ph type="ctrTitle"/>
          </p:nvPr>
        </p:nvSpPr>
        <p:spPr>
          <a:xfrm>
            <a:off x="626668" y="3634740"/>
            <a:ext cx="7239000" cy="1101436"/>
          </a:xfrm>
        </p:spPr>
        <p:txBody>
          <a:bodyPr>
            <a:noAutofit/>
          </a:bodyPr>
          <a:lstStyle/>
          <a:p>
            <a:pPr>
              <a:lnSpc>
                <a:spcPct val="100000"/>
              </a:lnSpc>
            </a:pPr>
            <a:r>
              <a:rPr lang="en-US"/>
              <a:t>Health Equity Training</a:t>
            </a:r>
            <a:br>
              <a:rPr lang="en-US"/>
            </a:br>
            <a:r>
              <a:rPr lang="en-US"/>
              <a:t>Module 1: Key Concepts</a:t>
            </a:r>
          </a:p>
        </p:txBody>
      </p:sp>
      <p:sp>
        <p:nvSpPr>
          <p:cNvPr id="5" name="Subtitle 4">
            <a:extLst>
              <a:ext uri="{FF2B5EF4-FFF2-40B4-BE49-F238E27FC236}">
                <a16:creationId xmlns:a16="http://schemas.microsoft.com/office/drawing/2014/main" id="{61EBAE50-A8E1-FC25-B878-FC65C93BA337}"/>
              </a:ext>
            </a:extLst>
          </p:cNvPr>
          <p:cNvSpPr>
            <a:spLocks noGrp="1"/>
          </p:cNvSpPr>
          <p:nvPr>
            <p:ph type="subTitle" idx="1"/>
          </p:nvPr>
        </p:nvSpPr>
        <p:spPr>
          <a:xfrm>
            <a:off x="626668" y="5038396"/>
            <a:ext cx="7239000" cy="603732"/>
          </a:xfrm>
        </p:spPr>
        <p:txBody>
          <a:bodyPr/>
          <a:lstStyle/>
          <a:p>
            <a:r>
              <a:rPr lang="en-US">
                <a:solidFill>
                  <a:schemeClr val="accent4"/>
                </a:solidFill>
              </a:rPr>
              <a:t>January 2026</a:t>
            </a:r>
          </a:p>
        </p:txBody>
      </p:sp>
    </p:spTree>
    <p:extLst>
      <p:ext uri="{BB962C8B-B14F-4D97-AF65-F5344CB8AC3E}">
        <p14:creationId xmlns:p14="http://schemas.microsoft.com/office/powerpoint/2010/main" val="4192873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3" name="Google Shape;193;p24"/>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204" name="Google Shape;204;p24"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sp>
        <p:nvSpPr>
          <p:cNvPr id="205" name="Google Shape;205;p24"/>
          <p:cNvSpPr txBox="1"/>
          <p:nvPr/>
        </p:nvSpPr>
        <p:spPr>
          <a:xfrm>
            <a:off x="3023400" y="-39976"/>
            <a:ext cx="6145200" cy="990800"/>
          </a:xfrm>
          <a:prstGeom prst="rect">
            <a:avLst/>
          </a:prstGeom>
          <a:noFill/>
          <a:ln>
            <a:noFill/>
          </a:ln>
        </p:spPr>
        <p:txBody>
          <a:bodyPr spcFirstLastPara="1" wrap="square" lIns="121900" tIns="121900" rIns="121900" bIns="121900" anchor="t" anchorCtr="0">
            <a:noAutofit/>
          </a:bodyPr>
          <a:lstStyle/>
          <a:p>
            <a:pPr algn="ctr">
              <a:buClr>
                <a:schemeClr val="dk1"/>
              </a:buClr>
              <a:buSzPts val="2500"/>
            </a:pPr>
            <a:r>
              <a:rPr lang="en-CA" sz="2600" b="1">
                <a:solidFill>
                  <a:schemeClr val="lt1"/>
                </a:solidFill>
                <a:latin typeface="Century Gothic" panose="020B0502020202020204" pitchFamily="34" charset="0"/>
                <a:ea typeface="Barlow"/>
                <a:cs typeface="Barlow"/>
                <a:sym typeface="Barlow"/>
              </a:rPr>
              <a:t>What do inequities look like in health experiences and outcomes?</a:t>
            </a:r>
            <a:endParaRPr sz="2600" b="1">
              <a:solidFill>
                <a:schemeClr val="lt1"/>
              </a:solidFill>
              <a:latin typeface="Century Gothic" panose="020B0502020202020204" pitchFamily="34" charset="0"/>
              <a:ea typeface="Barlow"/>
              <a:cs typeface="Barlow"/>
              <a:sym typeface="Barlow"/>
            </a:endParaRPr>
          </a:p>
        </p:txBody>
      </p:sp>
      <p:sp>
        <p:nvSpPr>
          <p:cNvPr id="19" name="Rectangle 18">
            <a:extLst>
              <a:ext uri="{FF2B5EF4-FFF2-40B4-BE49-F238E27FC236}">
                <a16:creationId xmlns:a16="http://schemas.microsoft.com/office/drawing/2014/main" id="{B84F2FCA-6DB9-4755-A117-D5FC0585E63D}"/>
              </a:ext>
            </a:extLst>
          </p:cNvPr>
          <p:cNvSpPr/>
          <p:nvPr/>
        </p:nvSpPr>
        <p:spPr>
          <a:xfrm>
            <a:off x="312340" y="5716807"/>
            <a:ext cx="11405492" cy="914400"/>
          </a:xfrm>
          <a:prstGeom prst="rect">
            <a:avLst/>
          </a:prstGeom>
          <a:solidFill>
            <a:srgbClr val="F3FBFE"/>
          </a:solidFill>
          <a:ln>
            <a:solidFill>
              <a:srgbClr val="F3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oogle Shape;189;p24" title="Screenshot 2025-09-24 at 9.24.40 AM.png">
            <a:extLst>
              <a:ext uri="{FF2B5EF4-FFF2-40B4-BE49-F238E27FC236}">
                <a16:creationId xmlns:a16="http://schemas.microsoft.com/office/drawing/2014/main" id="{A1017B28-5F96-4192-A2D3-2DB9B7D94C30}"/>
              </a:ext>
            </a:extLst>
          </p:cNvPr>
          <p:cNvPicPr preferRelativeResize="0"/>
          <p:nvPr/>
        </p:nvPicPr>
        <p:blipFill>
          <a:blip r:embed="rId4">
            <a:alphaModFix/>
          </a:blip>
          <a:stretch>
            <a:fillRect/>
          </a:stretch>
        </p:blipFill>
        <p:spPr>
          <a:xfrm>
            <a:off x="2956406" y="3465433"/>
            <a:ext cx="5651486" cy="3258100"/>
          </a:xfrm>
          <a:prstGeom prst="rect">
            <a:avLst/>
          </a:prstGeom>
          <a:noFill/>
          <a:ln>
            <a:noFill/>
          </a:ln>
        </p:spPr>
      </p:pic>
      <p:pic>
        <p:nvPicPr>
          <p:cNvPr id="2" name="Picture 1">
            <a:extLst>
              <a:ext uri="{FF2B5EF4-FFF2-40B4-BE49-F238E27FC236}">
                <a16:creationId xmlns:a16="http://schemas.microsoft.com/office/drawing/2014/main" id="{A567BF36-88DA-4597-ACAC-C78BA33EF87D}"/>
              </a:ext>
            </a:extLst>
          </p:cNvPr>
          <p:cNvPicPr>
            <a:picLocks noChangeAspect="1"/>
          </p:cNvPicPr>
          <p:nvPr/>
        </p:nvPicPr>
        <p:blipFill>
          <a:blip r:embed="rId5"/>
          <a:stretch>
            <a:fillRect/>
          </a:stretch>
        </p:blipFill>
        <p:spPr>
          <a:xfrm>
            <a:off x="1330842" y="1079007"/>
            <a:ext cx="3329148" cy="2844424"/>
          </a:xfrm>
          <a:prstGeom prst="rect">
            <a:avLst/>
          </a:prstGeom>
        </p:spPr>
      </p:pic>
      <p:sp>
        <p:nvSpPr>
          <p:cNvPr id="22" name="Google Shape;202;p24">
            <a:extLst>
              <a:ext uri="{FF2B5EF4-FFF2-40B4-BE49-F238E27FC236}">
                <a16:creationId xmlns:a16="http://schemas.microsoft.com/office/drawing/2014/main" id="{52AD8F64-2102-4C1E-8F11-2DA70F4C7DCD}"/>
              </a:ext>
            </a:extLst>
          </p:cNvPr>
          <p:cNvSpPr txBox="1"/>
          <p:nvPr/>
        </p:nvSpPr>
        <p:spPr>
          <a:xfrm>
            <a:off x="1297406" y="1095462"/>
            <a:ext cx="3318000" cy="2145612"/>
          </a:xfrm>
          <a:prstGeom prst="rect">
            <a:avLst/>
          </a:prstGeom>
          <a:noFill/>
          <a:ln>
            <a:noFill/>
          </a:ln>
        </p:spPr>
        <p:txBody>
          <a:bodyPr spcFirstLastPara="1" wrap="square" lIns="121900" tIns="121900" rIns="121900" bIns="121900" anchor="t" anchorCtr="0">
            <a:spAutoFit/>
          </a:bodyPr>
          <a:lstStyle/>
          <a:p>
            <a:pPr algn="ctr">
              <a:lnSpc>
                <a:spcPct val="115000"/>
              </a:lnSpc>
            </a:pPr>
            <a:r>
              <a:rPr lang="en-CA">
                <a:solidFill>
                  <a:schemeClr val="accent3"/>
                </a:solidFill>
                <a:latin typeface="Barlow"/>
                <a:ea typeface="Barlow"/>
                <a:cs typeface="Barlow"/>
                <a:sym typeface="Barlow"/>
              </a:rPr>
              <a:t>Northwest Toronto neighbourhoods among those where Black populations are experiencing the </a:t>
            </a:r>
            <a:r>
              <a:rPr lang="en-CA" b="1">
                <a:solidFill>
                  <a:schemeClr val="accent3"/>
                </a:solidFill>
                <a:latin typeface="Barlow"/>
                <a:ea typeface="Barlow"/>
                <a:cs typeface="Barlow"/>
                <a:sym typeface="Barlow"/>
              </a:rPr>
              <a:t>highest levels of poverty</a:t>
            </a:r>
            <a:r>
              <a:rPr lang="en-CA">
                <a:solidFill>
                  <a:schemeClr val="accent3"/>
                </a:solidFill>
                <a:latin typeface="Barlow"/>
                <a:ea typeface="Barlow"/>
                <a:cs typeface="Barlow"/>
                <a:sym typeface="Barlow"/>
              </a:rPr>
              <a:t> in Toronto </a:t>
            </a:r>
            <a:r>
              <a:rPr lang="en-CA" sz="1733">
                <a:solidFill>
                  <a:schemeClr val="accent3"/>
                </a:solidFill>
                <a:latin typeface="Barlow"/>
                <a:ea typeface="Barlow"/>
                <a:cs typeface="Barlow"/>
                <a:sym typeface="Barlow"/>
              </a:rPr>
              <a:t>(</a:t>
            </a:r>
            <a:r>
              <a:rPr lang="en-CA" sz="1733" u="sng">
                <a:solidFill>
                  <a:schemeClr val="accent3"/>
                </a:solidFill>
                <a:latin typeface="Barlow"/>
                <a:ea typeface="Barlow"/>
                <a:cs typeface="Barlow"/>
                <a:sym typeface="Barlow"/>
                <a:hlinkClick r:id="rId6">
                  <a:extLst>
                    <a:ext uri="{A12FA001-AC4F-418D-AE19-62706E023703}">
                      <ahyp:hlinkClr xmlns:ahyp="http://schemas.microsoft.com/office/drawing/2018/hyperlinkcolor" val="tx"/>
                    </a:ext>
                  </a:extLst>
                </a:hlinkClick>
              </a:rPr>
              <a:t>Black Health Alliance, 2021</a:t>
            </a:r>
            <a:r>
              <a:rPr lang="en-CA" sz="1733">
                <a:solidFill>
                  <a:schemeClr val="accent3"/>
                </a:solidFill>
                <a:latin typeface="Barlow"/>
                <a:ea typeface="Barlow"/>
                <a:cs typeface="Barlow"/>
                <a:sym typeface="Barlow"/>
              </a:rPr>
              <a:t>) </a:t>
            </a:r>
            <a:endParaRPr sz="1733">
              <a:solidFill>
                <a:schemeClr val="accent3"/>
              </a:solidFill>
              <a:latin typeface="Barlow"/>
              <a:ea typeface="Barlow"/>
              <a:cs typeface="Barlow"/>
              <a:sym typeface="Barlow"/>
            </a:endParaRPr>
          </a:p>
        </p:txBody>
      </p:sp>
      <p:pic>
        <p:nvPicPr>
          <p:cNvPr id="23" name="Google Shape;191;p24" title="noun-speech-bubble-72696-E8E0C0.png">
            <a:extLst>
              <a:ext uri="{FF2B5EF4-FFF2-40B4-BE49-F238E27FC236}">
                <a16:creationId xmlns:a16="http://schemas.microsoft.com/office/drawing/2014/main" id="{5F86F1DA-69E6-42F8-9C32-FD4EBABE4C70}"/>
              </a:ext>
            </a:extLst>
          </p:cNvPr>
          <p:cNvPicPr preferRelativeResize="0"/>
          <p:nvPr/>
        </p:nvPicPr>
        <p:blipFill>
          <a:blip r:embed="rId7">
            <a:alphaModFix/>
          </a:blip>
          <a:stretch>
            <a:fillRect/>
          </a:stretch>
        </p:blipFill>
        <p:spPr>
          <a:xfrm flipH="1">
            <a:off x="161668" y="3744796"/>
            <a:ext cx="2934136" cy="3059808"/>
          </a:xfrm>
          <a:prstGeom prst="rect">
            <a:avLst/>
          </a:prstGeom>
          <a:noFill/>
          <a:ln>
            <a:noFill/>
          </a:ln>
        </p:spPr>
      </p:pic>
      <p:sp>
        <p:nvSpPr>
          <p:cNvPr id="24" name="Google Shape;194;p24">
            <a:extLst>
              <a:ext uri="{FF2B5EF4-FFF2-40B4-BE49-F238E27FC236}">
                <a16:creationId xmlns:a16="http://schemas.microsoft.com/office/drawing/2014/main" id="{9820CBD5-6D65-4AD8-85E0-9FA32DC671F4}"/>
              </a:ext>
            </a:extLst>
          </p:cNvPr>
          <p:cNvSpPr txBox="1"/>
          <p:nvPr/>
        </p:nvSpPr>
        <p:spPr>
          <a:xfrm>
            <a:off x="-50265" y="3939886"/>
            <a:ext cx="3318000" cy="2502400"/>
          </a:xfrm>
          <a:prstGeom prst="rect">
            <a:avLst/>
          </a:prstGeom>
          <a:noFill/>
          <a:ln>
            <a:noFill/>
          </a:ln>
        </p:spPr>
        <p:txBody>
          <a:bodyPr spcFirstLastPara="1" wrap="square" lIns="121900" tIns="121900" rIns="121900" bIns="121900" anchor="t" anchorCtr="0">
            <a:noAutofit/>
          </a:bodyPr>
          <a:lstStyle/>
          <a:p>
            <a:pPr algn="ctr">
              <a:lnSpc>
                <a:spcPct val="115000"/>
              </a:lnSpc>
            </a:pPr>
            <a:r>
              <a:rPr lang="en-CA">
                <a:solidFill>
                  <a:schemeClr val="accent3"/>
                </a:solidFill>
                <a:latin typeface="Barlow"/>
                <a:ea typeface="Barlow"/>
                <a:cs typeface="Barlow"/>
                <a:sym typeface="Barlow"/>
              </a:rPr>
              <a:t>Black workers in Canada received an average of </a:t>
            </a:r>
            <a:r>
              <a:rPr lang="en-CA" b="1">
                <a:solidFill>
                  <a:schemeClr val="accent3"/>
                </a:solidFill>
                <a:latin typeface="Barlow"/>
                <a:ea typeface="Barlow"/>
                <a:cs typeface="Barlow"/>
                <a:sym typeface="Barlow"/>
              </a:rPr>
              <a:t>less than ~$4/hour</a:t>
            </a:r>
            <a:r>
              <a:rPr lang="en-CA">
                <a:solidFill>
                  <a:schemeClr val="accent3"/>
                </a:solidFill>
                <a:latin typeface="Barlow"/>
                <a:ea typeface="Barlow"/>
                <a:cs typeface="Barlow"/>
                <a:sym typeface="Barlow"/>
              </a:rPr>
              <a:t> compared to non-visibly racialized individuals </a:t>
            </a:r>
            <a:endParaRPr>
              <a:solidFill>
                <a:schemeClr val="accent3"/>
              </a:solidFill>
              <a:latin typeface="Barlow"/>
              <a:ea typeface="Barlow"/>
              <a:cs typeface="Barlow"/>
              <a:sym typeface="Barlow"/>
            </a:endParaRPr>
          </a:p>
          <a:p>
            <a:pPr algn="ctr">
              <a:lnSpc>
                <a:spcPct val="115000"/>
              </a:lnSpc>
            </a:pPr>
            <a:r>
              <a:rPr lang="en-CA" sz="1733">
                <a:solidFill>
                  <a:schemeClr val="accent3"/>
                </a:solidFill>
                <a:latin typeface="Barlow"/>
                <a:ea typeface="Barlow"/>
                <a:cs typeface="Barlow"/>
                <a:sym typeface="Barlow"/>
              </a:rPr>
              <a:t>(</a:t>
            </a:r>
            <a:r>
              <a:rPr lang="en-CA" sz="1733" u="sng">
                <a:solidFill>
                  <a:schemeClr val="accent3"/>
                </a:solidFill>
                <a:latin typeface="Barlow"/>
                <a:ea typeface="Barlow"/>
                <a:cs typeface="Barlow"/>
                <a:sym typeface="Barlow"/>
                <a:hlinkClick r:id="rId8">
                  <a:extLst>
                    <a:ext uri="{A12FA001-AC4F-418D-AE19-62706E023703}">
                      <ahyp:hlinkClr xmlns:ahyp="http://schemas.microsoft.com/office/drawing/2018/hyperlinkcolor" val="tx"/>
                    </a:ext>
                  </a:extLst>
                </a:hlinkClick>
              </a:rPr>
              <a:t>Stats Can, 2021</a:t>
            </a:r>
            <a:r>
              <a:rPr lang="en-CA" sz="1733">
                <a:solidFill>
                  <a:schemeClr val="accent3"/>
                </a:solidFill>
                <a:latin typeface="Barlow"/>
                <a:ea typeface="Barlow"/>
                <a:cs typeface="Barlow"/>
                <a:sym typeface="Barlow"/>
              </a:rPr>
              <a:t>)</a:t>
            </a:r>
            <a:endParaRPr sz="1733" b="1">
              <a:solidFill>
                <a:schemeClr val="accent3"/>
              </a:solidFill>
              <a:latin typeface="Barlow"/>
              <a:ea typeface="Barlow"/>
              <a:cs typeface="Barlow"/>
              <a:sym typeface="Barlow"/>
            </a:endParaRPr>
          </a:p>
        </p:txBody>
      </p:sp>
      <p:pic>
        <p:nvPicPr>
          <p:cNvPr id="5" name="Picture 4">
            <a:extLst>
              <a:ext uri="{FF2B5EF4-FFF2-40B4-BE49-F238E27FC236}">
                <a16:creationId xmlns:a16="http://schemas.microsoft.com/office/drawing/2014/main" id="{9B419184-7914-4D64-8017-C8AE69730382}"/>
              </a:ext>
            </a:extLst>
          </p:cNvPr>
          <p:cNvPicPr>
            <a:picLocks noChangeAspect="1"/>
          </p:cNvPicPr>
          <p:nvPr/>
        </p:nvPicPr>
        <p:blipFill>
          <a:blip r:embed="rId9"/>
          <a:stretch>
            <a:fillRect/>
          </a:stretch>
        </p:blipFill>
        <p:spPr>
          <a:xfrm>
            <a:off x="7323174" y="1075841"/>
            <a:ext cx="4435457" cy="2668954"/>
          </a:xfrm>
          <a:prstGeom prst="rect">
            <a:avLst/>
          </a:prstGeom>
        </p:spPr>
      </p:pic>
      <p:pic>
        <p:nvPicPr>
          <p:cNvPr id="6" name="Picture 5">
            <a:extLst>
              <a:ext uri="{FF2B5EF4-FFF2-40B4-BE49-F238E27FC236}">
                <a16:creationId xmlns:a16="http://schemas.microsoft.com/office/drawing/2014/main" id="{55C40CCE-A5EA-48E4-93A1-BF3B9CCD7BE7}"/>
              </a:ext>
            </a:extLst>
          </p:cNvPr>
          <p:cNvPicPr>
            <a:picLocks noChangeAspect="1"/>
          </p:cNvPicPr>
          <p:nvPr/>
        </p:nvPicPr>
        <p:blipFill>
          <a:blip r:embed="rId10"/>
          <a:stretch>
            <a:fillRect/>
          </a:stretch>
        </p:blipFill>
        <p:spPr>
          <a:xfrm>
            <a:off x="8821314" y="3412162"/>
            <a:ext cx="3043085" cy="3392934"/>
          </a:xfrm>
          <a:prstGeom prst="rect">
            <a:avLst/>
          </a:prstGeom>
        </p:spPr>
      </p:pic>
      <p:sp>
        <p:nvSpPr>
          <p:cNvPr id="30" name="Google Shape;201;p24">
            <a:extLst>
              <a:ext uri="{FF2B5EF4-FFF2-40B4-BE49-F238E27FC236}">
                <a16:creationId xmlns:a16="http://schemas.microsoft.com/office/drawing/2014/main" id="{D89D74BB-921A-4DFD-9EF4-A5E521BB12D6}"/>
              </a:ext>
            </a:extLst>
          </p:cNvPr>
          <p:cNvSpPr txBox="1"/>
          <p:nvPr/>
        </p:nvSpPr>
        <p:spPr>
          <a:xfrm>
            <a:off x="8853798" y="4290497"/>
            <a:ext cx="2937317" cy="1600949"/>
          </a:xfrm>
          <a:prstGeom prst="rect">
            <a:avLst/>
          </a:prstGeom>
          <a:noFill/>
          <a:ln>
            <a:noFill/>
          </a:ln>
        </p:spPr>
        <p:txBody>
          <a:bodyPr spcFirstLastPara="1" wrap="square" lIns="121900" tIns="121900" rIns="121900" bIns="121900" anchor="t" anchorCtr="0">
            <a:noAutofit/>
          </a:bodyPr>
          <a:lstStyle/>
          <a:p>
            <a:pPr algn="ctr">
              <a:lnSpc>
                <a:spcPct val="115000"/>
              </a:lnSpc>
            </a:pPr>
            <a:r>
              <a:rPr lang="en-CA" b="1">
                <a:solidFill>
                  <a:schemeClr val="accent3"/>
                </a:solidFill>
                <a:latin typeface="Barlow"/>
                <a:ea typeface="Barlow"/>
                <a:cs typeface="Barlow"/>
                <a:sym typeface="Barlow"/>
              </a:rPr>
              <a:t>14.4%</a:t>
            </a:r>
            <a:r>
              <a:rPr lang="en-CA">
                <a:solidFill>
                  <a:schemeClr val="accent3"/>
                </a:solidFill>
                <a:latin typeface="Barlow"/>
                <a:ea typeface="Barlow"/>
                <a:cs typeface="Barlow"/>
                <a:sym typeface="Barlow"/>
              </a:rPr>
              <a:t> of households in 2015 below poverty line, in comparison with </a:t>
            </a:r>
            <a:r>
              <a:rPr lang="en-CA" b="1">
                <a:solidFill>
                  <a:schemeClr val="accent3"/>
                </a:solidFill>
                <a:latin typeface="Barlow"/>
                <a:ea typeface="Barlow"/>
                <a:cs typeface="Barlow"/>
                <a:sym typeface="Barlow"/>
              </a:rPr>
              <a:t>44%</a:t>
            </a:r>
            <a:r>
              <a:rPr lang="en-CA">
                <a:solidFill>
                  <a:schemeClr val="accent3"/>
                </a:solidFill>
                <a:latin typeface="Barlow"/>
                <a:ea typeface="Barlow"/>
                <a:cs typeface="Barlow"/>
                <a:sym typeface="Barlow"/>
              </a:rPr>
              <a:t> of Indigenous households </a:t>
            </a:r>
            <a:endParaRPr>
              <a:solidFill>
                <a:schemeClr val="accent3"/>
              </a:solidFill>
              <a:latin typeface="Barlow"/>
              <a:ea typeface="Barlow"/>
              <a:cs typeface="Barlow"/>
              <a:sym typeface="Barlow"/>
            </a:endParaRPr>
          </a:p>
          <a:p>
            <a:pPr algn="ctr">
              <a:lnSpc>
                <a:spcPct val="115000"/>
              </a:lnSpc>
            </a:pPr>
            <a:r>
              <a:rPr lang="en-CA">
                <a:solidFill>
                  <a:schemeClr val="accent3"/>
                </a:solidFill>
                <a:latin typeface="Barlow"/>
                <a:ea typeface="Barlow"/>
                <a:cs typeface="Barlow"/>
                <a:sym typeface="Barlow"/>
              </a:rPr>
              <a:t>on reserve</a:t>
            </a:r>
            <a:endParaRPr>
              <a:solidFill>
                <a:schemeClr val="accent3"/>
              </a:solidFill>
              <a:latin typeface="Barlow"/>
              <a:ea typeface="Barlow"/>
              <a:cs typeface="Barlow"/>
              <a:sym typeface="Barlow"/>
            </a:endParaRPr>
          </a:p>
          <a:p>
            <a:pPr algn="ctr">
              <a:lnSpc>
                <a:spcPct val="115000"/>
              </a:lnSpc>
            </a:pPr>
            <a:r>
              <a:rPr lang="en-CA" sz="1733">
                <a:solidFill>
                  <a:schemeClr val="accent3"/>
                </a:solidFill>
                <a:latin typeface="Barlow"/>
                <a:ea typeface="Barlow"/>
                <a:cs typeface="Barlow"/>
                <a:sym typeface="Barlow"/>
              </a:rPr>
              <a:t> (</a:t>
            </a:r>
            <a:r>
              <a:rPr lang="en-CA" sz="1733" u="sng">
                <a:solidFill>
                  <a:schemeClr val="accent3"/>
                </a:solidFill>
                <a:latin typeface="Barlow"/>
                <a:ea typeface="Barlow"/>
                <a:cs typeface="Barlow"/>
                <a:sym typeface="Barlow"/>
                <a:hlinkClick r:id="rId11">
                  <a:extLst>
                    <a:ext uri="{A12FA001-AC4F-418D-AE19-62706E023703}">
                      <ahyp:hlinkClr xmlns:ahyp="http://schemas.microsoft.com/office/drawing/2018/hyperlinkcolor" val="tx"/>
                    </a:ext>
                  </a:extLst>
                </a:hlinkClick>
              </a:rPr>
              <a:t>Canada Without Poverty, 2016</a:t>
            </a:r>
            <a:r>
              <a:rPr lang="en-CA" sz="1733">
                <a:solidFill>
                  <a:schemeClr val="accent3"/>
                </a:solidFill>
                <a:latin typeface="Barlow"/>
                <a:ea typeface="Barlow"/>
                <a:cs typeface="Barlow"/>
                <a:sym typeface="Barlow"/>
              </a:rPr>
              <a:t>) </a:t>
            </a:r>
            <a:endParaRPr sz="1733">
              <a:solidFill>
                <a:schemeClr val="accent3"/>
              </a:solidFill>
              <a:latin typeface="Barlow"/>
              <a:ea typeface="Barlow"/>
              <a:cs typeface="Barlow"/>
              <a:sym typeface="Barlow"/>
            </a:endParaRPr>
          </a:p>
          <a:p>
            <a:pPr algn="ctr">
              <a:lnSpc>
                <a:spcPct val="115000"/>
              </a:lnSpc>
            </a:pPr>
            <a:endParaRPr sz="1733">
              <a:solidFill>
                <a:srgbClr val="181818"/>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5D14-4FBF-034F-815E-8DC9928985DC}"/>
              </a:ext>
            </a:extLst>
          </p:cNvPr>
          <p:cNvSpPr>
            <a:spLocks noGrp="1"/>
          </p:cNvSpPr>
          <p:nvPr>
            <p:ph type="title"/>
          </p:nvPr>
        </p:nvSpPr>
        <p:spPr>
          <a:xfrm>
            <a:off x="777378" y="602641"/>
            <a:ext cx="10972800" cy="671945"/>
          </a:xfrm>
        </p:spPr>
        <p:txBody>
          <a:bodyPr/>
          <a:lstStyle/>
          <a:p>
            <a:r>
              <a:rPr lang="en-US">
                <a:latin typeface="Century Gothic"/>
              </a:rPr>
              <a:t>Post-Meeting Evaluation </a:t>
            </a:r>
            <a:endParaRPr lang="en-US"/>
          </a:p>
        </p:txBody>
      </p:sp>
      <p:sp>
        <p:nvSpPr>
          <p:cNvPr id="6" name="Slide Number Placeholder 5">
            <a:extLst>
              <a:ext uri="{FF2B5EF4-FFF2-40B4-BE49-F238E27FC236}">
                <a16:creationId xmlns:a16="http://schemas.microsoft.com/office/drawing/2014/main" id="{C65CE58C-2E73-C8D0-3E33-9E6B02C7F9CC}"/>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2C561-A41C-D443-B264-42DD39AE3245}" type="slidenum">
              <a:rPr kumimoji="0" lang="en-US" sz="1200" b="1" i="0" u="none" strike="noStrike" kern="1200" cap="none" spc="0" normalizeH="0" baseline="0" noProof="0" smtClean="0">
                <a:ln>
                  <a:noFill/>
                </a:ln>
                <a:solidFill>
                  <a:srgbClr val="792C80"/>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srgbClr val="792C8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19F52ED2-5F4B-B13E-E290-8AF30D6D5830}"/>
              </a:ext>
            </a:extLst>
          </p:cNvPr>
          <p:cNvSpPr txBox="1"/>
          <p:nvPr/>
        </p:nvSpPr>
        <p:spPr>
          <a:xfrm>
            <a:off x="881679" y="1622363"/>
            <a:ext cx="9973749" cy="830997"/>
          </a:xfrm>
          <a:prstGeom prst="rect">
            <a:avLst/>
          </a:prstGeom>
          <a:noFill/>
        </p:spPr>
        <p:txBody>
          <a:bodyPr wrap="square" lIns="91440" tIns="45720" rIns="91440" bIns="45720" rtlCol="0" anchor="b">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D3051"/>
                </a:solidFill>
                <a:effectLst/>
                <a:uLnTx/>
                <a:uFillTx/>
                <a:latin typeface="Century Gothic" panose="020B0502020202020204" pitchFamily="34" charset="0"/>
                <a:ea typeface="+mn-ea"/>
                <a:cs typeface="+mn-cs"/>
              </a:rPr>
              <a:t>We Value Your Feedback</a:t>
            </a:r>
            <a:br>
              <a:rPr kumimoji="0" lang="en-US" sz="1600" b="0" i="0" u="none" strike="noStrike" kern="1200" cap="none" spc="0" normalizeH="0" baseline="0" noProof="0">
                <a:ln>
                  <a:noFill/>
                </a:ln>
                <a:solidFill>
                  <a:srgbClr val="0D3051"/>
                </a:solidFill>
                <a:effectLst/>
                <a:uLnTx/>
                <a:uFillTx/>
                <a:latin typeface="Century Gothic" panose="020B0502020202020204" pitchFamily="34" charset="0"/>
                <a:ea typeface="+mn-ea"/>
                <a:cs typeface="+mn-cs"/>
              </a:rPr>
            </a:br>
            <a:r>
              <a:rPr kumimoji="0" lang="en-US" sz="1600" b="0" i="0" u="none" strike="noStrike" kern="1200" cap="none" spc="0" normalizeH="0" baseline="0" noProof="0">
                <a:ln>
                  <a:noFill/>
                </a:ln>
                <a:solidFill>
                  <a:srgbClr val="0D3051"/>
                </a:solidFill>
                <a:effectLst/>
                <a:uLnTx/>
                <a:uFillTx/>
                <a:latin typeface="Century Gothic" panose="020B0502020202020204" pitchFamily="34" charset="0"/>
                <a:ea typeface="+mn-ea"/>
                <a:cs typeface="+mn-cs"/>
              </a:rPr>
              <a:t>Please take </a:t>
            </a:r>
            <a:r>
              <a:rPr kumimoji="0" lang="en-US" sz="1600" b="1" i="0" u="none" strike="noStrike" kern="1200" cap="none" spc="0" normalizeH="0" baseline="0" noProof="0">
                <a:ln>
                  <a:noFill/>
                </a:ln>
                <a:solidFill>
                  <a:srgbClr val="0D3051"/>
                </a:solidFill>
                <a:effectLst/>
                <a:uLnTx/>
                <a:uFillTx/>
                <a:latin typeface="Century Gothic" panose="020B0502020202020204" pitchFamily="34" charset="0"/>
                <a:ea typeface="+mn-ea"/>
                <a:cs typeface="+mn-cs"/>
              </a:rPr>
              <a:t>2 minutes</a:t>
            </a:r>
            <a:r>
              <a:rPr kumimoji="0" lang="en-US" sz="1600" b="0" i="0" u="none" strike="noStrike" kern="1200" cap="none" spc="0" normalizeH="0" baseline="0" noProof="0">
                <a:ln>
                  <a:noFill/>
                </a:ln>
                <a:solidFill>
                  <a:srgbClr val="0D3051"/>
                </a:solidFill>
                <a:effectLst/>
                <a:uLnTx/>
                <a:uFillTx/>
                <a:latin typeface="Century Gothic" panose="020B0502020202020204" pitchFamily="34" charset="0"/>
                <a:ea typeface="+mn-ea"/>
                <a:cs typeface="+mn-cs"/>
              </a:rPr>
              <a:t> to complete our brief post-meeting survey — your input helps us improve future sessions!  </a:t>
            </a:r>
            <a:endParaRPr kumimoji="0" lang="en-US" sz="1800" b="0" i="0" u="none" strike="noStrike" kern="1200" cap="none" spc="0" normalizeH="0" baseline="0" noProof="0">
              <a:ln>
                <a:noFill/>
              </a:ln>
              <a:solidFill>
                <a:srgbClr val="0D3051"/>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57FC602A-F176-47DC-B055-C65031FEF81E}"/>
              </a:ext>
            </a:extLst>
          </p:cNvPr>
          <p:cNvSpPr txBox="1"/>
          <p:nvPr/>
        </p:nvSpPr>
        <p:spPr>
          <a:xfrm>
            <a:off x="3749963" y="540025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3051"/>
                </a:solidFill>
                <a:effectLst/>
                <a:uLnTx/>
                <a:uFillTx/>
                <a:latin typeface="Century Gothic" panose="020B0502020202020204" pitchFamily="34" charset="0"/>
                <a:ea typeface="+mn-ea"/>
                <a:cs typeface="+mn-cs"/>
              </a:rPr>
              <a:t>https://forms.office.com/r/q4U62LVX3J</a:t>
            </a:r>
          </a:p>
        </p:txBody>
      </p:sp>
      <p:pic>
        <p:nvPicPr>
          <p:cNvPr id="19" name="Picture 18">
            <a:extLst>
              <a:ext uri="{FF2B5EF4-FFF2-40B4-BE49-F238E27FC236}">
                <a16:creationId xmlns:a16="http://schemas.microsoft.com/office/drawing/2014/main" id="{505773AB-21B5-4B88-8728-7B77B5ABF10F}"/>
              </a:ext>
            </a:extLst>
          </p:cNvPr>
          <p:cNvPicPr>
            <a:picLocks noChangeAspect="1"/>
          </p:cNvPicPr>
          <p:nvPr/>
        </p:nvPicPr>
        <p:blipFill>
          <a:blip r:embed="rId2"/>
          <a:stretch>
            <a:fillRect/>
          </a:stretch>
        </p:blipFill>
        <p:spPr>
          <a:xfrm>
            <a:off x="4763653" y="2801137"/>
            <a:ext cx="2209799" cy="2209799"/>
          </a:xfrm>
          <a:prstGeom prst="rect">
            <a:avLst/>
          </a:prstGeom>
        </p:spPr>
      </p:pic>
    </p:spTree>
    <p:extLst>
      <p:ext uri="{BB962C8B-B14F-4D97-AF65-F5344CB8AC3E}">
        <p14:creationId xmlns:p14="http://schemas.microsoft.com/office/powerpoint/2010/main" val="108810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6D85-4D71-4EFF-120C-069FB1B8FBA5}"/>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39721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8317F-0D33-65EB-600D-7A1B791019ED}"/>
              </a:ext>
            </a:extLst>
          </p:cNvPr>
          <p:cNvSpPr>
            <a:spLocks noGrp="1"/>
          </p:cNvSpPr>
          <p:nvPr>
            <p:ph type="title"/>
          </p:nvPr>
        </p:nvSpPr>
        <p:spPr/>
        <p:txBody>
          <a:bodyPr/>
          <a:lstStyle/>
          <a:p>
            <a:r>
              <a:rPr lang="en-US"/>
              <a:t>Land Acknowledgement</a:t>
            </a:r>
          </a:p>
        </p:txBody>
      </p:sp>
    </p:spTree>
    <p:extLst>
      <p:ext uri="{BB962C8B-B14F-4D97-AF65-F5344CB8AC3E}">
        <p14:creationId xmlns:p14="http://schemas.microsoft.com/office/powerpoint/2010/main" val="169529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2241D6-B32D-8E47-5325-8C149DD5B0F5}"/>
              </a:ext>
            </a:extLst>
          </p:cNvPr>
          <p:cNvSpPr>
            <a:spLocks noGrp="1"/>
          </p:cNvSpPr>
          <p:nvPr>
            <p:ph type="title"/>
          </p:nvPr>
        </p:nvSpPr>
        <p:spPr>
          <a:xfrm>
            <a:off x="609600" y="541980"/>
            <a:ext cx="10972800" cy="671945"/>
          </a:xfrm>
        </p:spPr>
        <p:txBody>
          <a:bodyPr/>
          <a:lstStyle/>
          <a:p>
            <a:r>
              <a:rPr lang="en-CA"/>
              <a:t>Land Acknowledgement </a:t>
            </a:r>
            <a:endParaRPr lang="en-US"/>
          </a:p>
        </p:txBody>
      </p:sp>
      <p:sp>
        <p:nvSpPr>
          <p:cNvPr id="4" name="Text Placeholder 3">
            <a:extLst>
              <a:ext uri="{FF2B5EF4-FFF2-40B4-BE49-F238E27FC236}">
                <a16:creationId xmlns:a16="http://schemas.microsoft.com/office/drawing/2014/main" id="{B8BE86DD-0DC9-EF68-EB2D-FEB270330C8D}"/>
              </a:ext>
            </a:extLst>
          </p:cNvPr>
          <p:cNvSpPr>
            <a:spLocks noGrp="1"/>
          </p:cNvSpPr>
          <p:nvPr>
            <p:ph type="body" sz="quarter" idx="12"/>
          </p:nvPr>
        </p:nvSpPr>
        <p:spPr>
          <a:xfrm>
            <a:off x="609600" y="1070559"/>
            <a:ext cx="11028555" cy="4120116"/>
          </a:xfrm>
        </p:spPr>
        <p:txBody>
          <a:bodyPr>
            <a:noAutofit/>
          </a:bodyPr>
          <a:lstStyle/>
          <a:p>
            <a:pPr marL="0" lvl="0" indent="0">
              <a:lnSpc>
                <a:spcPct val="100000"/>
              </a:lnSpc>
              <a:spcBef>
                <a:spcPts val="1000"/>
              </a:spcBef>
              <a:spcAft>
                <a:spcPts val="0"/>
              </a:spcAft>
              <a:buNone/>
            </a:pPr>
            <a:endParaRPr lang="en-CA" sz="2000" b="0" i="1"/>
          </a:p>
          <a:p>
            <a:pPr marL="0" lvl="0" indent="0">
              <a:lnSpc>
                <a:spcPct val="100000"/>
              </a:lnSpc>
              <a:spcBef>
                <a:spcPts val="1000"/>
              </a:spcBef>
              <a:spcAft>
                <a:spcPts val="0"/>
              </a:spcAft>
              <a:buNone/>
            </a:pPr>
            <a:r>
              <a:rPr lang="en-CA" sz="2000" b="0" i="1"/>
              <a:t>I would like to acknowledge that we are situated on the traditional and ancestral lands of many Indigenous Nations on which we are learning, working and organizing today. The area known as </a:t>
            </a:r>
            <a:r>
              <a:rPr lang="en-CA" sz="2000" b="0" i="1" err="1"/>
              <a:t>Tkaronto</a:t>
            </a:r>
            <a:r>
              <a:rPr lang="en-CA" sz="2000" b="0" i="1"/>
              <a:t> has been taken care of by the Anishinaabe, including the </a:t>
            </a:r>
            <a:r>
              <a:rPr lang="en-CA" sz="2000" b="0" i="1" err="1"/>
              <a:t>Mississaugas</a:t>
            </a:r>
            <a:r>
              <a:rPr lang="en-CA" sz="2000" b="0" i="1"/>
              <a:t> of the Credit, Haudenosaunee, and Huron-Wendat territory. Today, this meeting place is still the home to many Indigenous Peoples from across Turtle Island and I am grateful to have the opportunity to work on this land as a settler. </a:t>
            </a:r>
          </a:p>
          <a:p>
            <a:pPr marL="0" lvl="0" indent="0">
              <a:lnSpc>
                <a:spcPct val="100000"/>
              </a:lnSpc>
              <a:spcBef>
                <a:spcPts val="1000"/>
              </a:spcBef>
              <a:spcAft>
                <a:spcPts val="0"/>
              </a:spcAft>
              <a:buNone/>
            </a:pPr>
            <a:endParaRPr lang="en-CA" sz="2000" b="0" i="1">
              <a:hlinkClick r:id="rId2"/>
            </a:endParaRPr>
          </a:p>
          <a:p>
            <a:pPr marL="0" lvl="0" indent="0">
              <a:lnSpc>
                <a:spcPct val="100000"/>
              </a:lnSpc>
              <a:spcBef>
                <a:spcPts val="1000"/>
              </a:spcBef>
              <a:spcAft>
                <a:spcPts val="0"/>
              </a:spcAft>
              <a:buNone/>
            </a:pPr>
            <a:r>
              <a:rPr lang="en-CA" sz="1200" i="1">
                <a:hlinkClick r:id="rId2"/>
              </a:rPr>
              <a:t>References: </a:t>
            </a:r>
          </a:p>
          <a:p>
            <a:pPr marL="0" lvl="0" indent="0">
              <a:lnSpc>
                <a:spcPct val="90000"/>
              </a:lnSpc>
              <a:spcBef>
                <a:spcPts val="1000"/>
              </a:spcBef>
              <a:spcAft>
                <a:spcPts val="0"/>
              </a:spcAft>
              <a:buNone/>
            </a:pPr>
            <a:r>
              <a:rPr lang="en-US" sz="1200" b="0">
                <a:solidFill>
                  <a:prstClr val="black"/>
                </a:solidFill>
                <a:hlinkClick r:id="rId3"/>
              </a:rPr>
              <a:t>Truth and Reconciliation Commission of Canada: Calls to Action</a:t>
            </a:r>
            <a:endParaRPr lang="en-CA" sz="1200" b="0">
              <a:solidFill>
                <a:prstClr val="black"/>
              </a:solidFill>
              <a:hlinkClick r:id="" action="ppaction://noaction"/>
            </a:endParaRPr>
          </a:p>
          <a:p>
            <a:pPr marL="0" lvl="0" indent="0">
              <a:lnSpc>
                <a:spcPct val="90000"/>
              </a:lnSpc>
              <a:spcBef>
                <a:spcPts val="1000"/>
              </a:spcBef>
              <a:spcAft>
                <a:spcPts val="0"/>
              </a:spcAft>
              <a:buNone/>
            </a:pPr>
            <a:r>
              <a:rPr lang="en-CA" sz="1200" b="0">
                <a:solidFill>
                  <a:prstClr val="black"/>
                </a:solidFill>
                <a:hlinkClick r:id="" action="ppaction://noaction"/>
              </a:rPr>
              <a:t>Land Acknowledgement Guidance (toronto.ca)</a:t>
            </a:r>
            <a:endParaRPr lang="en-CA" sz="1200" b="0" i="1">
              <a:solidFill>
                <a:prstClr val="black"/>
              </a:solidFill>
              <a:hlinkClick r:id="rId4"/>
            </a:endParaRPr>
          </a:p>
          <a:p>
            <a:pPr marL="0" lvl="0" indent="0">
              <a:lnSpc>
                <a:spcPct val="90000"/>
              </a:lnSpc>
              <a:spcBef>
                <a:spcPts val="1000"/>
              </a:spcBef>
              <a:spcAft>
                <a:spcPts val="0"/>
              </a:spcAft>
              <a:buNone/>
            </a:pPr>
            <a:r>
              <a:rPr lang="en-CA" sz="1200" b="0">
                <a:solidFill>
                  <a:prstClr val="black"/>
                </a:solidFill>
                <a:hlinkClick r:id="rId4"/>
              </a:rPr>
              <a:t>Dish With One Spoon - </a:t>
            </a:r>
            <a:r>
              <a:rPr lang="en-CA" sz="1200" b="0" err="1">
                <a:solidFill>
                  <a:prstClr val="black"/>
                </a:solidFill>
                <a:hlinkClick r:id="rId4"/>
              </a:rPr>
              <a:t>Nandogikendan</a:t>
            </a:r>
            <a:endParaRPr lang="en-CA" sz="1200" b="0">
              <a:solidFill>
                <a:prstClr val="black"/>
              </a:solidFill>
            </a:endParaRPr>
          </a:p>
          <a:p>
            <a:pPr marL="0" lvl="0" indent="0">
              <a:lnSpc>
                <a:spcPct val="90000"/>
              </a:lnSpc>
              <a:spcBef>
                <a:spcPts val="1000"/>
              </a:spcBef>
              <a:spcAft>
                <a:spcPts val="0"/>
              </a:spcAft>
              <a:buNone/>
            </a:pPr>
            <a:r>
              <a:rPr lang="en-CA" sz="1200" b="0">
                <a:solidFill>
                  <a:prstClr val="black"/>
                </a:solidFill>
                <a:hlinkClick r:id="rId5"/>
              </a:rPr>
              <a:t>Activism Skills: Land and Territory Acknowledgement - Amnesty International Canada</a:t>
            </a:r>
            <a:endParaRPr lang="en-CA" sz="1200" b="0">
              <a:solidFill>
                <a:prstClr val="black"/>
              </a:solidFill>
            </a:endParaRPr>
          </a:p>
        </p:txBody>
      </p:sp>
      <p:sp>
        <p:nvSpPr>
          <p:cNvPr id="11" name="Slide Number Placeholder 10">
            <a:extLst>
              <a:ext uri="{FF2B5EF4-FFF2-40B4-BE49-F238E27FC236}">
                <a16:creationId xmlns:a16="http://schemas.microsoft.com/office/drawing/2014/main" id="{36C1D4D9-C50F-F48F-BF77-92C24E759091}"/>
              </a:ext>
            </a:extLst>
          </p:cNvPr>
          <p:cNvSpPr>
            <a:spLocks noGrp="1"/>
          </p:cNvSpPr>
          <p:nvPr>
            <p:ph type="sldNum" sz="quarter" idx="14"/>
          </p:nvPr>
        </p:nvSpPr>
        <p:spPr/>
        <p:txBody>
          <a:bodyPr/>
          <a:lstStyle/>
          <a:p>
            <a:fld id="{1782C561-A41C-D443-B264-42DD39AE3245}" type="slidenum">
              <a:rPr lang="en-US" smtClean="0"/>
              <a:pPr/>
              <a:t>3</a:t>
            </a:fld>
            <a:endParaRPr lang="en-US"/>
          </a:p>
        </p:txBody>
      </p:sp>
    </p:spTree>
    <p:extLst>
      <p:ext uri="{BB962C8B-B14F-4D97-AF65-F5344CB8AC3E}">
        <p14:creationId xmlns:p14="http://schemas.microsoft.com/office/powerpoint/2010/main" val="229387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2715-1250-682F-EC43-0E35224578B5}"/>
              </a:ext>
            </a:extLst>
          </p:cNvPr>
          <p:cNvSpPr>
            <a:spLocks noGrp="1"/>
          </p:cNvSpPr>
          <p:nvPr>
            <p:ph type="title"/>
          </p:nvPr>
        </p:nvSpPr>
        <p:spPr/>
        <p:txBody>
          <a:bodyPr/>
          <a:lstStyle/>
          <a:p>
            <a:r>
              <a:rPr lang="en-US">
                <a:latin typeface="Century Gothic"/>
              </a:rPr>
              <a:t>Placeholder for EAP Contact Information</a:t>
            </a:r>
            <a:endParaRPr lang="en-US"/>
          </a:p>
        </p:txBody>
      </p:sp>
    </p:spTree>
    <p:extLst>
      <p:ext uri="{BB962C8B-B14F-4D97-AF65-F5344CB8AC3E}">
        <p14:creationId xmlns:p14="http://schemas.microsoft.com/office/powerpoint/2010/main" val="293788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2B34-A571-4F20-A89E-1EB32FC80912}"/>
              </a:ext>
            </a:extLst>
          </p:cNvPr>
          <p:cNvSpPr>
            <a:spLocks noGrp="1"/>
          </p:cNvSpPr>
          <p:nvPr>
            <p:ph type="title"/>
          </p:nvPr>
        </p:nvSpPr>
        <p:spPr>
          <a:xfrm>
            <a:off x="609600" y="2854841"/>
            <a:ext cx="10972800" cy="671945"/>
          </a:xfrm>
        </p:spPr>
        <p:txBody>
          <a:bodyPr/>
          <a:lstStyle/>
          <a:p>
            <a:pPr algn="ctr"/>
            <a:r>
              <a:rPr lang="en-US" sz="4800"/>
              <a:t>Module1: Exploring Key Concepts </a:t>
            </a:r>
          </a:p>
        </p:txBody>
      </p:sp>
    </p:spTree>
    <p:extLst>
      <p:ext uri="{BB962C8B-B14F-4D97-AF65-F5344CB8AC3E}">
        <p14:creationId xmlns:p14="http://schemas.microsoft.com/office/powerpoint/2010/main" val="2009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p:nvPr/>
        </p:nvSpPr>
        <p:spPr>
          <a:xfrm>
            <a:off x="0" y="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 name="Google Shape;122;p20"/>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a:solidFill>
                  <a:schemeClr val="lt1"/>
                </a:solidFill>
                <a:latin typeface="Century Gothic" panose="020B0502020202020204" pitchFamily="34" charset="0"/>
                <a:ea typeface="Barlow"/>
                <a:cs typeface="Barlow"/>
                <a:sym typeface="Barlow"/>
              </a:rPr>
              <a:t>Overview of Key Concepts</a:t>
            </a:r>
            <a:endParaRPr sz="3733">
              <a:solidFill>
                <a:schemeClr val="lt1"/>
              </a:solidFill>
              <a:latin typeface="Century Gothic" panose="020B0502020202020204" pitchFamily="34" charset="0"/>
              <a:ea typeface="Barlow SemiBold"/>
              <a:cs typeface="Barlow SemiBold"/>
              <a:sym typeface="Barlow SemiBold"/>
            </a:endParaRPr>
          </a:p>
        </p:txBody>
      </p:sp>
      <p:sp>
        <p:nvSpPr>
          <p:cNvPr id="124" name="Google Shape;124;p20"/>
          <p:cNvSpPr txBox="1"/>
          <p:nvPr/>
        </p:nvSpPr>
        <p:spPr>
          <a:xfrm>
            <a:off x="517450" y="4788045"/>
            <a:ext cx="11248560" cy="1169511"/>
          </a:xfrm>
          <a:prstGeom prst="rect">
            <a:avLst/>
          </a:prstGeom>
          <a:noFill/>
          <a:ln>
            <a:noFill/>
          </a:ln>
        </p:spPr>
        <p:txBody>
          <a:bodyPr spcFirstLastPara="1" wrap="square" lIns="121900" tIns="121900" rIns="121900" bIns="121900" anchor="t" anchorCtr="0">
            <a:spAutoFit/>
          </a:bodyPr>
          <a:lstStyle/>
          <a:p>
            <a:r>
              <a:rPr lang="en-CA" sz="2000">
                <a:solidFill>
                  <a:schemeClr val="accent3"/>
                </a:solidFill>
                <a:latin typeface="Century Gothic" panose="020B0502020202020204" pitchFamily="34" charset="0"/>
                <a:ea typeface="Barlow"/>
                <a:cs typeface="Barlow"/>
                <a:sym typeface="Barlow"/>
              </a:rPr>
              <a:t>Pursuit of health equity requires eradicating </a:t>
            </a:r>
            <a:r>
              <a:rPr lang="en-CA" sz="2000" b="1">
                <a:solidFill>
                  <a:schemeClr val="accent3"/>
                </a:solidFill>
                <a:latin typeface="Century Gothic" panose="020B0502020202020204" pitchFamily="34" charset="0"/>
                <a:ea typeface="Barlow"/>
                <a:cs typeface="Barlow"/>
                <a:sym typeface="Barlow"/>
              </a:rPr>
              <a:t>health inequities</a:t>
            </a:r>
            <a:r>
              <a:rPr lang="en-CA" sz="2000">
                <a:solidFill>
                  <a:schemeClr val="accent3"/>
                </a:solidFill>
                <a:latin typeface="Century Gothic" panose="020B0502020202020204" pitchFamily="34" charset="0"/>
                <a:ea typeface="Barlow"/>
                <a:cs typeface="Barlow"/>
                <a:sym typeface="Barlow"/>
              </a:rPr>
              <a:t>  </a:t>
            </a:r>
            <a:r>
              <a:rPr lang="en-CA" sz="2000" i="1">
                <a:solidFill>
                  <a:schemeClr val="accent3"/>
                </a:solidFill>
                <a:latin typeface="Century Gothic" panose="020B0502020202020204" pitchFamily="34" charset="0"/>
                <a:ea typeface="Barlow"/>
                <a:cs typeface="Barlow"/>
                <a:sym typeface="Barlow"/>
              </a:rPr>
              <a:t>(disparities in health access, experiences, and outcomes)  </a:t>
            </a:r>
            <a:r>
              <a:rPr lang="en-CA" sz="2000">
                <a:solidFill>
                  <a:schemeClr val="accent3"/>
                </a:solidFill>
                <a:latin typeface="Century Gothic" panose="020B0502020202020204" pitchFamily="34" charset="0"/>
                <a:ea typeface="Barlow"/>
                <a:cs typeface="Barlow"/>
                <a:sym typeface="Barlow"/>
              </a:rPr>
              <a:t>through removing the burden of ill health caused by social and economic oppression and disadvantage.</a:t>
            </a:r>
            <a:endParaRPr sz="2000">
              <a:solidFill>
                <a:schemeClr val="accent3"/>
              </a:solidFill>
              <a:latin typeface="Century Gothic" panose="020B0502020202020204" pitchFamily="34" charset="0"/>
            </a:endParaRPr>
          </a:p>
        </p:txBody>
      </p:sp>
      <p:pic>
        <p:nvPicPr>
          <p:cNvPr id="128" name="Google Shape;128;p20"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sp>
        <p:nvSpPr>
          <p:cNvPr id="129" name="Google Shape;129;p20"/>
          <p:cNvSpPr txBox="1"/>
          <p:nvPr/>
        </p:nvSpPr>
        <p:spPr>
          <a:xfrm>
            <a:off x="0" y="6437600"/>
            <a:ext cx="9163200" cy="420400"/>
          </a:xfrm>
          <a:prstGeom prst="rect">
            <a:avLst/>
          </a:prstGeom>
          <a:noFill/>
          <a:ln>
            <a:noFill/>
          </a:ln>
        </p:spPr>
        <p:txBody>
          <a:bodyPr spcFirstLastPara="1" wrap="square" lIns="121900" tIns="121900" rIns="121900" bIns="121900" anchor="t" anchorCtr="0">
            <a:noAutofit/>
          </a:bodyPr>
          <a:lstStyle/>
          <a:p>
            <a:r>
              <a:rPr lang="en-CA" sz="1600"/>
              <a:t>Source: NCCDH. Ontario Health, National Collaborating Centre for Infectious Diseases</a:t>
            </a:r>
            <a:endParaRPr sz="1600"/>
          </a:p>
          <a:p>
            <a:pPr>
              <a:buClr>
                <a:schemeClr val="dk1"/>
              </a:buClr>
              <a:buSzPts val="1100"/>
            </a:pPr>
            <a:endParaRPr sz="1600"/>
          </a:p>
          <a:p>
            <a:endParaRPr sz="1600"/>
          </a:p>
        </p:txBody>
      </p:sp>
      <p:pic>
        <p:nvPicPr>
          <p:cNvPr id="3" name="Picture 2">
            <a:extLst>
              <a:ext uri="{FF2B5EF4-FFF2-40B4-BE49-F238E27FC236}">
                <a16:creationId xmlns:a16="http://schemas.microsoft.com/office/drawing/2014/main" id="{11F71AC8-E93B-491A-97FA-B3E23BD5262D}"/>
              </a:ext>
            </a:extLst>
          </p:cNvPr>
          <p:cNvPicPr>
            <a:picLocks noChangeAspect="1"/>
          </p:cNvPicPr>
          <p:nvPr/>
        </p:nvPicPr>
        <p:blipFill>
          <a:blip r:embed="rId4"/>
          <a:stretch>
            <a:fillRect/>
          </a:stretch>
        </p:blipFill>
        <p:spPr>
          <a:xfrm>
            <a:off x="0" y="1039666"/>
            <a:ext cx="9508876" cy="3697411"/>
          </a:xfrm>
          <a:prstGeom prst="rect">
            <a:avLst/>
          </a:prstGeom>
        </p:spPr>
      </p:pic>
      <p:sp>
        <p:nvSpPr>
          <p:cNvPr id="4" name="TextBox 3">
            <a:extLst>
              <a:ext uri="{FF2B5EF4-FFF2-40B4-BE49-F238E27FC236}">
                <a16:creationId xmlns:a16="http://schemas.microsoft.com/office/drawing/2014/main" id="{12A1C28A-1CC5-40A1-B1D6-BD8CE5FAB5A3}"/>
              </a:ext>
            </a:extLst>
          </p:cNvPr>
          <p:cNvSpPr txBox="1"/>
          <p:nvPr/>
        </p:nvSpPr>
        <p:spPr>
          <a:xfrm>
            <a:off x="9619145" y="1872708"/>
            <a:ext cx="2455091" cy="2031325"/>
          </a:xfrm>
          <a:prstGeom prst="rect">
            <a:avLst/>
          </a:prstGeom>
          <a:noFill/>
        </p:spPr>
        <p:txBody>
          <a:bodyPr wrap="square" rtlCol="0">
            <a:spAutoFit/>
          </a:bodyPr>
          <a:lstStyle/>
          <a:p>
            <a:r>
              <a:rPr lang="en-US" b="1">
                <a:solidFill>
                  <a:schemeClr val="accent3"/>
                </a:solidFill>
                <a:latin typeface="Century Gothic" panose="020B0502020202020204" pitchFamily="34" charset="0"/>
                <a:ea typeface="Barlow"/>
                <a:cs typeface="Barlow"/>
                <a:sym typeface="Barlow"/>
              </a:rPr>
              <a:t>Health Equity </a:t>
            </a:r>
          </a:p>
          <a:p>
            <a:endParaRPr lang="en-US" b="1">
              <a:solidFill>
                <a:schemeClr val="accent3"/>
              </a:solidFill>
              <a:latin typeface="Century Gothic" panose="020B0502020202020204" pitchFamily="34" charset="0"/>
              <a:ea typeface="Barlow"/>
              <a:cs typeface="Barlow"/>
              <a:sym typeface="Barlow"/>
            </a:endParaRPr>
          </a:p>
          <a:p>
            <a:r>
              <a:rPr lang="en-US">
                <a:solidFill>
                  <a:schemeClr val="accent3"/>
                </a:solidFill>
                <a:latin typeface="Century Gothic" panose="020B0502020202020204" pitchFamily="34" charset="0"/>
                <a:ea typeface="Barlow"/>
                <a:cs typeface="Barlow"/>
                <a:sym typeface="Barlow"/>
              </a:rPr>
              <a:t>is the fair distribution and access to resources needed for health and </a:t>
            </a:r>
          </a:p>
          <a:p>
            <a:r>
              <a:rPr lang="en-US">
                <a:solidFill>
                  <a:schemeClr val="accent3"/>
                </a:solidFill>
                <a:latin typeface="Century Gothic" panose="020B0502020202020204" pitchFamily="34" charset="0"/>
                <a:ea typeface="Barlow"/>
                <a:cs typeface="Barlow"/>
                <a:sym typeface="Barlow"/>
              </a:rPr>
              <a:t>well-being. </a:t>
            </a:r>
            <a:endParaRPr lang="en-US">
              <a:solidFill>
                <a:schemeClr val="accent3"/>
              </a:solidFill>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35" name="Google Shape;135;p21"/>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36" name="Google Shape;136;p21"/>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37" name="Google Shape;137;p21"/>
          <p:cNvSpPr txBox="1"/>
          <p:nvPr/>
        </p:nvSpPr>
        <p:spPr>
          <a:xfrm>
            <a:off x="550733" y="1188800"/>
            <a:ext cx="11237200" cy="5492800"/>
          </a:xfrm>
          <a:prstGeom prst="rect">
            <a:avLst/>
          </a:prstGeom>
          <a:noFill/>
          <a:ln>
            <a:noFill/>
          </a:ln>
        </p:spPr>
        <p:txBody>
          <a:bodyPr spcFirstLastPara="1" wrap="square" lIns="121900" tIns="121900" rIns="121900" bIns="121900" anchor="t" anchorCtr="0">
            <a:noAutofit/>
          </a:bodyPr>
          <a:lstStyle/>
          <a:p>
            <a:pPr algn="ctr">
              <a:buClr>
                <a:schemeClr val="dk1"/>
              </a:buClr>
              <a:buSzPts val="2500"/>
            </a:pPr>
            <a:r>
              <a:rPr lang="en-CA" sz="3467" b="1">
                <a:solidFill>
                  <a:schemeClr val="lt1"/>
                </a:solidFill>
                <a:latin typeface="Barlow"/>
                <a:ea typeface="Barlow"/>
                <a:cs typeface="Barlow"/>
                <a:sym typeface="Barlow"/>
              </a:rPr>
              <a:t>Digging Deeper: Health Inequities</a:t>
            </a:r>
            <a:endParaRPr sz="3733">
              <a:solidFill>
                <a:schemeClr val="lt1"/>
              </a:solidFill>
              <a:latin typeface="Barlow SemiBold"/>
              <a:ea typeface="Barlow SemiBold"/>
              <a:cs typeface="Barlow SemiBold"/>
              <a:sym typeface="Barlow SemiBold"/>
            </a:endParaRPr>
          </a:p>
        </p:txBody>
      </p:sp>
      <p:sp>
        <p:nvSpPr>
          <p:cNvPr id="138" name="Google Shape;138;p21"/>
          <p:cNvSpPr/>
          <p:nvPr/>
        </p:nvSpPr>
        <p:spPr>
          <a:xfrm>
            <a:off x="5665200" y="0"/>
            <a:ext cx="6526800" cy="68580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 name="Google Shape;139;p21"/>
          <p:cNvSpPr txBox="1"/>
          <p:nvPr/>
        </p:nvSpPr>
        <p:spPr>
          <a:xfrm>
            <a:off x="5754578" y="509155"/>
            <a:ext cx="6290756" cy="5884262"/>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200" b="1">
                <a:solidFill>
                  <a:schemeClr val="lt1"/>
                </a:solidFill>
                <a:latin typeface="Century Gothic" panose="020B0502020202020204" pitchFamily="34" charset="0"/>
                <a:ea typeface="Barlow"/>
                <a:cs typeface="Barlow"/>
                <a:sym typeface="Barlow"/>
              </a:rPr>
              <a:t>Social Determinants of Health</a:t>
            </a:r>
            <a:endParaRPr sz="3200" b="1">
              <a:solidFill>
                <a:schemeClr val="lt1"/>
              </a:solidFill>
              <a:latin typeface="Century Gothic" panose="020B0502020202020204" pitchFamily="34" charset="0"/>
              <a:ea typeface="Barlow"/>
              <a:cs typeface="Barlow"/>
              <a:sym typeface="Barlow"/>
            </a:endParaRPr>
          </a:p>
          <a:p>
            <a:pPr marL="609585" indent="-457189">
              <a:lnSpc>
                <a:spcPct val="115000"/>
              </a:lnSpc>
              <a:spcBef>
                <a:spcPts val="1333"/>
              </a:spcBef>
              <a:buClr>
                <a:schemeClr val="lt1"/>
              </a:buClr>
              <a:buSzPts val="1800"/>
              <a:buFont typeface="Barlow"/>
              <a:buChar char="●"/>
            </a:pPr>
            <a:r>
              <a:rPr lang="en-CA" sz="2000">
                <a:solidFill>
                  <a:schemeClr val="lt1"/>
                </a:solidFill>
                <a:latin typeface="Century Gothic" panose="020B0502020202020204" pitchFamily="34" charset="0"/>
                <a:ea typeface="Barlow"/>
                <a:cs typeface="Barlow"/>
                <a:sym typeface="Barlow"/>
              </a:rPr>
              <a:t>Health shaped by the </a:t>
            </a:r>
            <a:r>
              <a:rPr lang="en-CA" sz="2000" b="1">
                <a:solidFill>
                  <a:schemeClr val="lt1"/>
                </a:solidFill>
                <a:latin typeface="Century Gothic" panose="020B0502020202020204" pitchFamily="34" charset="0"/>
                <a:ea typeface="Barlow"/>
                <a:cs typeface="Barlow"/>
                <a:sym typeface="Barlow"/>
              </a:rPr>
              <a:t>social determinants of health (SDOH):</a:t>
            </a:r>
            <a:r>
              <a:rPr lang="en-CA" sz="2000">
                <a:solidFill>
                  <a:schemeClr val="lt1"/>
                </a:solidFill>
                <a:latin typeface="Century Gothic" panose="020B0502020202020204" pitchFamily="34" charset="0"/>
                <a:ea typeface="Barlow"/>
                <a:cs typeface="Barlow"/>
                <a:sym typeface="Barlow"/>
              </a:rPr>
              <a:t> factors like housing, education, income, employment, and access to care</a:t>
            </a:r>
            <a:endParaRPr sz="2000">
              <a:solidFill>
                <a:schemeClr val="lt1"/>
              </a:solidFill>
              <a:latin typeface="Century Gothic" panose="020B0502020202020204" pitchFamily="34" charset="0"/>
              <a:ea typeface="Barlow"/>
              <a:cs typeface="Barlow"/>
              <a:sym typeface="Barlow"/>
            </a:endParaRPr>
          </a:p>
          <a:p>
            <a:pPr marL="609585" indent="-457189">
              <a:lnSpc>
                <a:spcPct val="115000"/>
              </a:lnSpc>
              <a:spcBef>
                <a:spcPts val="1333"/>
              </a:spcBef>
              <a:buClr>
                <a:schemeClr val="lt1"/>
              </a:buClr>
              <a:buSzPts val="1800"/>
              <a:buFont typeface="Barlow"/>
              <a:buChar char="●"/>
            </a:pPr>
            <a:r>
              <a:rPr lang="en-CA" sz="2000">
                <a:solidFill>
                  <a:schemeClr val="lt1"/>
                </a:solidFill>
                <a:latin typeface="Century Gothic" panose="020B0502020202020204" pitchFamily="34" charset="0"/>
                <a:ea typeface="Barlow"/>
                <a:cs typeface="Barlow"/>
                <a:sym typeface="Barlow"/>
              </a:rPr>
              <a:t>Systemic oppression negatively influences SDOH</a:t>
            </a:r>
            <a:endParaRPr sz="2000">
              <a:solidFill>
                <a:schemeClr val="lt1"/>
              </a:solidFill>
              <a:latin typeface="Century Gothic" panose="020B0502020202020204" pitchFamily="34" charset="0"/>
              <a:ea typeface="Barlow"/>
              <a:cs typeface="Barlow"/>
              <a:sym typeface="Barlow"/>
            </a:endParaRPr>
          </a:p>
          <a:p>
            <a:pPr marL="609585" indent="-457189">
              <a:lnSpc>
                <a:spcPct val="115000"/>
              </a:lnSpc>
              <a:spcBef>
                <a:spcPts val="1333"/>
              </a:spcBef>
              <a:buClr>
                <a:schemeClr val="lt1"/>
              </a:buClr>
              <a:buSzPts val="1800"/>
              <a:buFont typeface="Barlow"/>
              <a:buChar char="●"/>
            </a:pPr>
            <a:r>
              <a:rPr lang="en-CA" sz="2000">
                <a:solidFill>
                  <a:schemeClr val="lt1"/>
                </a:solidFill>
                <a:latin typeface="Century Gothic" panose="020B0502020202020204" pitchFamily="34" charset="0"/>
                <a:ea typeface="Barlow"/>
                <a:cs typeface="Barlow"/>
                <a:sym typeface="Barlow"/>
              </a:rPr>
              <a:t>Addresses untrue belief that biological factors based on race influence health outcomes: Rather, </a:t>
            </a:r>
            <a:r>
              <a:rPr lang="en-CA" sz="2000" b="1">
                <a:solidFill>
                  <a:schemeClr val="lt1"/>
                </a:solidFill>
                <a:latin typeface="Century Gothic" panose="020B0502020202020204" pitchFamily="34" charset="0"/>
                <a:ea typeface="Barlow"/>
                <a:cs typeface="Barlow"/>
                <a:sym typeface="Barlow"/>
              </a:rPr>
              <a:t>oppression and poor health is due to factors external to equity deserving communities, not</a:t>
            </a:r>
            <a:br>
              <a:rPr lang="en-CA" sz="2000" b="1">
                <a:solidFill>
                  <a:schemeClr val="lt1"/>
                </a:solidFill>
                <a:latin typeface="Century Gothic" panose="020B0502020202020204" pitchFamily="34" charset="0"/>
                <a:ea typeface="Barlow"/>
                <a:cs typeface="Barlow"/>
                <a:sym typeface="Barlow"/>
              </a:rPr>
            </a:br>
            <a:r>
              <a:rPr lang="en-CA" sz="2000" b="1">
                <a:solidFill>
                  <a:schemeClr val="lt1"/>
                </a:solidFill>
                <a:latin typeface="Century Gothic" panose="020B0502020202020204" pitchFamily="34" charset="0"/>
                <a:ea typeface="Barlow"/>
                <a:cs typeface="Barlow"/>
                <a:sym typeface="Barlow"/>
              </a:rPr>
              <a:t>factors inherent to them.</a:t>
            </a:r>
            <a:r>
              <a:rPr lang="en-CA" sz="2000">
                <a:solidFill>
                  <a:schemeClr val="lt1"/>
                </a:solidFill>
                <a:latin typeface="Century Gothic" panose="020B0502020202020204" pitchFamily="34" charset="0"/>
                <a:ea typeface="Barlow"/>
                <a:cs typeface="Barlow"/>
                <a:sym typeface="Barlow"/>
              </a:rPr>
              <a:t> </a:t>
            </a:r>
            <a:endParaRPr sz="2000" b="1">
              <a:solidFill>
                <a:schemeClr val="lt1"/>
              </a:solidFill>
              <a:latin typeface="Century Gothic" panose="020B0502020202020204" pitchFamily="34" charset="0"/>
              <a:ea typeface="Barlow"/>
              <a:cs typeface="Barlow"/>
              <a:sym typeface="Barlow"/>
            </a:endParaRPr>
          </a:p>
        </p:txBody>
      </p:sp>
      <p:pic>
        <p:nvPicPr>
          <p:cNvPr id="140" name="Google Shape;140;p21" title="SDOH.png"/>
          <p:cNvPicPr preferRelativeResize="0"/>
          <p:nvPr/>
        </p:nvPicPr>
        <p:blipFill>
          <a:blip r:embed="rId3">
            <a:alphaModFix/>
          </a:blip>
          <a:stretch>
            <a:fillRect/>
          </a:stretch>
        </p:blipFill>
        <p:spPr>
          <a:xfrm>
            <a:off x="146666" y="584791"/>
            <a:ext cx="5439802" cy="56479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22"/>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8" name="Google Shape;148;p22"/>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endParaRPr sz="3733">
              <a:solidFill>
                <a:schemeClr val="lt1"/>
              </a:solidFill>
              <a:latin typeface="Barlow SemiBold"/>
              <a:ea typeface="Barlow SemiBold"/>
              <a:cs typeface="Barlow SemiBold"/>
              <a:sym typeface="Barlow SemiBold"/>
            </a:endParaRPr>
          </a:p>
        </p:txBody>
      </p:sp>
      <p:sp>
        <p:nvSpPr>
          <p:cNvPr id="149" name="Google Shape;149;p22"/>
          <p:cNvSpPr txBox="1"/>
          <p:nvPr/>
        </p:nvSpPr>
        <p:spPr>
          <a:xfrm>
            <a:off x="88791" y="148700"/>
            <a:ext cx="11987435"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a:solidFill>
                  <a:schemeClr val="lt1"/>
                </a:solidFill>
                <a:latin typeface="Century Gothic" panose="020B0502020202020204" pitchFamily="34" charset="0"/>
                <a:ea typeface="Barlow"/>
                <a:cs typeface="Barlow"/>
                <a:sym typeface="Barlow"/>
              </a:rPr>
              <a:t>Digging Deeper: Health Inequities</a:t>
            </a:r>
            <a:endParaRPr sz="3733">
              <a:solidFill>
                <a:schemeClr val="lt1"/>
              </a:solidFill>
              <a:latin typeface="Century Gothic" panose="020B0502020202020204" pitchFamily="34" charset="0"/>
              <a:ea typeface="Barlow SemiBold"/>
              <a:cs typeface="Barlow SemiBold"/>
              <a:sym typeface="Barlow SemiBold"/>
            </a:endParaRPr>
          </a:p>
        </p:txBody>
      </p:sp>
      <p:sp>
        <p:nvSpPr>
          <p:cNvPr id="150" name="Google Shape;150;p22"/>
          <p:cNvSpPr/>
          <p:nvPr/>
        </p:nvSpPr>
        <p:spPr>
          <a:xfrm>
            <a:off x="218555" y="1428351"/>
            <a:ext cx="3469023" cy="3551600"/>
          </a:xfrm>
          <a:prstGeom prst="roundRect">
            <a:avLst>
              <a:gd name="adj" fmla="val 16667"/>
            </a:avLst>
          </a:prstGeom>
          <a:solidFill>
            <a:schemeClr val="lt2"/>
          </a:solidFill>
          <a:ln>
            <a:noFill/>
          </a:ln>
        </p:spPr>
        <p:txBody>
          <a:bodyPr spcFirstLastPara="1" wrap="square" lIns="72000" tIns="72000" rIns="72000" bIns="72000" anchor="ctr" anchorCtr="0">
            <a:noAutofit/>
          </a:bodyPr>
          <a:lstStyle/>
          <a:p>
            <a:r>
              <a:rPr lang="en-CA">
                <a:solidFill>
                  <a:schemeClr val="accent3"/>
                </a:solidFill>
                <a:latin typeface="Century Gothic" panose="020B0502020202020204" pitchFamily="34" charset="0"/>
                <a:ea typeface="Barlow"/>
                <a:cs typeface="Barlow"/>
                <a:sym typeface="Barlow"/>
              </a:rPr>
              <a:t>Systems shaped by colonialism, racism, homophobia, transphobia, and structural poverty:</a:t>
            </a:r>
            <a:endParaRPr>
              <a:solidFill>
                <a:schemeClr val="accent3"/>
              </a:solidFill>
              <a:latin typeface="Century Gothic" panose="020B0502020202020204" pitchFamily="34" charset="0"/>
              <a:ea typeface="Barlow"/>
              <a:cs typeface="Barlow"/>
              <a:sym typeface="Barlow"/>
            </a:endParaRPr>
          </a:p>
          <a:p>
            <a:pPr>
              <a:spcBef>
                <a:spcPts val="1333"/>
              </a:spcBef>
            </a:pPr>
            <a:r>
              <a:rPr lang="en-CA" i="1">
                <a:solidFill>
                  <a:schemeClr val="accent3"/>
                </a:solidFill>
                <a:latin typeface="Century Gothic" panose="020B0502020202020204" pitchFamily="34" charset="0"/>
                <a:ea typeface="Barlow"/>
                <a:cs typeface="Barlow"/>
                <a:sym typeface="Barlow"/>
              </a:rPr>
              <a:t>Ex. Discriminatory  immigration policies, lack of affordable housing, incarceration of Black &amp; Indigenous populations. </a:t>
            </a:r>
            <a:endParaRPr i="1">
              <a:solidFill>
                <a:schemeClr val="accent3"/>
              </a:solidFill>
              <a:latin typeface="Century Gothic" panose="020B0502020202020204" pitchFamily="34" charset="0"/>
            </a:endParaRPr>
          </a:p>
        </p:txBody>
      </p:sp>
      <p:sp>
        <p:nvSpPr>
          <p:cNvPr id="151" name="Google Shape;151;p22"/>
          <p:cNvSpPr/>
          <p:nvPr/>
        </p:nvSpPr>
        <p:spPr>
          <a:xfrm>
            <a:off x="4433705" y="1487255"/>
            <a:ext cx="3504806" cy="3158400"/>
          </a:xfrm>
          <a:prstGeom prst="roundRect">
            <a:avLst>
              <a:gd name="adj" fmla="val 16667"/>
            </a:avLst>
          </a:prstGeom>
          <a:solidFill>
            <a:schemeClr val="lt2"/>
          </a:solidFill>
          <a:ln>
            <a:noFill/>
          </a:ln>
        </p:spPr>
        <p:txBody>
          <a:bodyPr spcFirstLastPara="1" wrap="square" lIns="72000" tIns="72000" rIns="72000" bIns="72000" anchor="ctr" anchorCtr="0">
            <a:noAutofit/>
          </a:bodyPr>
          <a:lstStyle/>
          <a:p>
            <a:r>
              <a:rPr lang="en-CA">
                <a:solidFill>
                  <a:schemeClr val="accent3"/>
                </a:solidFill>
                <a:latin typeface="Century Gothic" panose="020B0502020202020204" pitchFamily="34" charset="0"/>
                <a:ea typeface="Barlow"/>
                <a:cs typeface="Barlow"/>
                <a:sym typeface="Barlow"/>
              </a:rPr>
              <a:t>Oppressive systems and ideologies influence the design of institutional policies and practices:</a:t>
            </a:r>
            <a:endParaRPr>
              <a:solidFill>
                <a:schemeClr val="accent3"/>
              </a:solidFill>
              <a:latin typeface="Century Gothic" panose="020B0502020202020204" pitchFamily="34" charset="0"/>
              <a:ea typeface="Barlow"/>
              <a:cs typeface="Barlow"/>
              <a:sym typeface="Barlow"/>
            </a:endParaRPr>
          </a:p>
          <a:p>
            <a:pPr>
              <a:spcBef>
                <a:spcPts val="1333"/>
              </a:spcBef>
            </a:pPr>
            <a:r>
              <a:rPr lang="en-CA" i="1">
                <a:solidFill>
                  <a:schemeClr val="accent3"/>
                </a:solidFill>
                <a:latin typeface="Century Gothic" panose="020B0502020202020204" pitchFamily="34" charset="0"/>
                <a:ea typeface="Barlow"/>
                <a:cs typeface="Barlow"/>
                <a:sym typeface="Barlow"/>
              </a:rPr>
              <a:t>Ex. System planning and service offerings that overlook underserved populations.</a:t>
            </a:r>
            <a:endParaRPr i="1">
              <a:solidFill>
                <a:schemeClr val="accent3"/>
              </a:solidFill>
              <a:latin typeface="Century Gothic" panose="020B0502020202020204" pitchFamily="34" charset="0"/>
            </a:endParaRPr>
          </a:p>
        </p:txBody>
      </p:sp>
      <p:sp>
        <p:nvSpPr>
          <p:cNvPr id="152" name="Google Shape;152;p22"/>
          <p:cNvSpPr txBox="1"/>
          <p:nvPr/>
        </p:nvSpPr>
        <p:spPr>
          <a:xfrm flipH="1">
            <a:off x="272908" y="1097984"/>
            <a:ext cx="3328800" cy="670913"/>
          </a:xfrm>
          <a:prstGeom prst="rect">
            <a:avLst/>
          </a:prstGeom>
          <a:noFill/>
          <a:ln>
            <a:noFill/>
          </a:ln>
        </p:spPr>
        <p:txBody>
          <a:bodyPr spcFirstLastPara="1" wrap="square" lIns="121900" tIns="121900" rIns="121900" bIns="121900" anchor="t" anchorCtr="0">
            <a:spAutoFit/>
          </a:bodyPr>
          <a:lstStyle/>
          <a:p>
            <a:pPr algn="ctr">
              <a:lnSpc>
                <a:spcPct val="115000"/>
              </a:lnSpc>
            </a:pPr>
            <a:r>
              <a:rPr lang="en-CA" sz="2400" b="1">
                <a:solidFill>
                  <a:schemeClr val="accent3"/>
                </a:solidFill>
                <a:latin typeface="Century Gothic" panose="020B0502020202020204" pitchFamily="34" charset="0"/>
                <a:ea typeface="Barlow"/>
                <a:cs typeface="Barlow"/>
                <a:sym typeface="Barlow"/>
              </a:rPr>
              <a:t>Systemic Oppression</a:t>
            </a:r>
            <a:endParaRPr sz="2133">
              <a:solidFill>
                <a:schemeClr val="accent3"/>
              </a:solidFill>
              <a:latin typeface="Century Gothic" panose="020B0502020202020204" pitchFamily="34" charset="0"/>
            </a:endParaRPr>
          </a:p>
        </p:txBody>
      </p:sp>
      <p:sp>
        <p:nvSpPr>
          <p:cNvPr id="153" name="Google Shape;153;p22"/>
          <p:cNvSpPr txBox="1"/>
          <p:nvPr/>
        </p:nvSpPr>
        <p:spPr>
          <a:xfrm flipH="1">
            <a:off x="4143091" y="1085410"/>
            <a:ext cx="3806000" cy="670913"/>
          </a:xfrm>
          <a:prstGeom prst="rect">
            <a:avLst/>
          </a:prstGeom>
          <a:noFill/>
          <a:ln>
            <a:noFill/>
          </a:ln>
        </p:spPr>
        <p:txBody>
          <a:bodyPr spcFirstLastPara="1" wrap="square" lIns="121900" tIns="121900" rIns="121900" bIns="121900" anchor="t" anchorCtr="0">
            <a:spAutoFit/>
          </a:bodyPr>
          <a:lstStyle/>
          <a:p>
            <a:pPr algn="ctr">
              <a:lnSpc>
                <a:spcPct val="115000"/>
              </a:lnSpc>
            </a:pPr>
            <a:r>
              <a:rPr lang="en-CA" sz="2400" b="1">
                <a:solidFill>
                  <a:schemeClr val="accent3"/>
                </a:solidFill>
                <a:latin typeface="Century Gothic" panose="020B0502020202020204" pitchFamily="34" charset="0"/>
                <a:ea typeface="Barlow"/>
                <a:cs typeface="Barlow"/>
                <a:sym typeface="Barlow"/>
              </a:rPr>
              <a:t>Manifests in Institutions</a:t>
            </a:r>
            <a:endParaRPr sz="2133">
              <a:solidFill>
                <a:schemeClr val="accent3"/>
              </a:solidFill>
              <a:latin typeface="Century Gothic" panose="020B0502020202020204" pitchFamily="34" charset="0"/>
            </a:endParaRPr>
          </a:p>
        </p:txBody>
      </p:sp>
      <p:sp>
        <p:nvSpPr>
          <p:cNvPr id="154" name="Google Shape;154;p22"/>
          <p:cNvSpPr txBox="1"/>
          <p:nvPr/>
        </p:nvSpPr>
        <p:spPr>
          <a:xfrm flipH="1">
            <a:off x="8292869" y="1071986"/>
            <a:ext cx="3987600" cy="670913"/>
          </a:xfrm>
          <a:prstGeom prst="rect">
            <a:avLst/>
          </a:prstGeom>
          <a:noFill/>
          <a:ln>
            <a:noFill/>
          </a:ln>
        </p:spPr>
        <p:txBody>
          <a:bodyPr spcFirstLastPara="1" wrap="square" lIns="121900" tIns="121900" rIns="121900" bIns="121900" anchor="t" anchorCtr="0">
            <a:spAutoFit/>
          </a:bodyPr>
          <a:lstStyle/>
          <a:p>
            <a:pPr algn="ctr">
              <a:lnSpc>
                <a:spcPct val="115000"/>
              </a:lnSpc>
            </a:pPr>
            <a:r>
              <a:rPr lang="en-CA" sz="2400" b="1">
                <a:solidFill>
                  <a:schemeClr val="accent3"/>
                </a:solidFill>
                <a:latin typeface="Century Gothic" panose="020B0502020202020204" pitchFamily="34" charset="0"/>
                <a:ea typeface="Barlow"/>
                <a:cs typeface="Barlow"/>
                <a:sym typeface="Barlow"/>
              </a:rPr>
              <a:t>Reinforced by Individuals</a:t>
            </a:r>
            <a:endParaRPr sz="2133">
              <a:solidFill>
                <a:schemeClr val="accent3"/>
              </a:solidFill>
              <a:latin typeface="Century Gothic" panose="020B0502020202020204" pitchFamily="34" charset="0"/>
            </a:endParaRPr>
          </a:p>
        </p:txBody>
      </p:sp>
      <p:sp>
        <p:nvSpPr>
          <p:cNvPr id="155" name="Google Shape;155;p22"/>
          <p:cNvSpPr/>
          <p:nvPr/>
        </p:nvSpPr>
        <p:spPr>
          <a:xfrm>
            <a:off x="8786639" y="1574329"/>
            <a:ext cx="3464885" cy="3224679"/>
          </a:xfrm>
          <a:prstGeom prst="roundRect">
            <a:avLst>
              <a:gd name="adj" fmla="val 16667"/>
            </a:avLst>
          </a:prstGeom>
          <a:noFill/>
          <a:ln>
            <a:noFill/>
          </a:ln>
        </p:spPr>
        <p:txBody>
          <a:bodyPr spcFirstLastPara="1" wrap="square" lIns="72000" tIns="72000" rIns="72000" bIns="72000" anchor="ctr" anchorCtr="0">
            <a:noAutofit/>
          </a:bodyPr>
          <a:lstStyle/>
          <a:p>
            <a:r>
              <a:rPr lang="en-CA">
                <a:solidFill>
                  <a:schemeClr val="accent3"/>
                </a:solidFill>
                <a:latin typeface="Century Gothic" panose="020B0502020202020204" pitchFamily="34" charset="0"/>
                <a:ea typeface="Barlow"/>
                <a:cs typeface="Barlow"/>
                <a:sym typeface="Barlow"/>
              </a:rPr>
              <a:t>Perpetuated through attitudes and individual decisions by care providers:</a:t>
            </a:r>
            <a:endParaRPr>
              <a:solidFill>
                <a:schemeClr val="accent3"/>
              </a:solidFill>
              <a:latin typeface="Century Gothic" panose="020B0502020202020204" pitchFamily="34" charset="0"/>
              <a:ea typeface="Barlow"/>
              <a:cs typeface="Barlow"/>
              <a:sym typeface="Barlow"/>
            </a:endParaRPr>
          </a:p>
          <a:p>
            <a:pPr>
              <a:spcBef>
                <a:spcPts val="1333"/>
              </a:spcBef>
            </a:pPr>
            <a:r>
              <a:rPr lang="en-CA" i="1">
                <a:solidFill>
                  <a:schemeClr val="accent3"/>
                </a:solidFill>
                <a:latin typeface="Century Gothic" panose="020B0502020202020204" pitchFamily="34" charset="0"/>
                <a:ea typeface="Barlow"/>
                <a:cs typeface="Barlow"/>
                <a:sym typeface="Barlow"/>
              </a:rPr>
              <a:t>Ex. Everyday discrimination that undercuts, dismisses, or minimizes equity deserving populations (intentional or not).</a:t>
            </a:r>
            <a:endParaRPr i="1">
              <a:solidFill>
                <a:schemeClr val="accent3"/>
              </a:solidFill>
              <a:latin typeface="Century Gothic" panose="020B0502020202020204" pitchFamily="34" charset="0"/>
              <a:ea typeface="Barlow"/>
              <a:cs typeface="Barlow"/>
              <a:sym typeface="Barlow"/>
            </a:endParaRPr>
          </a:p>
        </p:txBody>
      </p:sp>
      <p:sp>
        <p:nvSpPr>
          <p:cNvPr id="161" name="Google Shape;161;p22"/>
          <p:cNvSpPr/>
          <p:nvPr/>
        </p:nvSpPr>
        <p:spPr>
          <a:xfrm>
            <a:off x="7815221" y="1610529"/>
            <a:ext cx="976400" cy="809600"/>
          </a:xfrm>
          <a:prstGeom prst="rightArrow">
            <a:avLst>
              <a:gd name="adj1" fmla="val 50000"/>
              <a:gd name="adj2" fmla="val 50000"/>
            </a:avLst>
          </a:prstGeom>
          <a:solidFill>
            <a:schemeClr val="tx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pic>
        <p:nvPicPr>
          <p:cNvPr id="164" name="Google Shape;164;p22"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sp>
        <p:nvSpPr>
          <p:cNvPr id="2" name="Rectangle 1">
            <a:extLst>
              <a:ext uri="{FF2B5EF4-FFF2-40B4-BE49-F238E27FC236}">
                <a16:creationId xmlns:a16="http://schemas.microsoft.com/office/drawing/2014/main" id="{836D1AA3-7A8E-47F9-98EF-622CCA629FA9}"/>
              </a:ext>
            </a:extLst>
          </p:cNvPr>
          <p:cNvSpPr/>
          <p:nvPr/>
        </p:nvSpPr>
        <p:spPr>
          <a:xfrm>
            <a:off x="161668" y="5685589"/>
            <a:ext cx="11405492" cy="914400"/>
          </a:xfrm>
          <a:prstGeom prst="rect">
            <a:avLst/>
          </a:prstGeom>
          <a:solidFill>
            <a:srgbClr val="F3FBFE"/>
          </a:solidFill>
          <a:ln>
            <a:solidFill>
              <a:srgbClr val="F3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56;p22">
            <a:extLst>
              <a:ext uri="{FF2B5EF4-FFF2-40B4-BE49-F238E27FC236}">
                <a16:creationId xmlns:a16="http://schemas.microsoft.com/office/drawing/2014/main" id="{AA7DDBA0-D235-41AC-8B92-9609C41F35E0}"/>
              </a:ext>
            </a:extLst>
          </p:cNvPr>
          <p:cNvSpPr/>
          <p:nvPr/>
        </p:nvSpPr>
        <p:spPr>
          <a:xfrm>
            <a:off x="232850" y="4980416"/>
            <a:ext cx="3200000" cy="1440800"/>
          </a:xfrm>
          <a:prstGeom prst="roundRect">
            <a:avLst>
              <a:gd name="adj" fmla="val 16667"/>
            </a:avLst>
          </a:prstGeom>
          <a:solidFill>
            <a:schemeClr val="accent2"/>
          </a:solidFill>
          <a:ln>
            <a:noFill/>
          </a:ln>
        </p:spPr>
        <p:txBody>
          <a:bodyPr spcFirstLastPara="1" wrap="square" lIns="72000" tIns="72000" rIns="72000" bIns="72000" anchor="ctr" anchorCtr="0">
            <a:noAutofit/>
          </a:bodyPr>
          <a:lstStyle/>
          <a:p>
            <a:pPr>
              <a:lnSpc>
                <a:spcPct val="115000"/>
              </a:lnSpc>
            </a:pPr>
            <a:r>
              <a:rPr lang="en-CA" sz="1933">
                <a:solidFill>
                  <a:srgbClr val="050505"/>
                </a:solidFill>
                <a:latin typeface="Barlow"/>
                <a:ea typeface="Barlow"/>
                <a:cs typeface="Barlow"/>
                <a:sym typeface="Barlow"/>
              </a:rPr>
              <a:t>  </a:t>
            </a:r>
            <a:r>
              <a:rPr lang="en-CA" sz="1933">
                <a:solidFill>
                  <a:schemeClr val="accent3"/>
                </a:solidFill>
                <a:latin typeface="Barlow"/>
                <a:ea typeface="Barlow"/>
                <a:cs typeface="Barlow"/>
                <a:sym typeface="Barlow"/>
              </a:rPr>
              <a:t>Interconnected factors in </a:t>
            </a:r>
            <a:endParaRPr sz="1933">
              <a:solidFill>
                <a:schemeClr val="accent3"/>
              </a:solidFill>
              <a:latin typeface="Barlow"/>
              <a:ea typeface="Barlow"/>
              <a:cs typeface="Barlow"/>
              <a:sym typeface="Barlow"/>
            </a:endParaRPr>
          </a:p>
          <a:p>
            <a:pPr>
              <a:lnSpc>
                <a:spcPct val="115000"/>
              </a:lnSpc>
            </a:pPr>
            <a:r>
              <a:rPr lang="en-CA" sz="1933">
                <a:solidFill>
                  <a:schemeClr val="accent3"/>
                </a:solidFill>
                <a:latin typeface="Barlow"/>
                <a:ea typeface="Barlow"/>
                <a:cs typeface="Barlow"/>
                <a:sym typeface="Barlow"/>
              </a:rPr>
              <a:t>  both past and present </a:t>
            </a:r>
            <a:br>
              <a:rPr lang="en-CA" sz="1933">
                <a:solidFill>
                  <a:schemeClr val="accent3"/>
                </a:solidFill>
                <a:latin typeface="Barlow"/>
                <a:ea typeface="Barlow"/>
                <a:cs typeface="Barlow"/>
                <a:sym typeface="Barlow"/>
              </a:rPr>
            </a:br>
            <a:r>
              <a:rPr lang="en-CA" sz="1933">
                <a:solidFill>
                  <a:schemeClr val="accent3"/>
                </a:solidFill>
                <a:latin typeface="Barlow"/>
                <a:ea typeface="Barlow"/>
                <a:cs typeface="Barlow"/>
                <a:sym typeface="Barlow"/>
              </a:rPr>
              <a:t>  &amp; our failure to invest in  </a:t>
            </a:r>
            <a:endParaRPr sz="1933">
              <a:solidFill>
                <a:schemeClr val="accent3"/>
              </a:solidFill>
              <a:latin typeface="Barlow"/>
              <a:ea typeface="Barlow"/>
              <a:cs typeface="Barlow"/>
              <a:sym typeface="Barlow"/>
            </a:endParaRPr>
          </a:p>
          <a:p>
            <a:pPr>
              <a:lnSpc>
                <a:spcPct val="115000"/>
              </a:lnSpc>
            </a:pPr>
            <a:r>
              <a:rPr lang="en-CA" sz="1933">
                <a:solidFill>
                  <a:schemeClr val="accent3"/>
                </a:solidFill>
                <a:latin typeface="Barlow"/>
                <a:ea typeface="Barlow"/>
                <a:cs typeface="Barlow"/>
                <a:sym typeface="Barlow"/>
              </a:rPr>
              <a:t>  eradicating them.</a:t>
            </a:r>
            <a:endParaRPr sz="1933">
              <a:solidFill>
                <a:schemeClr val="accent3"/>
              </a:solidFill>
            </a:endParaRPr>
          </a:p>
        </p:txBody>
      </p:sp>
      <p:sp>
        <p:nvSpPr>
          <p:cNvPr id="24" name="Google Shape;157;p22">
            <a:extLst>
              <a:ext uri="{FF2B5EF4-FFF2-40B4-BE49-F238E27FC236}">
                <a16:creationId xmlns:a16="http://schemas.microsoft.com/office/drawing/2014/main" id="{6B773B13-CC39-4956-9664-8D0A636C5136}"/>
              </a:ext>
            </a:extLst>
          </p:cNvPr>
          <p:cNvSpPr/>
          <p:nvPr/>
        </p:nvSpPr>
        <p:spPr>
          <a:xfrm>
            <a:off x="4360445" y="4979951"/>
            <a:ext cx="3200000" cy="1505952"/>
          </a:xfrm>
          <a:prstGeom prst="roundRect">
            <a:avLst>
              <a:gd name="adj" fmla="val 16667"/>
            </a:avLst>
          </a:prstGeom>
          <a:solidFill>
            <a:schemeClr val="accent2"/>
          </a:solidFill>
          <a:ln>
            <a:noFill/>
          </a:ln>
        </p:spPr>
        <p:txBody>
          <a:bodyPr spcFirstLastPara="1" wrap="square" lIns="72000" tIns="72000" rIns="72000" bIns="72000" anchor="ctr" anchorCtr="0">
            <a:noAutofit/>
          </a:bodyPr>
          <a:lstStyle/>
          <a:p>
            <a:pPr>
              <a:lnSpc>
                <a:spcPct val="115000"/>
              </a:lnSpc>
            </a:pPr>
            <a:r>
              <a:rPr lang="en-CA" sz="2000">
                <a:solidFill>
                  <a:schemeClr val="accent3"/>
                </a:solidFill>
                <a:latin typeface="Barlow"/>
                <a:ea typeface="Barlow"/>
                <a:cs typeface="Barlow"/>
                <a:sym typeface="Barlow"/>
              </a:rPr>
              <a:t>Informs decisions on resource distribution: which issues are priority </a:t>
            </a:r>
            <a:br>
              <a:rPr lang="en-CA" sz="2000">
                <a:solidFill>
                  <a:schemeClr val="accent3"/>
                </a:solidFill>
                <a:latin typeface="Barlow"/>
                <a:ea typeface="Barlow"/>
                <a:cs typeface="Barlow"/>
                <a:sym typeface="Barlow"/>
              </a:rPr>
            </a:br>
            <a:r>
              <a:rPr lang="en-CA" sz="2000">
                <a:solidFill>
                  <a:schemeClr val="accent3"/>
                </a:solidFill>
                <a:latin typeface="Barlow"/>
                <a:ea typeface="Barlow"/>
                <a:cs typeface="Barlow"/>
                <a:sym typeface="Barlow"/>
              </a:rPr>
              <a:t>&amp; what “cannot be helped”</a:t>
            </a:r>
            <a:endParaRPr sz="2000">
              <a:solidFill>
                <a:schemeClr val="accent3"/>
              </a:solidFill>
            </a:endParaRPr>
          </a:p>
        </p:txBody>
      </p:sp>
      <p:sp>
        <p:nvSpPr>
          <p:cNvPr id="25" name="Google Shape;158;p22">
            <a:extLst>
              <a:ext uri="{FF2B5EF4-FFF2-40B4-BE49-F238E27FC236}">
                <a16:creationId xmlns:a16="http://schemas.microsoft.com/office/drawing/2014/main" id="{0B8086B6-BB6F-4D89-A3BE-C66750B9F5D7}"/>
              </a:ext>
            </a:extLst>
          </p:cNvPr>
          <p:cNvSpPr/>
          <p:nvPr/>
        </p:nvSpPr>
        <p:spPr>
          <a:xfrm>
            <a:off x="8644069" y="4992545"/>
            <a:ext cx="3285200" cy="1505951"/>
          </a:xfrm>
          <a:prstGeom prst="roundRect">
            <a:avLst>
              <a:gd name="adj" fmla="val 16667"/>
            </a:avLst>
          </a:prstGeom>
          <a:solidFill>
            <a:schemeClr val="accent2"/>
          </a:solidFill>
          <a:ln>
            <a:noFill/>
          </a:ln>
        </p:spPr>
        <p:txBody>
          <a:bodyPr spcFirstLastPara="1" wrap="square" lIns="72000" tIns="72000" rIns="72000" bIns="72000" anchor="ctr" anchorCtr="0">
            <a:noAutofit/>
          </a:bodyPr>
          <a:lstStyle/>
          <a:p>
            <a:pPr>
              <a:lnSpc>
                <a:spcPct val="115000"/>
              </a:lnSpc>
            </a:pPr>
            <a:r>
              <a:rPr lang="en-CA" sz="2000">
                <a:solidFill>
                  <a:schemeClr val="accent3"/>
                </a:solidFill>
                <a:latin typeface="Barlow"/>
                <a:ea typeface="Barlow"/>
                <a:cs typeface="Barlow"/>
                <a:sym typeface="Barlow"/>
              </a:rPr>
              <a:t>Compounding experiences of humiliation/harm leads to folks not seeking care</a:t>
            </a:r>
            <a:endParaRPr sz="2000">
              <a:solidFill>
                <a:schemeClr val="accent3"/>
              </a:solidFill>
            </a:endParaRPr>
          </a:p>
        </p:txBody>
      </p:sp>
      <p:sp>
        <p:nvSpPr>
          <p:cNvPr id="26" name="Google Shape;160;p22">
            <a:extLst>
              <a:ext uri="{FF2B5EF4-FFF2-40B4-BE49-F238E27FC236}">
                <a16:creationId xmlns:a16="http://schemas.microsoft.com/office/drawing/2014/main" id="{71E45615-ED27-4863-8053-3C0A0E2729F9}"/>
              </a:ext>
            </a:extLst>
          </p:cNvPr>
          <p:cNvSpPr txBox="1"/>
          <p:nvPr/>
        </p:nvSpPr>
        <p:spPr>
          <a:xfrm rot="-5400000">
            <a:off x="1567222" y="4079360"/>
            <a:ext cx="4138260" cy="400800"/>
          </a:xfrm>
          <a:prstGeom prst="rect">
            <a:avLst/>
          </a:prstGeom>
          <a:noFill/>
          <a:ln>
            <a:noFill/>
          </a:ln>
        </p:spPr>
        <p:txBody>
          <a:bodyPr spcFirstLastPara="1" wrap="square" lIns="121900" tIns="121900" rIns="121900" bIns="121900" anchor="t" anchorCtr="0">
            <a:noAutofit/>
          </a:bodyPr>
          <a:lstStyle/>
          <a:p>
            <a:r>
              <a:rPr lang="en-CA" sz="1467" b="1">
                <a:solidFill>
                  <a:schemeClr val="accent5"/>
                </a:solidFill>
                <a:latin typeface="Century Gothic" panose="020B0502020202020204" pitchFamily="34" charset="0"/>
                <a:ea typeface="Barlow"/>
                <a:cs typeface="Barlow"/>
                <a:sym typeface="Barlow"/>
              </a:rPr>
              <a:t>Informs decision making + cycles of harm</a:t>
            </a:r>
            <a:endParaRPr sz="1467" b="1">
              <a:solidFill>
                <a:schemeClr val="accent5"/>
              </a:solidFill>
              <a:latin typeface="Century Gothic" panose="020B0502020202020204" pitchFamily="34" charset="0"/>
              <a:ea typeface="Barlow"/>
              <a:cs typeface="Barlow"/>
              <a:sym typeface="Barlow"/>
            </a:endParaRPr>
          </a:p>
        </p:txBody>
      </p:sp>
      <p:sp>
        <p:nvSpPr>
          <p:cNvPr id="27" name="Google Shape;162;p22">
            <a:extLst>
              <a:ext uri="{FF2B5EF4-FFF2-40B4-BE49-F238E27FC236}">
                <a16:creationId xmlns:a16="http://schemas.microsoft.com/office/drawing/2014/main" id="{0ECCB1AD-AAB7-4BCE-A390-2641C84B0993}"/>
              </a:ext>
            </a:extLst>
          </p:cNvPr>
          <p:cNvSpPr txBox="1"/>
          <p:nvPr/>
        </p:nvSpPr>
        <p:spPr>
          <a:xfrm rot="-5400000">
            <a:off x="5918738" y="4090886"/>
            <a:ext cx="4181460" cy="479200"/>
          </a:xfrm>
          <a:prstGeom prst="rect">
            <a:avLst/>
          </a:prstGeom>
          <a:noFill/>
          <a:ln>
            <a:noFill/>
          </a:ln>
        </p:spPr>
        <p:txBody>
          <a:bodyPr spcFirstLastPara="1" wrap="square" lIns="121900" tIns="121900" rIns="121900" bIns="121900" anchor="t" anchorCtr="0">
            <a:noAutofit/>
          </a:bodyPr>
          <a:lstStyle/>
          <a:p>
            <a:r>
              <a:rPr lang="en-CA" sz="1467" b="1">
                <a:solidFill>
                  <a:schemeClr val="accent5"/>
                </a:solidFill>
                <a:latin typeface="Century Gothic" panose="020B0502020202020204" pitchFamily="34" charset="0"/>
                <a:ea typeface="Barlow"/>
                <a:cs typeface="Barlow"/>
                <a:sym typeface="Barlow"/>
              </a:rPr>
              <a:t>Shape values + attitudes at individual levels</a:t>
            </a:r>
            <a:endParaRPr sz="1467" b="1">
              <a:solidFill>
                <a:schemeClr val="accent5"/>
              </a:solidFill>
              <a:latin typeface="Century Gothic" panose="020B0502020202020204" pitchFamily="34" charset="0"/>
              <a:ea typeface="Barlow"/>
              <a:cs typeface="Barlow"/>
              <a:sym typeface="Barlow"/>
            </a:endParaRPr>
          </a:p>
        </p:txBody>
      </p:sp>
      <p:sp>
        <p:nvSpPr>
          <p:cNvPr id="28" name="Google Shape;146;p22">
            <a:extLst>
              <a:ext uri="{FF2B5EF4-FFF2-40B4-BE49-F238E27FC236}">
                <a16:creationId xmlns:a16="http://schemas.microsoft.com/office/drawing/2014/main" id="{AF155490-2931-43A0-93BF-243397065EE9}"/>
              </a:ext>
            </a:extLst>
          </p:cNvPr>
          <p:cNvSpPr/>
          <p:nvPr/>
        </p:nvSpPr>
        <p:spPr>
          <a:xfrm rot="-5400000">
            <a:off x="1142108" y="3782186"/>
            <a:ext cx="5481200" cy="60800"/>
          </a:xfrm>
          <a:prstGeom prst="rect">
            <a:avLst/>
          </a:prstGeom>
          <a:solidFill>
            <a:schemeClr val="accent4"/>
          </a:solidFill>
          <a:ln>
            <a:noFill/>
          </a:ln>
        </p:spPr>
        <p:txBody>
          <a:bodyPr spcFirstLastPara="1" wrap="square" lIns="121900" tIns="121900" rIns="121900" bIns="121900" anchor="ctr" anchorCtr="0">
            <a:noAutofit/>
          </a:bodyPr>
          <a:lstStyle/>
          <a:p>
            <a:pPr algn="ctr"/>
            <a:endParaRPr sz="2400"/>
          </a:p>
        </p:txBody>
      </p:sp>
      <p:sp>
        <p:nvSpPr>
          <p:cNvPr id="29" name="Google Shape;159;p22">
            <a:extLst>
              <a:ext uri="{FF2B5EF4-FFF2-40B4-BE49-F238E27FC236}">
                <a16:creationId xmlns:a16="http://schemas.microsoft.com/office/drawing/2014/main" id="{3BB045E8-E54F-4CF6-9401-AB771A87CA28}"/>
              </a:ext>
            </a:extLst>
          </p:cNvPr>
          <p:cNvSpPr/>
          <p:nvPr/>
        </p:nvSpPr>
        <p:spPr>
          <a:xfrm>
            <a:off x="3457655" y="1574329"/>
            <a:ext cx="976400" cy="809600"/>
          </a:xfrm>
          <a:prstGeom prst="rightArrow">
            <a:avLst>
              <a:gd name="adj1" fmla="val 50000"/>
              <a:gd name="adj2" fmla="val 50000"/>
            </a:avLst>
          </a:prstGeom>
          <a:solidFill>
            <a:schemeClr val="tx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30" name="Google Shape;145;p22">
            <a:extLst>
              <a:ext uri="{FF2B5EF4-FFF2-40B4-BE49-F238E27FC236}">
                <a16:creationId xmlns:a16="http://schemas.microsoft.com/office/drawing/2014/main" id="{187CE305-3259-49E1-B3BB-223185FB208E}"/>
              </a:ext>
            </a:extLst>
          </p:cNvPr>
          <p:cNvSpPr/>
          <p:nvPr/>
        </p:nvSpPr>
        <p:spPr>
          <a:xfrm rot="-5400000">
            <a:off x="5467516" y="3782186"/>
            <a:ext cx="5481200" cy="60800"/>
          </a:xfrm>
          <a:prstGeom prst="rect">
            <a:avLst/>
          </a:prstGeom>
          <a:solidFill>
            <a:schemeClr val="accent4"/>
          </a:solidFill>
          <a:ln>
            <a:noFill/>
          </a:ln>
        </p:spPr>
        <p:txBody>
          <a:bodyPr spcFirstLastPara="1" wrap="square" lIns="121900" tIns="121900" rIns="121900" bIns="121900" anchor="ctr" anchorCtr="0">
            <a:noAutofit/>
          </a:bodyPr>
          <a:lstStyle/>
          <a:p>
            <a:pPr algn="ct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3" descr="Community banner - diverse crowd of cartoon people standing and talking (Provided by Getty Images)"/>
          <p:cNvPicPr preferRelativeResize="0"/>
          <p:nvPr/>
        </p:nvPicPr>
        <p:blipFill rotWithShape="1">
          <a:blip r:embed="rId3">
            <a:alphaModFix/>
          </a:blip>
          <a:srcRect t="1632" r="4634" b="29506"/>
          <a:stretch/>
        </p:blipFill>
        <p:spPr>
          <a:xfrm>
            <a:off x="6976433" y="4100800"/>
            <a:ext cx="4663003" cy="2757200"/>
          </a:xfrm>
          <a:prstGeom prst="rect">
            <a:avLst/>
          </a:prstGeom>
          <a:noFill/>
          <a:ln>
            <a:noFill/>
          </a:ln>
        </p:spPr>
      </p:pic>
      <p:pic>
        <p:nvPicPr>
          <p:cNvPr id="170" name="Google Shape;170;p23" title="noun-speech-bubble-478386-E8E0C0.png"/>
          <p:cNvPicPr preferRelativeResize="0"/>
          <p:nvPr/>
        </p:nvPicPr>
        <p:blipFill>
          <a:blip r:embed="rId4">
            <a:alphaModFix/>
          </a:blip>
          <a:stretch>
            <a:fillRect/>
          </a:stretch>
        </p:blipFill>
        <p:spPr>
          <a:xfrm>
            <a:off x="5196133" y="-39976"/>
            <a:ext cx="4462400" cy="4881468"/>
          </a:xfrm>
          <a:prstGeom prst="rect">
            <a:avLst/>
          </a:prstGeom>
          <a:noFill/>
          <a:ln>
            <a:noFill/>
          </a:ln>
        </p:spPr>
      </p:pic>
      <p:sp>
        <p:nvSpPr>
          <p:cNvPr id="171" name="Google Shape;171;p23"/>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2" name="Google Shape;172;p23"/>
          <p:cNvSpPr txBox="1"/>
          <p:nvPr/>
        </p:nvSpPr>
        <p:spPr>
          <a:xfrm>
            <a:off x="2154733" y="-39976"/>
            <a:ext cx="8065713" cy="990800"/>
          </a:xfrm>
          <a:prstGeom prst="rect">
            <a:avLst/>
          </a:prstGeom>
          <a:noFill/>
          <a:ln>
            <a:noFill/>
          </a:ln>
        </p:spPr>
        <p:txBody>
          <a:bodyPr spcFirstLastPara="1" wrap="square" lIns="121900" tIns="121900" rIns="121900" bIns="121900" anchor="t" anchorCtr="0">
            <a:noAutofit/>
          </a:bodyPr>
          <a:lstStyle/>
          <a:p>
            <a:pPr algn="ctr">
              <a:buClr>
                <a:schemeClr val="dk1"/>
              </a:buClr>
              <a:buSzPts val="2500"/>
            </a:pPr>
            <a:r>
              <a:rPr lang="en-CA" sz="2600" b="1">
                <a:solidFill>
                  <a:schemeClr val="lt1"/>
                </a:solidFill>
                <a:latin typeface="Century Gothic" panose="020B0502020202020204" pitchFamily="34" charset="0"/>
                <a:ea typeface="Barlow"/>
                <a:cs typeface="Barlow"/>
                <a:sym typeface="Barlow"/>
              </a:rPr>
              <a:t>What do inequities look like in health experiences and outcomes?</a:t>
            </a:r>
            <a:endParaRPr sz="2600" b="1">
              <a:solidFill>
                <a:schemeClr val="lt1"/>
              </a:solidFill>
              <a:latin typeface="Century Gothic" panose="020B0502020202020204" pitchFamily="34" charset="0"/>
              <a:ea typeface="Barlow"/>
              <a:cs typeface="Barlow"/>
              <a:sym typeface="Barlow"/>
            </a:endParaRPr>
          </a:p>
        </p:txBody>
      </p:sp>
      <p:pic>
        <p:nvPicPr>
          <p:cNvPr id="173" name="Google Shape;173;p23" title="noun-bubble-443990-E1F3F8.png"/>
          <p:cNvPicPr preferRelativeResize="0"/>
          <p:nvPr/>
        </p:nvPicPr>
        <p:blipFill>
          <a:blip r:embed="rId5">
            <a:alphaModFix/>
          </a:blip>
          <a:stretch>
            <a:fillRect/>
          </a:stretch>
        </p:blipFill>
        <p:spPr>
          <a:xfrm>
            <a:off x="-104800" y="3039767"/>
            <a:ext cx="3882632" cy="3882632"/>
          </a:xfrm>
          <a:prstGeom prst="rect">
            <a:avLst/>
          </a:prstGeom>
          <a:noFill/>
          <a:ln>
            <a:noFill/>
          </a:ln>
        </p:spPr>
      </p:pic>
      <p:sp>
        <p:nvSpPr>
          <p:cNvPr id="174" name="Google Shape;174;p23"/>
          <p:cNvSpPr txBox="1"/>
          <p:nvPr/>
        </p:nvSpPr>
        <p:spPr>
          <a:xfrm>
            <a:off x="242917" y="3694067"/>
            <a:ext cx="3006800" cy="3062000"/>
          </a:xfrm>
          <a:prstGeom prst="rect">
            <a:avLst/>
          </a:prstGeom>
          <a:noFill/>
          <a:ln>
            <a:noFill/>
          </a:ln>
        </p:spPr>
        <p:txBody>
          <a:bodyPr spcFirstLastPara="1" wrap="square" lIns="121900" tIns="121900" rIns="121900" bIns="121900" anchor="t" anchorCtr="0">
            <a:noAutofit/>
          </a:bodyPr>
          <a:lstStyle/>
          <a:p>
            <a:pPr algn="ctr">
              <a:lnSpc>
                <a:spcPct val="115000"/>
              </a:lnSpc>
            </a:pPr>
            <a:r>
              <a:rPr lang="en-CA" sz="2000" b="1">
                <a:solidFill>
                  <a:schemeClr val="accent3"/>
                </a:solidFill>
                <a:latin typeface="Barlow"/>
                <a:ea typeface="Barlow"/>
                <a:cs typeface="Barlow"/>
                <a:sym typeface="Barlow"/>
              </a:rPr>
              <a:t>81%</a:t>
            </a:r>
            <a:r>
              <a:rPr lang="en-CA" sz="2000">
                <a:solidFill>
                  <a:schemeClr val="accent3"/>
                </a:solidFill>
                <a:latin typeface="Barlow"/>
                <a:ea typeface="Barlow"/>
                <a:cs typeface="Barlow"/>
                <a:sym typeface="Barlow"/>
              </a:rPr>
              <a:t> of trans and nonbinary individuals indicated having a primary doctor, but </a:t>
            </a:r>
            <a:r>
              <a:rPr lang="en-CA" sz="2000" b="1">
                <a:solidFill>
                  <a:schemeClr val="accent3"/>
                </a:solidFill>
                <a:latin typeface="Barlow"/>
                <a:ea typeface="Barlow"/>
                <a:cs typeface="Barlow"/>
                <a:sym typeface="Barlow"/>
              </a:rPr>
              <a:t>45%</a:t>
            </a:r>
            <a:r>
              <a:rPr lang="en-CA" sz="2000">
                <a:solidFill>
                  <a:schemeClr val="accent3"/>
                </a:solidFill>
                <a:latin typeface="Barlow"/>
                <a:ea typeface="Barlow"/>
                <a:cs typeface="Barlow"/>
                <a:sym typeface="Barlow"/>
              </a:rPr>
              <a:t> reported having at least </a:t>
            </a:r>
            <a:endParaRPr sz="2000">
              <a:solidFill>
                <a:schemeClr val="accent3"/>
              </a:solidFill>
              <a:latin typeface="Barlow"/>
              <a:ea typeface="Barlow"/>
              <a:cs typeface="Barlow"/>
              <a:sym typeface="Barlow"/>
            </a:endParaRPr>
          </a:p>
          <a:p>
            <a:pPr algn="ctr">
              <a:lnSpc>
                <a:spcPct val="115000"/>
              </a:lnSpc>
            </a:pPr>
            <a:r>
              <a:rPr lang="en-CA" sz="2000">
                <a:solidFill>
                  <a:schemeClr val="accent3"/>
                </a:solidFill>
                <a:latin typeface="Barlow"/>
                <a:ea typeface="Barlow"/>
                <a:cs typeface="Barlow"/>
                <a:sym typeface="Barlow"/>
              </a:rPr>
              <a:t>1 unmet health need. </a:t>
            </a:r>
            <a:r>
              <a:rPr lang="en-CA" sz="1733">
                <a:solidFill>
                  <a:schemeClr val="accent3"/>
                </a:solidFill>
                <a:latin typeface="Barlow"/>
                <a:ea typeface="Barlow"/>
                <a:cs typeface="Barlow"/>
                <a:sym typeface="Barlow"/>
              </a:rPr>
              <a:t>(</a:t>
            </a:r>
            <a:r>
              <a:rPr lang="en-CA" sz="1733" u="sng">
                <a:solidFill>
                  <a:schemeClr val="accent3"/>
                </a:solidFill>
                <a:latin typeface="Barlow"/>
                <a:ea typeface="Barlow"/>
                <a:cs typeface="Barlow"/>
                <a:sym typeface="Barlow"/>
                <a:hlinkClick r:id="rId6">
                  <a:extLst>
                    <a:ext uri="{A12FA001-AC4F-418D-AE19-62706E023703}">
                      <ahyp:hlinkClr xmlns:ahyp="http://schemas.microsoft.com/office/drawing/2018/hyperlinkcolor" val="tx"/>
                    </a:ext>
                  </a:extLst>
                </a:hlinkClick>
              </a:rPr>
              <a:t>PULSE, 2020)</a:t>
            </a:r>
            <a:endParaRPr sz="1733">
              <a:solidFill>
                <a:schemeClr val="accent3"/>
              </a:solidFill>
              <a:latin typeface="Barlow"/>
              <a:ea typeface="Barlow"/>
              <a:cs typeface="Barlow"/>
              <a:sym typeface="Barlow"/>
            </a:endParaRPr>
          </a:p>
        </p:txBody>
      </p:sp>
      <p:grpSp>
        <p:nvGrpSpPr>
          <p:cNvPr id="175" name="Google Shape;175;p23"/>
          <p:cNvGrpSpPr/>
          <p:nvPr/>
        </p:nvGrpSpPr>
        <p:grpSpPr>
          <a:xfrm>
            <a:off x="3009800" y="2678743"/>
            <a:ext cx="5334968" cy="4370632"/>
            <a:chOff x="1520750" y="2796457"/>
            <a:chExt cx="4001226" cy="3277974"/>
          </a:xfrm>
        </p:grpSpPr>
        <p:pic>
          <p:nvPicPr>
            <p:cNvPr id="176" name="Google Shape;176;p23" title="noun-speech-bubble-121946-F2A995.png"/>
            <p:cNvPicPr preferRelativeResize="0"/>
            <p:nvPr/>
          </p:nvPicPr>
          <p:blipFill rotWithShape="1">
            <a:blip r:embed="rId7">
              <a:alphaModFix/>
            </a:blip>
            <a:srcRect l="20279" t="25106" r="20716" b="26556"/>
            <a:stretch/>
          </p:blipFill>
          <p:spPr>
            <a:xfrm>
              <a:off x="1520750" y="2796457"/>
              <a:ext cx="4001226" cy="3277974"/>
            </a:xfrm>
            <a:prstGeom prst="rect">
              <a:avLst/>
            </a:prstGeom>
            <a:noFill/>
            <a:ln>
              <a:noFill/>
            </a:ln>
          </p:spPr>
        </p:pic>
        <p:sp>
          <p:nvSpPr>
            <p:cNvPr id="177" name="Google Shape;177;p23"/>
            <p:cNvSpPr txBox="1"/>
            <p:nvPr/>
          </p:nvSpPr>
          <p:spPr>
            <a:xfrm>
              <a:off x="2070126" y="3448375"/>
              <a:ext cx="2934600" cy="2296500"/>
            </a:xfrm>
            <a:prstGeom prst="rect">
              <a:avLst/>
            </a:prstGeom>
            <a:noFill/>
            <a:ln>
              <a:noFill/>
            </a:ln>
          </p:spPr>
          <p:txBody>
            <a:bodyPr spcFirstLastPara="1" wrap="square" lIns="121900" tIns="121900" rIns="121900" bIns="121900" anchor="t" anchorCtr="0">
              <a:noAutofit/>
            </a:bodyPr>
            <a:lstStyle/>
            <a:p>
              <a:pPr algn="ctr">
                <a:lnSpc>
                  <a:spcPct val="115000"/>
                </a:lnSpc>
              </a:pPr>
              <a:r>
                <a:rPr lang="en-CA" sz="2133">
                  <a:solidFill>
                    <a:schemeClr val="accent3"/>
                  </a:solidFill>
                  <a:latin typeface="Barlow"/>
                  <a:ea typeface="Barlow"/>
                  <a:cs typeface="Barlow"/>
                  <a:sym typeface="Barlow"/>
                </a:rPr>
                <a:t>Black women and people </a:t>
              </a:r>
              <a:endParaRPr sz="2133">
                <a:solidFill>
                  <a:schemeClr val="accent3"/>
                </a:solidFill>
                <a:latin typeface="Barlow"/>
                <a:ea typeface="Barlow"/>
                <a:cs typeface="Barlow"/>
                <a:sym typeface="Barlow"/>
              </a:endParaRPr>
            </a:p>
            <a:p>
              <a:pPr algn="ctr">
                <a:lnSpc>
                  <a:spcPct val="115000"/>
                </a:lnSpc>
              </a:pPr>
              <a:r>
                <a:rPr lang="en-CA" sz="2133">
                  <a:solidFill>
                    <a:schemeClr val="accent3"/>
                  </a:solidFill>
                  <a:latin typeface="Barlow"/>
                  <a:ea typeface="Barlow"/>
                  <a:cs typeface="Barlow"/>
                  <a:sym typeface="Barlow"/>
                </a:rPr>
                <a:t>with cervixes are </a:t>
              </a:r>
              <a:r>
                <a:rPr lang="en-CA" sz="2133" b="1">
                  <a:solidFill>
                    <a:schemeClr val="accent3"/>
                  </a:solidFill>
                  <a:latin typeface="Barlow"/>
                  <a:ea typeface="Barlow"/>
                  <a:cs typeface="Barlow"/>
                  <a:sym typeface="Barlow"/>
                </a:rPr>
                <a:t>30%</a:t>
              </a:r>
              <a:r>
                <a:rPr lang="en-CA" sz="2133">
                  <a:solidFill>
                    <a:schemeClr val="accent3"/>
                  </a:solidFill>
                  <a:latin typeface="Barlow"/>
                  <a:ea typeface="Barlow"/>
                  <a:cs typeface="Barlow"/>
                  <a:sym typeface="Barlow"/>
                </a:rPr>
                <a:t> more likely to develop cervical cancer and </a:t>
              </a:r>
              <a:r>
                <a:rPr lang="en-CA" sz="2133" b="1">
                  <a:solidFill>
                    <a:schemeClr val="accent3"/>
                  </a:solidFill>
                  <a:latin typeface="Barlow"/>
                  <a:ea typeface="Barlow"/>
                  <a:cs typeface="Barlow"/>
                  <a:sym typeface="Barlow"/>
                </a:rPr>
                <a:t>60% </a:t>
              </a:r>
              <a:r>
                <a:rPr lang="en-CA" sz="2133">
                  <a:solidFill>
                    <a:schemeClr val="accent3"/>
                  </a:solidFill>
                  <a:latin typeface="Barlow"/>
                  <a:ea typeface="Barlow"/>
                  <a:cs typeface="Barlow"/>
                  <a:sym typeface="Barlow"/>
                </a:rPr>
                <a:t>more likely to die from the condition than white counterparts. </a:t>
              </a:r>
              <a:endParaRPr sz="2133">
                <a:solidFill>
                  <a:schemeClr val="accent3"/>
                </a:solidFill>
                <a:latin typeface="Barlow"/>
                <a:ea typeface="Barlow"/>
                <a:cs typeface="Barlow"/>
                <a:sym typeface="Barlow"/>
              </a:endParaRPr>
            </a:p>
            <a:p>
              <a:pPr algn="ctr">
                <a:lnSpc>
                  <a:spcPct val="115000"/>
                </a:lnSpc>
              </a:pPr>
              <a:r>
                <a:rPr lang="en-CA" sz="1733">
                  <a:solidFill>
                    <a:schemeClr val="accent3"/>
                  </a:solidFill>
                  <a:latin typeface="Barlow"/>
                  <a:ea typeface="Barlow"/>
                  <a:cs typeface="Barlow"/>
                  <a:sym typeface="Barlow"/>
                </a:rPr>
                <a:t>(</a:t>
              </a:r>
              <a:r>
                <a:rPr lang="en-CA" sz="1733" u="sng">
                  <a:solidFill>
                    <a:schemeClr val="accent3"/>
                  </a:solidFill>
                  <a:latin typeface="Barlow"/>
                  <a:ea typeface="Barlow"/>
                  <a:cs typeface="Barlow"/>
                  <a:sym typeface="Barlow"/>
                  <a:hlinkClick r:id="rId8">
                    <a:extLst>
                      <a:ext uri="{A12FA001-AC4F-418D-AE19-62706E023703}">
                        <ahyp:hlinkClr xmlns:ahyp="http://schemas.microsoft.com/office/drawing/2018/hyperlinkcolor" val="tx"/>
                      </a:ext>
                    </a:extLst>
                  </a:hlinkClick>
                </a:rPr>
                <a:t>Cancer Medicine, 2024</a:t>
              </a:r>
              <a:r>
                <a:rPr lang="en-CA" sz="1733">
                  <a:solidFill>
                    <a:schemeClr val="accent3"/>
                  </a:solidFill>
                  <a:latin typeface="Barlow"/>
                  <a:ea typeface="Barlow"/>
                  <a:cs typeface="Barlow"/>
                  <a:sym typeface="Barlow"/>
                </a:rPr>
                <a:t>)</a:t>
              </a:r>
              <a:endParaRPr sz="1733">
                <a:solidFill>
                  <a:schemeClr val="accent3"/>
                </a:solidFill>
                <a:latin typeface="Barlow"/>
                <a:ea typeface="Barlow"/>
                <a:cs typeface="Barlow"/>
                <a:sym typeface="Barlow"/>
              </a:endParaRPr>
            </a:p>
          </p:txBody>
        </p:sp>
      </p:grpSp>
      <p:pic>
        <p:nvPicPr>
          <p:cNvPr id="178" name="Google Shape;178;p23" title="noun-speech-bubble-253798-9AAEA7.png"/>
          <p:cNvPicPr preferRelativeResize="0"/>
          <p:nvPr/>
        </p:nvPicPr>
        <p:blipFill>
          <a:blip r:embed="rId9">
            <a:alphaModFix/>
          </a:blip>
          <a:stretch>
            <a:fillRect/>
          </a:stretch>
        </p:blipFill>
        <p:spPr>
          <a:xfrm>
            <a:off x="8010185" y="2246993"/>
            <a:ext cx="4370632" cy="4370632"/>
          </a:xfrm>
          <a:prstGeom prst="rect">
            <a:avLst/>
          </a:prstGeom>
          <a:noFill/>
          <a:ln>
            <a:noFill/>
          </a:ln>
        </p:spPr>
      </p:pic>
      <p:sp>
        <p:nvSpPr>
          <p:cNvPr id="179" name="Google Shape;179;p23"/>
          <p:cNvSpPr txBox="1"/>
          <p:nvPr/>
        </p:nvSpPr>
        <p:spPr>
          <a:xfrm>
            <a:off x="8329701" y="3194543"/>
            <a:ext cx="3731600" cy="2781200"/>
          </a:xfrm>
          <a:prstGeom prst="rect">
            <a:avLst/>
          </a:prstGeom>
          <a:noFill/>
          <a:ln>
            <a:noFill/>
          </a:ln>
        </p:spPr>
        <p:txBody>
          <a:bodyPr spcFirstLastPara="1" wrap="square" lIns="121900" tIns="121900" rIns="121900" bIns="121900" anchor="t" anchorCtr="0">
            <a:noAutofit/>
          </a:bodyPr>
          <a:lstStyle/>
          <a:p>
            <a:pPr algn="ctr">
              <a:lnSpc>
                <a:spcPct val="115000"/>
              </a:lnSpc>
            </a:pPr>
            <a:r>
              <a:rPr lang="en-CA" sz="2133">
                <a:solidFill>
                  <a:schemeClr val="accent3"/>
                </a:solidFill>
                <a:latin typeface="Barlow"/>
                <a:ea typeface="Barlow"/>
                <a:cs typeface="Barlow"/>
                <a:sym typeface="Barlow"/>
              </a:rPr>
              <a:t>Roughly </a:t>
            </a:r>
            <a:r>
              <a:rPr lang="en-CA" sz="2133" b="1">
                <a:solidFill>
                  <a:schemeClr val="accent3"/>
                </a:solidFill>
                <a:latin typeface="Barlow"/>
                <a:ea typeface="Barlow"/>
                <a:cs typeface="Barlow"/>
                <a:sym typeface="Barlow"/>
              </a:rPr>
              <a:t>1 in 5 </a:t>
            </a:r>
            <a:r>
              <a:rPr lang="en-CA" sz="2133">
                <a:solidFill>
                  <a:schemeClr val="accent3"/>
                </a:solidFill>
                <a:latin typeface="Barlow"/>
                <a:ea typeface="Barlow"/>
                <a:cs typeface="Barlow"/>
                <a:sym typeface="Barlow"/>
              </a:rPr>
              <a:t>Indigenous people report experiencing unfair treatment, racism, or discrimination in healthcare. </a:t>
            </a:r>
            <a:r>
              <a:rPr lang="en-CA" sz="1733">
                <a:solidFill>
                  <a:schemeClr val="accent3"/>
                </a:solidFill>
                <a:latin typeface="Barlow"/>
                <a:ea typeface="Barlow"/>
                <a:cs typeface="Barlow"/>
                <a:sym typeface="Barlow"/>
              </a:rPr>
              <a:t>(</a:t>
            </a:r>
            <a:r>
              <a:rPr lang="en-CA" sz="1733" u="sng">
                <a:solidFill>
                  <a:schemeClr val="accent3"/>
                </a:solidFill>
                <a:latin typeface="Barlow"/>
                <a:ea typeface="Barlow"/>
                <a:cs typeface="Barlow"/>
                <a:sym typeface="Barlow"/>
                <a:hlinkClick r:id="rId10">
                  <a:extLst>
                    <a:ext uri="{A12FA001-AC4F-418D-AE19-62706E023703}">
                      <ahyp:hlinkClr xmlns:ahyp="http://schemas.microsoft.com/office/drawing/2018/hyperlinkcolor" val="tx"/>
                    </a:ext>
                  </a:extLst>
                </a:hlinkClick>
              </a:rPr>
              <a:t>Stats Canada,2024</a:t>
            </a:r>
            <a:r>
              <a:rPr lang="en-CA" sz="1733">
                <a:solidFill>
                  <a:schemeClr val="accent3"/>
                </a:solidFill>
                <a:latin typeface="Barlow"/>
                <a:ea typeface="Barlow"/>
                <a:cs typeface="Barlow"/>
                <a:sym typeface="Barlow"/>
              </a:rPr>
              <a:t>)</a:t>
            </a:r>
            <a:endParaRPr sz="1733">
              <a:solidFill>
                <a:schemeClr val="accent3"/>
              </a:solidFill>
              <a:latin typeface="Barlow"/>
              <a:ea typeface="Barlow"/>
              <a:cs typeface="Barlow"/>
              <a:sym typeface="Barlow"/>
            </a:endParaRPr>
          </a:p>
        </p:txBody>
      </p:sp>
      <p:sp>
        <p:nvSpPr>
          <p:cNvPr id="180" name="Google Shape;180;p23"/>
          <p:cNvSpPr txBox="1"/>
          <p:nvPr/>
        </p:nvSpPr>
        <p:spPr>
          <a:xfrm>
            <a:off x="5525267" y="1000667"/>
            <a:ext cx="3798000" cy="2202000"/>
          </a:xfrm>
          <a:prstGeom prst="rect">
            <a:avLst/>
          </a:prstGeom>
          <a:noFill/>
          <a:ln>
            <a:noFill/>
          </a:ln>
        </p:spPr>
        <p:txBody>
          <a:bodyPr spcFirstLastPara="1" wrap="square" lIns="121900" tIns="121900" rIns="121900" bIns="121900" anchor="t" anchorCtr="0">
            <a:noAutofit/>
          </a:bodyPr>
          <a:lstStyle/>
          <a:p>
            <a:pPr algn="ctr">
              <a:lnSpc>
                <a:spcPct val="115000"/>
              </a:lnSpc>
            </a:pPr>
            <a:r>
              <a:rPr lang="en-CA" sz="2067">
                <a:solidFill>
                  <a:schemeClr val="accent3"/>
                </a:solidFill>
                <a:latin typeface="Barlow"/>
                <a:ea typeface="Barlow"/>
                <a:cs typeface="Barlow"/>
                <a:sym typeface="Barlow"/>
              </a:rPr>
              <a:t>US based study indicated </a:t>
            </a:r>
            <a:r>
              <a:rPr lang="en-CA" sz="2067" b="1">
                <a:solidFill>
                  <a:schemeClr val="accent3"/>
                </a:solidFill>
                <a:latin typeface="Barlow"/>
                <a:ea typeface="Barlow"/>
                <a:cs typeface="Barlow"/>
                <a:sym typeface="Barlow"/>
              </a:rPr>
              <a:t>40.7%</a:t>
            </a:r>
            <a:r>
              <a:rPr lang="en-CA" sz="2067">
                <a:solidFill>
                  <a:schemeClr val="accent3"/>
                </a:solidFill>
                <a:latin typeface="Barlow"/>
                <a:ea typeface="Barlow"/>
                <a:cs typeface="Barlow"/>
                <a:sym typeface="Barlow"/>
              </a:rPr>
              <a:t> of doctors were confident in providing equal healthcare services </a:t>
            </a:r>
            <a:endParaRPr sz="2067">
              <a:solidFill>
                <a:schemeClr val="accent3"/>
              </a:solidFill>
              <a:latin typeface="Barlow"/>
              <a:ea typeface="Barlow"/>
              <a:cs typeface="Barlow"/>
              <a:sym typeface="Barlow"/>
            </a:endParaRPr>
          </a:p>
          <a:p>
            <a:pPr algn="ctr">
              <a:lnSpc>
                <a:spcPct val="115000"/>
              </a:lnSpc>
            </a:pPr>
            <a:r>
              <a:rPr lang="en-CA" sz="2067">
                <a:solidFill>
                  <a:schemeClr val="accent3"/>
                </a:solidFill>
                <a:latin typeface="Barlow"/>
                <a:ea typeface="Barlow"/>
                <a:cs typeface="Barlow"/>
                <a:sym typeface="Barlow"/>
              </a:rPr>
              <a:t>to disabled people.</a:t>
            </a:r>
            <a:endParaRPr sz="2067">
              <a:solidFill>
                <a:schemeClr val="accent3"/>
              </a:solidFill>
              <a:latin typeface="Barlow"/>
              <a:ea typeface="Barlow"/>
              <a:cs typeface="Barlow"/>
              <a:sym typeface="Barlow"/>
            </a:endParaRPr>
          </a:p>
          <a:p>
            <a:pPr algn="ctr">
              <a:lnSpc>
                <a:spcPct val="115000"/>
              </a:lnSpc>
            </a:pPr>
            <a:r>
              <a:rPr lang="en-CA" sz="1733">
                <a:solidFill>
                  <a:schemeClr val="accent3"/>
                </a:solidFill>
                <a:latin typeface="Barlow"/>
                <a:ea typeface="Barlow"/>
                <a:cs typeface="Barlow"/>
                <a:sym typeface="Barlow"/>
              </a:rPr>
              <a:t> (</a:t>
            </a:r>
            <a:r>
              <a:rPr lang="en-CA" sz="1733" u="sng">
                <a:solidFill>
                  <a:schemeClr val="accent3"/>
                </a:solidFill>
                <a:latin typeface="Barlow"/>
                <a:ea typeface="Barlow"/>
                <a:cs typeface="Barlow"/>
                <a:sym typeface="Barlow"/>
                <a:hlinkClick r:id="rId11">
                  <a:extLst>
                    <a:ext uri="{A12FA001-AC4F-418D-AE19-62706E023703}">
                      <ahyp:hlinkClr xmlns:ahyp="http://schemas.microsoft.com/office/drawing/2018/hyperlinkcolor" val="tx"/>
                    </a:ext>
                  </a:extLst>
                </a:hlinkClick>
              </a:rPr>
              <a:t>Health Affairs, 2021</a:t>
            </a:r>
            <a:r>
              <a:rPr lang="en-CA" sz="1733">
                <a:solidFill>
                  <a:schemeClr val="accent3"/>
                </a:solidFill>
                <a:latin typeface="Barlow"/>
                <a:ea typeface="Barlow"/>
                <a:cs typeface="Barlow"/>
                <a:sym typeface="Barlow"/>
              </a:rPr>
              <a:t>)</a:t>
            </a:r>
            <a:endParaRPr sz="1733">
              <a:solidFill>
                <a:schemeClr val="accent3"/>
              </a:solidFill>
              <a:latin typeface="Barlow"/>
              <a:ea typeface="Barlow"/>
              <a:cs typeface="Barlow"/>
              <a:sym typeface="Barlow"/>
            </a:endParaRPr>
          </a:p>
        </p:txBody>
      </p:sp>
      <p:pic>
        <p:nvPicPr>
          <p:cNvPr id="181" name="Google Shape;181;p23" title="noun-speech-bubble-478384-F5BD79.png"/>
          <p:cNvPicPr preferRelativeResize="0"/>
          <p:nvPr/>
        </p:nvPicPr>
        <p:blipFill rotWithShape="1">
          <a:blip r:embed="rId12">
            <a:alphaModFix/>
          </a:blip>
          <a:srcRect l="11111" t="15877" r="11614" b="17548"/>
          <a:stretch/>
        </p:blipFill>
        <p:spPr>
          <a:xfrm>
            <a:off x="911401" y="693665"/>
            <a:ext cx="4060068" cy="3266732"/>
          </a:xfrm>
          <a:prstGeom prst="rect">
            <a:avLst/>
          </a:prstGeom>
          <a:noFill/>
          <a:ln>
            <a:noFill/>
          </a:ln>
        </p:spPr>
      </p:pic>
      <p:sp>
        <p:nvSpPr>
          <p:cNvPr id="182" name="Google Shape;182;p23"/>
          <p:cNvSpPr txBox="1"/>
          <p:nvPr/>
        </p:nvSpPr>
        <p:spPr>
          <a:xfrm>
            <a:off x="1377499" y="1045491"/>
            <a:ext cx="3098400" cy="2039200"/>
          </a:xfrm>
          <a:prstGeom prst="rect">
            <a:avLst/>
          </a:prstGeom>
          <a:noFill/>
          <a:ln>
            <a:noFill/>
          </a:ln>
        </p:spPr>
        <p:txBody>
          <a:bodyPr spcFirstLastPara="1" wrap="square" lIns="121900" tIns="121900" rIns="121900" bIns="121900" anchor="t" anchorCtr="0">
            <a:noAutofit/>
          </a:bodyPr>
          <a:lstStyle/>
          <a:p>
            <a:pPr algn="ctr">
              <a:lnSpc>
                <a:spcPct val="115000"/>
              </a:lnSpc>
              <a:buClr>
                <a:schemeClr val="dk1"/>
              </a:buClr>
              <a:buSzPts val="1100"/>
            </a:pPr>
            <a:r>
              <a:rPr lang="en-CA" sz="2133">
                <a:solidFill>
                  <a:schemeClr val="accent3"/>
                </a:solidFill>
                <a:latin typeface="Barlow"/>
                <a:ea typeface="Barlow"/>
                <a:cs typeface="Barlow"/>
                <a:sym typeface="Barlow"/>
              </a:rPr>
              <a:t>From 2013 to 2021, people with a disability reported </a:t>
            </a:r>
            <a:r>
              <a:rPr lang="en-CA" sz="2133" b="1">
                <a:solidFill>
                  <a:schemeClr val="accent3"/>
                </a:solidFill>
                <a:latin typeface="Barlow"/>
                <a:ea typeface="Barlow"/>
                <a:cs typeface="Barlow"/>
                <a:sym typeface="Barlow"/>
              </a:rPr>
              <a:t>twice as high</a:t>
            </a:r>
            <a:r>
              <a:rPr lang="en-CA" sz="2133">
                <a:solidFill>
                  <a:schemeClr val="accent3"/>
                </a:solidFill>
                <a:latin typeface="Barlow"/>
                <a:ea typeface="Barlow"/>
                <a:cs typeface="Barlow"/>
                <a:sym typeface="Barlow"/>
              </a:rPr>
              <a:t> poverty rates. </a:t>
            </a:r>
            <a:endParaRPr sz="2133">
              <a:solidFill>
                <a:schemeClr val="accent3"/>
              </a:solidFill>
              <a:latin typeface="Barlow"/>
              <a:ea typeface="Barlow"/>
              <a:cs typeface="Barlow"/>
              <a:sym typeface="Barlow"/>
            </a:endParaRPr>
          </a:p>
          <a:p>
            <a:pPr algn="ctr">
              <a:lnSpc>
                <a:spcPct val="115000"/>
              </a:lnSpc>
              <a:buClr>
                <a:schemeClr val="dk1"/>
              </a:buClr>
              <a:buSzPts val="1100"/>
            </a:pPr>
            <a:r>
              <a:rPr lang="en-CA" sz="1733">
                <a:solidFill>
                  <a:schemeClr val="accent3"/>
                </a:solidFill>
                <a:latin typeface="Barlow"/>
                <a:ea typeface="Barlow"/>
                <a:cs typeface="Barlow"/>
                <a:sym typeface="Barlow"/>
              </a:rPr>
              <a:t>(</a:t>
            </a:r>
            <a:r>
              <a:rPr lang="en-CA" sz="1733" u="sng">
                <a:solidFill>
                  <a:schemeClr val="accent3"/>
                </a:solidFill>
                <a:latin typeface="Barlow"/>
                <a:ea typeface="Barlow"/>
                <a:cs typeface="Barlow"/>
                <a:sym typeface="Barlow"/>
                <a:hlinkClick r:id="rId13">
                  <a:extLst>
                    <a:ext uri="{A12FA001-AC4F-418D-AE19-62706E023703}">
                      <ahyp:hlinkClr xmlns:ahyp="http://schemas.microsoft.com/office/drawing/2018/hyperlinkcolor" val="tx"/>
                    </a:ext>
                  </a:extLst>
                </a:hlinkClick>
              </a:rPr>
              <a:t>Campaign 2000, 2024</a:t>
            </a:r>
            <a:r>
              <a:rPr lang="en-CA" sz="1733">
                <a:solidFill>
                  <a:schemeClr val="accent3"/>
                </a:solidFill>
                <a:latin typeface="Barlow"/>
                <a:ea typeface="Barlow"/>
                <a:cs typeface="Barlow"/>
                <a:sym typeface="Barlow"/>
              </a:rPr>
              <a:t>)</a:t>
            </a:r>
            <a:endParaRPr sz="1733">
              <a:solidFill>
                <a:schemeClr val="accent3"/>
              </a:solidFill>
              <a:latin typeface="Barlow"/>
              <a:ea typeface="Barlow"/>
              <a:cs typeface="Barlow"/>
              <a:sym typeface="Barlow"/>
            </a:endParaRPr>
          </a:p>
        </p:txBody>
      </p:sp>
      <p:pic>
        <p:nvPicPr>
          <p:cNvPr id="184" name="Google Shape;184;p23" title="NWT-OHT_Logo-Final-White.png"/>
          <p:cNvPicPr preferRelativeResize="0"/>
          <p:nvPr/>
        </p:nvPicPr>
        <p:blipFill>
          <a:blip r:embed="rId14">
            <a:alphaModFix/>
          </a:blip>
          <a:stretch>
            <a:fillRect/>
          </a:stretch>
        </p:blipFill>
        <p:spPr>
          <a:xfrm>
            <a:off x="161668" y="99834"/>
            <a:ext cx="1993065" cy="7104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NWT OHT">
      <a:dk1>
        <a:srgbClr val="0D3051"/>
      </a:dk1>
      <a:lt1>
        <a:srgbClr val="FFFFFF"/>
      </a:lt1>
      <a:dk2>
        <a:srgbClr val="792C80"/>
      </a:dk2>
      <a:lt2>
        <a:srgbClr val="F3FBFE"/>
      </a:lt2>
      <a:accent1>
        <a:srgbClr val="F17920"/>
      </a:accent1>
      <a:accent2>
        <a:srgbClr val="6CCAF2"/>
      </a:accent2>
      <a:accent3>
        <a:srgbClr val="0D3050"/>
      </a:accent3>
      <a:accent4>
        <a:srgbClr val="792C7F"/>
      </a:accent4>
      <a:accent5>
        <a:srgbClr val="F07920"/>
      </a:accent5>
      <a:accent6>
        <a:srgbClr val="6CC9F1"/>
      </a:accent6>
      <a:hlink>
        <a:srgbClr val="0D3050"/>
      </a:hlink>
      <a:folHlink>
        <a:srgbClr val="792C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920125E-FA26-4E9A-A1FE-17A974329BFF}" vid="{5719EAE1-051A-482A-B636-9F68D8B26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52A3CCE548CA479A63921D85199F39" ma:contentTypeVersion="19" ma:contentTypeDescription="Create a new document." ma:contentTypeScope="" ma:versionID="203ba3cedc39e8ec9588f1cc15a1ca42">
  <xsd:schema xmlns:xsd="http://www.w3.org/2001/XMLSchema" xmlns:xs="http://www.w3.org/2001/XMLSchema" xmlns:p="http://schemas.microsoft.com/office/2006/metadata/properties" xmlns:ns2="3cb6ae07-a249-4bed-aa0d-9c46f1740c54" xmlns:ns3="d67232ac-e7e4-4d4f-a427-e489ea6f7950" targetNamespace="http://schemas.microsoft.com/office/2006/metadata/properties" ma:root="true" ma:fieldsID="1b43b7f8c5c0ee060a05de0863eafe77" ns2:_="" ns3:_="">
    <xsd:import namespace="3cb6ae07-a249-4bed-aa0d-9c46f1740c54"/>
    <xsd:import namespace="d67232ac-e7e4-4d4f-a427-e489ea6f795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Final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6ae07-a249-4bed-aa0d-9c46f174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69d2ba-4583-4f75-9c87-6b5de11e5f5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FinalDocument" ma:index="23" nillable="true" ma:displayName="Final Document" ma:default="0" ma:format="Dropdown" ma:internalName="Final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7232ac-e7e4-4d4f-a427-e489ea6f795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68f47dd-3975-42e1-bb54-49b056c539b3}" ma:internalName="TaxCatchAll" ma:showField="CatchAllData" ma:web="d67232ac-e7e4-4d4f-a427-e489ea6f795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67232ac-e7e4-4d4f-a427-e489ea6f7950" xsi:nil="true"/>
    <lcf76f155ced4ddcb4097134ff3c332f xmlns="3cb6ae07-a249-4bed-aa0d-9c46f1740c54">
      <Terms xmlns="http://schemas.microsoft.com/office/infopath/2007/PartnerControls"/>
    </lcf76f155ced4ddcb4097134ff3c332f>
    <FinalDocument xmlns="3cb6ae07-a249-4bed-aa0d-9c46f1740c54">false</FinalDocument>
  </documentManagement>
</p:properties>
</file>

<file path=customXml/itemProps1.xml><?xml version="1.0" encoding="utf-8"?>
<ds:datastoreItem xmlns:ds="http://schemas.openxmlformats.org/officeDocument/2006/customXml" ds:itemID="{90FB3367-689D-4EA9-8B9B-FBD554ADDC18}">
  <ds:schemaRefs>
    <ds:schemaRef ds:uri="http://schemas.microsoft.com/sharepoint/v3/contenttype/forms"/>
  </ds:schemaRefs>
</ds:datastoreItem>
</file>

<file path=customXml/itemProps2.xml><?xml version="1.0" encoding="utf-8"?>
<ds:datastoreItem xmlns:ds="http://schemas.openxmlformats.org/officeDocument/2006/customXml" ds:itemID="{551228F0-704E-4FCB-AE33-8CFDB9AF12B4}">
  <ds:schemaRefs>
    <ds:schemaRef ds:uri="3cb6ae07-a249-4bed-aa0d-9c46f1740c54"/>
    <ds:schemaRef ds:uri="d67232ac-e7e4-4d4f-a427-e489ea6f79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121B76-9FDE-4C05-9EFE-93EF739C22A1}">
  <ds:schemaRefs>
    <ds:schemaRef ds:uri="3cb6ae07-a249-4bed-aa0d-9c46f1740c54"/>
    <ds:schemaRef ds:uri="d67232ac-e7e4-4d4f-a427-e489ea6f79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5</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Health Equity Training Module 1: Key Concepts</vt:lpstr>
      <vt:lpstr>Land Acknowledgement</vt:lpstr>
      <vt:lpstr>Land Acknowledgement </vt:lpstr>
      <vt:lpstr>Placeholder for EAP Contact Information</vt:lpstr>
      <vt:lpstr>Module1: Exploring Key Concepts </vt:lpstr>
      <vt:lpstr>PowerPoint Presentation</vt:lpstr>
      <vt:lpstr>PowerPoint Presentation</vt:lpstr>
      <vt:lpstr>PowerPoint Presentation</vt:lpstr>
      <vt:lpstr>PowerPoint Presentation</vt:lpstr>
      <vt:lpstr>PowerPoint Presentation</vt:lpstr>
      <vt:lpstr>Post-Meeting Evaluation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presentation</dc:title>
  <dc:creator>Strembicky, Claudia</dc:creator>
  <cp:revision>1</cp:revision>
  <dcterms:created xsi:type="dcterms:W3CDTF">2025-04-22T12:57:11Z</dcterms:created>
  <dcterms:modified xsi:type="dcterms:W3CDTF">2026-02-06T20:54:19Z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0x010100B552A3CCE548CA479A63921D85199F39</vt:lpwstr>
  </property>
  <property fmtid="{D5CDD505-2E9C-101B-9397-08002B2CF9AE}" pid="3" name="MediaServiceImageTags">
    <vt:lpwstr/>
  </property>
</Properties>
</file>